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9" r:id="rId1"/>
  </p:sldMasterIdLst>
  <p:notesMasterIdLst>
    <p:notesMasterId r:id="rId24"/>
  </p:notesMasterIdLst>
  <p:handoutMasterIdLst>
    <p:handoutMasterId r:id="rId25"/>
  </p:handoutMasterIdLst>
  <p:sldIdLst>
    <p:sldId id="776" r:id="rId2"/>
    <p:sldId id="528" r:id="rId3"/>
    <p:sldId id="695" r:id="rId4"/>
    <p:sldId id="782" r:id="rId5"/>
    <p:sldId id="777" r:id="rId6"/>
    <p:sldId id="780" r:id="rId7"/>
    <p:sldId id="781" r:id="rId8"/>
    <p:sldId id="783" r:id="rId9"/>
    <p:sldId id="748" r:id="rId10"/>
    <p:sldId id="692" r:id="rId11"/>
    <p:sldId id="753" r:id="rId12"/>
    <p:sldId id="784" r:id="rId13"/>
    <p:sldId id="754" r:id="rId14"/>
    <p:sldId id="785" r:id="rId15"/>
    <p:sldId id="786" r:id="rId16"/>
    <p:sldId id="760" r:id="rId17"/>
    <p:sldId id="778" r:id="rId18"/>
    <p:sldId id="751" r:id="rId19"/>
    <p:sldId id="787" r:id="rId20"/>
    <p:sldId id="752" r:id="rId21"/>
    <p:sldId id="788" r:id="rId22"/>
    <p:sldId id="633" r:id="rId23"/>
  </p:sldIdLst>
  <p:sldSz cx="12192000" cy="6858000"/>
  <p:notesSz cx="6889750" cy="1002188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Moviri Can Help" id="{5C747024-B5EB-1D45-9837-AC7186E1A021}">
          <p14:sldIdLst>
            <p14:sldId id="776"/>
            <p14:sldId id="528"/>
            <p14:sldId id="695"/>
            <p14:sldId id="782"/>
            <p14:sldId id="777"/>
            <p14:sldId id="780"/>
            <p14:sldId id="781"/>
            <p14:sldId id="783"/>
            <p14:sldId id="748"/>
            <p14:sldId id="692"/>
            <p14:sldId id="753"/>
            <p14:sldId id="784"/>
            <p14:sldId id="754"/>
            <p14:sldId id="785"/>
            <p14:sldId id="786"/>
            <p14:sldId id="760"/>
            <p14:sldId id="778"/>
            <p14:sldId id="751"/>
            <p14:sldId id="787"/>
            <p14:sldId id="752"/>
            <p14:sldId id="788"/>
            <p14:sldId id="633"/>
          </p14:sldIdLst>
        </p14:section>
      </p14:sectionLst>
    </p:ext>
    <p:ext uri="{EFAFB233-063F-42B5-8137-9DF3F51BA10A}">
      <p15:sldGuideLst xmlns:p15="http://schemas.microsoft.com/office/powerpoint/2012/main">
        <p15:guide id="1" orient="horz" pos="4156" userDrawn="1">
          <p15:clr>
            <a:srgbClr val="A4A3A4"/>
          </p15:clr>
        </p15:guide>
        <p15:guide id="2" pos="3568" userDrawn="1">
          <p15:clr>
            <a:srgbClr val="A4A3A4"/>
          </p15:clr>
        </p15:guide>
      </p15:sldGuideLst>
    </p:ext>
    <p:ext uri="{2D200454-40CA-4A62-9FC3-DE9A4176ACB9}">
      <p15:notesGuideLst xmlns:p15="http://schemas.microsoft.com/office/powerpoint/2012/main">
        <p15:guide id="1" orient="horz" pos="3158" userDrawn="1">
          <p15:clr>
            <a:srgbClr val="A4A3A4"/>
          </p15:clr>
        </p15:guide>
        <p15:guide id="2" pos="217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ia Berlusconi" initials="M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38543"/>
    <a:srgbClr val="77B54F"/>
    <a:srgbClr val="2FB1D3"/>
    <a:srgbClr val="000000"/>
    <a:srgbClr val="001D3A"/>
    <a:srgbClr val="003366"/>
    <a:srgbClr val="FCFCB6"/>
    <a:srgbClr val="FFFDD0"/>
    <a:srgbClr val="FF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DE63D5-997A-4646-A377-4702673A728D}">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59259" autoAdjust="0"/>
  </p:normalViewPr>
  <p:slideViewPr>
    <p:cSldViewPr snapToObjects="1" showGuides="1">
      <p:cViewPr varScale="1">
        <p:scale>
          <a:sx n="63" d="100"/>
          <a:sy n="63" d="100"/>
        </p:scale>
        <p:origin x="1326" y="72"/>
      </p:cViewPr>
      <p:guideLst>
        <p:guide orient="horz" pos="4156"/>
        <p:guide pos="356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howGuides="1">
      <p:cViewPr varScale="1">
        <p:scale>
          <a:sx n="50" d="100"/>
          <a:sy n="50" d="100"/>
        </p:scale>
        <p:origin x="2904" y="48"/>
      </p:cViewPr>
      <p:guideLst>
        <p:guide orient="horz" pos="3158"/>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8"/>
            <a:ext cx="2985558" cy="501094"/>
          </a:xfrm>
          <a:prstGeom prst="rect">
            <a:avLst/>
          </a:prstGeom>
        </p:spPr>
        <p:txBody>
          <a:bodyPr vert="horz" lIns="93037" tIns="46520" rIns="93037" bIns="46520" rtlCol="0"/>
          <a:lstStyle>
            <a:lvl1pPr algn="l">
              <a:defRPr sz="1200"/>
            </a:lvl1pPr>
          </a:lstStyle>
          <a:p>
            <a:endParaRPr lang="en-US" dirty="0"/>
          </a:p>
        </p:txBody>
      </p:sp>
      <p:sp>
        <p:nvSpPr>
          <p:cNvPr id="3" name="Date Placeholder 2"/>
          <p:cNvSpPr>
            <a:spLocks noGrp="1"/>
          </p:cNvSpPr>
          <p:nvPr>
            <p:ph type="dt" sz="quarter" idx="1"/>
          </p:nvPr>
        </p:nvSpPr>
        <p:spPr>
          <a:xfrm>
            <a:off x="3902599" y="8"/>
            <a:ext cx="2985558" cy="501094"/>
          </a:xfrm>
          <a:prstGeom prst="rect">
            <a:avLst/>
          </a:prstGeom>
        </p:spPr>
        <p:txBody>
          <a:bodyPr vert="horz" lIns="93037" tIns="46520" rIns="93037" bIns="46520" rtlCol="0"/>
          <a:lstStyle>
            <a:lvl1pPr algn="r">
              <a:defRPr sz="1200"/>
            </a:lvl1pPr>
          </a:lstStyle>
          <a:p>
            <a:fld id="{90E6015D-D711-493F-A0E9-52DE7608FEE3}" type="datetimeFigureOut">
              <a:rPr lang="en-US" smtClean="0"/>
              <a:pPr/>
              <a:t>2020-03-22</a:t>
            </a:fld>
            <a:endParaRPr lang="en-US" dirty="0"/>
          </a:p>
        </p:txBody>
      </p:sp>
      <p:sp>
        <p:nvSpPr>
          <p:cNvPr id="4" name="Footer Placeholder 3"/>
          <p:cNvSpPr>
            <a:spLocks noGrp="1"/>
          </p:cNvSpPr>
          <p:nvPr>
            <p:ph type="ftr" sz="quarter" idx="2"/>
          </p:nvPr>
        </p:nvSpPr>
        <p:spPr>
          <a:xfrm>
            <a:off x="3" y="9519062"/>
            <a:ext cx="2985558" cy="501094"/>
          </a:xfrm>
          <a:prstGeom prst="rect">
            <a:avLst/>
          </a:prstGeom>
        </p:spPr>
        <p:txBody>
          <a:bodyPr vert="horz" lIns="93037" tIns="46520" rIns="93037" bIns="465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02599" y="9519062"/>
            <a:ext cx="2985558" cy="501094"/>
          </a:xfrm>
          <a:prstGeom prst="rect">
            <a:avLst/>
          </a:prstGeom>
        </p:spPr>
        <p:txBody>
          <a:bodyPr vert="horz" lIns="93037" tIns="46520" rIns="93037" bIns="46520" rtlCol="0" anchor="b"/>
          <a:lstStyle>
            <a:lvl1pPr algn="r">
              <a:defRPr sz="1200"/>
            </a:lvl1pPr>
          </a:lstStyle>
          <a:p>
            <a:fld id="{BDC8AFB7-3CEB-42B5-84E2-61FA872FA1BB}" type="slidenum">
              <a:rPr lang="en-US" smtClean="0"/>
              <a:pPr/>
              <a:t>‹#›</a:t>
            </a:fld>
            <a:endParaRPr lang="en-US" dirty="0"/>
          </a:p>
        </p:txBody>
      </p:sp>
    </p:spTree>
    <p:extLst>
      <p:ext uri="{BB962C8B-B14F-4D97-AF65-F5344CB8AC3E}">
        <p14:creationId xmlns:p14="http://schemas.microsoft.com/office/powerpoint/2010/main" val="40929042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8"/>
            <a:ext cx="2985558" cy="501094"/>
          </a:xfrm>
          <a:prstGeom prst="rect">
            <a:avLst/>
          </a:prstGeom>
        </p:spPr>
        <p:txBody>
          <a:bodyPr vert="horz" lIns="93037" tIns="46520" rIns="93037" bIns="46520" rtlCol="0"/>
          <a:lstStyle>
            <a:lvl1pPr algn="l">
              <a:defRPr sz="1200"/>
            </a:lvl1pPr>
          </a:lstStyle>
          <a:p>
            <a:endParaRPr lang="en-US" dirty="0"/>
          </a:p>
        </p:txBody>
      </p:sp>
      <p:sp>
        <p:nvSpPr>
          <p:cNvPr id="3" name="Date Placeholder 2"/>
          <p:cNvSpPr>
            <a:spLocks noGrp="1"/>
          </p:cNvSpPr>
          <p:nvPr>
            <p:ph type="dt" idx="1"/>
          </p:nvPr>
        </p:nvSpPr>
        <p:spPr>
          <a:xfrm>
            <a:off x="3902599" y="8"/>
            <a:ext cx="2985558" cy="501094"/>
          </a:xfrm>
          <a:prstGeom prst="rect">
            <a:avLst/>
          </a:prstGeom>
        </p:spPr>
        <p:txBody>
          <a:bodyPr vert="horz" lIns="93037" tIns="46520" rIns="93037" bIns="46520" rtlCol="0"/>
          <a:lstStyle>
            <a:lvl1pPr algn="r">
              <a:defRPr sz="1200"/>
            </a:lvl1pPr>
          </a:lstStyle>
          <a:p>
            <a:fld id="{92AFE544-0A69-4C50-94C8-A81381EA7605}" type="datetimeFigureOut">
              <a:rPr lang="en-US" smtClean="0"/>
              <a:pPr/>
              <a:t>2020-03-22</a:t>
            </a:fld>
            <a:endParaRPr lang="en-US" dirty="0"/>
          </a:p>
        </p:txBody>
      </p:sp>
      <p:sp>
        <p:nvSpPr>
          <p:cNvPr id="4" name="Slide Image Placeholder 3"/>
          <p:cNvSpPr>
            <a:spLocks noGrp="1" noRot="1" noChangeAspect="1"/>
          </p:cNvSpPr>
          <p:nvPr>
            <p:ph type="sldImg" idx="2"/>
          </p:nvPr>
        </p:nvSpPr>
        <p:spPr>
          <a:xfrm>
            <a:off x="101600" y="750888"/>
            <a:ext cx="6686550" cy="3760787"/>
          </a:xfrm>
          <a:prstGeom prst="rect">
            <a:avLst/>
          </a:prstGeom>
          <a:noFill/>
          <a:ln w="12700">
            <a:solidFill>
              <a:prstClr val="black"/>
            </a:solidFill>
          </a:ln>
        </p:spPr>
        <p:txBody>
          <a:bodyPr vert="horz" lIns="93037" tIns="46520" rIns="93037" bIns="46520" rtlCol="0" anchor="ctr"/>
          <a:lstStyle/>
          <a:p>
            <a:endParaRPr lang="en-US" dirty="0"/>
          </a:p>
        </p:txBody>
      </p:sp>
      <p:sp>
        <p:nvSpPr>
          <p:cNvPr id="5" name="Notes Placeholder 4"/>
          <p:cNvSpPr>
            <a:spLocks noGrp="1"/>
          </p:cNvSpPr>
          <p:nvPr>
            <p:ph type="body" sz="quarter" idx="3"/>
          </p:nvPr>
        </p:nvSpPr>
        <p:spPr>
          <a:xfrm>
            <a:off x="688976" y="4760400"/>
            <a:ext cx="5511800" cy="4509849"/>
          </a:xfrm>
          <a:prstGeom prst="rect">
            <a:avLst/>
          </a:prstGeom>
        </p:spPr>
        <p:txBody>
          <a:bodyPr vert="horz" lIns="93037" tIns="46520" rIns="93037" bIns="465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 y="9519062"/>
            <a:ext cx="2985558" cy="501094"/>
          </a:xfrm>
          <a:prstGeom prst="rect">
            <a:avLst/>
          </a:prstGeom>
        </p:spPr>
        <p:txBody>
          <a:bodyPr vert="horz" lIns="93037" tIns="46520" rIns="93037" bIns="465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02599" y="9519062"/>
            <a:ext cx="2985558" cy="501094"/>
          </a:xfrm>
          <a:prstGeom prst="rect">
            <a:avLst/>
          </a:prstGeom>
        </p:spPr>
        <p:txBody>
          <a:bodyPr vert="horz" lIns="93037" tIns="46520" rIns="93037" bIns="46520" rtlCol="0" anchor="b"/>
          <a:lstStyle>
            <a:lvl1pPr algn="r">
              <a:defRPr sz="1200"/>
            </a:lvl1pPr>
          </a:lstStyle>
          <a:p>
            <a:fld id="{5E6E011A-51F3-42BB-8227-B66954A23F6D}" type="slidenum">
              <a:rPr lang="en-US" smtClean="0"/>
              <a:pPr/>
              <a:t>‹#›</a:t>
            </a:fld>
            <a:endParaRPr lang="en-US" dirty="0"/>
          </a:p>
        </p:txBody>
      </p:sp>
    </p:spTree>
    <p:extLst>
      <p:ext uri="{BB962C8B-B14F-4D97-AF65-F5344CB8AC3E}">
        <p14:creationId xmlns:p14="http://schemas.microsoft.com/office/powerpoint/2010/main" val="39412326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bm.com/services/business-continuity/plan" TargetMode="External"/><Relationship Id="rId7" Type="http://schemas.openxmlformats.org/officeDocument/2006/relationships/hyperlink" Target="http://www.cio.com/article/720904/How_IT_Leaders_Can_Best_Plan_for_Disaster"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cio.com/article/2381021/best-practices-how-to-create-an-effective-business-continuity-plan.html" TargetMode="External"/><Relationship Id="rId5" Type="http://schemas.openxmlformats.org/officeDocument/2006/relationships/hyperlink" Target="https://www.ibm.com/services/business-continuity/disaster-recovery" TargetMode="External"/><Relationship Id="rId4" Type="http://schemas.openxmlformats.org/officeDocument/2006/relationships/hyperlink" Target="https://www.ibm.com/services/business-continuity"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Cycle_ball"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n.wikipedia.org/wiki/Chess_boxing" TargetMode="External"/><Relationship Id="rId4" Type="http://schemas.openxmlformats.org/officeDocument/2006/relationships/hyperlink" Target="https://en.wikipedia.org/wiki/Unicycle_hocke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a:solidFill>
                  <a:schemeClr val="tx1"/>
                </a:solidFill>
                <a:effectLst/>
                <a:latin typeface="Arial"/>
                <a:ea typeface="+mn-ea"/>
                <a:cs typeface="+mn-cs"/>
              </a:rPr>
              <a:t>Good afternoon. </a:t>
            </a:r>
          </a:p>
          <a:p>
            <a:endParaRPr lang="en-US" sz="1200" b="0" i="0" u="none" strike="noStrike" kern="1200" dirty="0">
              <a:solidFill>
                <a:schemeClr val="tx1"/>
              </a:solidFill>
              <a:effectLst/>
              <a:latin typeface="Arial"/>
              <a:ea typeface="+mn-ea"/>
              <a:cs typeface="+mn-cs"/>
            </a:endParaRPr>
          </a:p>
          <a:p>
            <a:r>
              <a:rPr lang="en-US" sz="1200" b="0" i="0" u="none" strike="noStrike" kern="1200" dirty="0">
                <a:solidFill>
                  <a:schemeClr val="tx1"/>
                </a:solidFill>
                <a:effectLst/>
                <a:latin typeface="Arial"/>
                <a:ea typeface="+mn-ea"/>
                <a:cs typeface="+mn-cs"/>
              </a:rPr>
              <a:t>This is a revisit of a presentation called “</a:t>
            </a:r>
            <a:r>
              <a:rPr lang="en-US" sz="1200" b="1" i="0" u="none" strike="noStrike" kern="1200" dirty="0">
                <a:solidFill>
                  <a:schemeClr val="tx1"/>
                </a:solidFill>
                <a:effectLst/>
                <a:latin typeface="Arial"/>
                <a:ea typeface="+mn-ea"/>
                <a:cs typeface="+mn-cs"/>
              </a:rPr>
              <a:t>Incorporating Weather Data Into Capacity Planning Analysis”</a:t>
            </a:r>
            <a:endParaRPr lang="en-US" sz="1200" b="0" i="0" u="none" strike="noStrike" kern="1200" dirty="0">
              <a:solidFill>
                <a:schemeClr val="tx1"/>
              </a:solidFill>
              <a:effectLst/>
              <a:latin typeface="Arial"/>
              <a:ea typeface="+mn-ea"/>
              <a:cs typeface="+mn-cs"/>
            </a:endParaRPr>
          </a:p>
          <a:p>
            <a:r>
              <a:rPr lang="en-US" sz="1200" b="0" i="0" u="none" strike="noStrike" kern="1200" dirty="0">
                <a:solidFill>
                  <a:schemeClr val="tx1"/>
                </a:solidFill>
                <a:effectLst/>
                <a:latin typeface="Arial"/>
                <a:ea typeface="+mn-ea"/>
                <a:cs typeface="+mn-cs"/>
              </a:rPr>
              <a:t>Originally presented at St Louis CMG meeting in 2018, and CMG </a:t>
            </a:r>
            <a:r>
              <a:rPr lang="en-US" sz="1200" b="0" i="0" u="none" strike="noStrike" kern="1200" dirty="0" err="1">
                <a:solidFill>
                  <a:schemeClr val="tx1"/>
                </a:solidFill>
                <a:effectLst/>
                <a:latin typeface="Arial"/>
                <a:ea typeface="+mn-ea"/>
                <a:cs typeface="+mn-cs"/>
              </a:rPr>
              <a:t>imPACt</a:t>
            </a:r>
            <a:r>
              <a:rPr lang="en-US" sz="1200" b="0" i="0" u="none" strike="noStrike" kern="1200" dirty="0">
                <a:solidFill>
                  <a:schemeClr val="tx1"/>
                </a:solidFill>
                <a:effectLst/>
                <a:latin typeface="Arial"/>
                <a:ea typeface="+mn-ea"/>
                <a:cs typeface="+mn-cs"/>
              </a:rPr>
              <a:t> 2017.</a:t>
            </a:r>
          </a:p>
          <a:p>
            <a:endParaRPr lang="en-US" sz="1200" b="0" i="0" u="none" strike="noStrike" kern="1200" dirty="0">
              <a:solidFill>
                <a:schemeClr val="tx1"/>
              </a:solidFill>
              <a:effectLst/>
              <a:latin typeface="Arial"/>
              <a:ea typeface="+mn-ea"/>
              <a:cs typeface="+mn-cs"/>
            </a:endParaRPr>
          </a:p>
          <a:p>
            <a:r>
              <a:rPr lang="en-US" sz="1200" b="0" i="0" u="none" strike="noStrike" kern="1200" dirty="0">
                <a:solidFill>
                  <a:schemeClr val="tx1"/>
                </a:solidFill>
                <a:effectLst/>
                <a:latin typeface="Arial"/>
                <a:ea typeface="+mn-ea"/>
                <a:cs typeface="+mn-cs"/>
              </a:rPr>
              <a:t>While the original focus was on incorporating weather data into capacity analysis, a relevant observation was made around the impact that cultural events have on IT Capacity.  This is a summary of those observations and expanding to include how these observations could be leveraged in the times of COVIS-19.</a:t>
            </a:r>
          </a:p>
          <a:p>
            <a:endParaRPr lang="en-US" sz="1200" b="0" i="0" u="none" strike="noStrike" kern="1200" dirty="0">
              <a:solidFill>
                <a:schemeClr val="tx1"/>
              </a:solidFill>
              <a:effectLst/>
              <a:latin typeface="Arial"/>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a:t>
            </a:fld>
            <a:endParaRPr lang="en-US" dirty="0"/>
          </a:p>
        </p:txBody>
      </p:sp>
    </p:spTree>
    <p:extLst>
      <p:ext uri="{BB962C8B-B14F-4D97-AF65-F5344CB8AC3E}">
        <p14:creationId xmlns:p14="http://schemas.microsoft.com/office/powerpoint/2010/main" val="3764988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10</a:t>
            </a:fld>
            <a:endParaRPr lang="en-US" dirty="0"/>
          </a:p>
        </p:txBody>
      </p:sp>
    </p:spTree>
    <p:extLst>
      <p:ext uri="{BB962C8B-B14F-4D97-AF65-F5344CB8AC3E}">
        <p14:creationId xmlns:p14="http://schemas.microsoft.com/office/powerpoint/2010/main" val="2123613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 cultural events changed where and how the work is initiated but not necessarily how the work is done internal to the Corporation.</a:t>
            </a:r>
          </a:p>
          <a:p>
            <a:endParaRPr lang="en-US" sz="1600" dirty="0"/>
          </a:p>
          <a:p>
            <a:r>
              <a:rPr lang="en-US" sz="1600" dirty="0"/>
              <a:t>For example when workers came into the office to work, there was a ‘work list or assignments’ type of deal.   When work shifted to work from home, that process changed to a ‘pull the next task’ type of deal.  However, once the work was started, then internal processing within the Corporation remained the same.</a:t>
            </a:r>
          </a:p>
          <a:p>
            <a:endParaRPr lang="en-US" sz="1600" dirty="0"/>
          </a:p>
          <a:p>
            <a:r>
              <a:rPr lang="en-US" sz="1600" dirty="0"/>
              <a:t>Internal processes for work distribution, quality control, production rates, error rates, and such may change or be tweaked, but once in place, and well practiced, these processes produced excellent results and allowed for smaller office spaces (some office spaces disappearing altogether).   The key for us was the work from home process being a much more ‘normal process’.   The tools, techniques, software, infrastructure, engineering, security and other hurdles were already basically solved for.   Moving existing resources, repurposing, reconfiguring, and realigning made the transitions achievable during the cultural event.</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11</a:t>
            </a:fld>
            <a:endParaRPr lang="en-US" dirty="0"/>
          </a:p>
        </p:txBody>
      </p:sp>
    </p:spTree>
    <p:extLst>
      <p:ext uri="{BB962C8B-B14F-4D97-AF65-F5344CB8AC3E}">
        <p14:creationId xmlns:p14="http://schemas.microsoft.com/office/powerpoint/2010/main" val="1778968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12</a:t>
            </a:fld>
            <a:endParaRPr lang="en-US" dirty="0"/>
          </a:p>
        </p:txBody>
      </p:sp>
    </p:spTree>
    <p:extLst>
      <p:ext uri="{BB962C8B-B14F-4D97-AF65-F5344CB8AC3E}">
        <p14:creationId xmlns:p14="http://schemas.microsoft.com/office/powerpoint/2010/main" val="1615744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Arial"/>
                <a:ea typeface="+mn-ea"/>
                <a:cs typeface="+mn-cs"/>
              </a:rPr>
              <a:t>Flexibility should be defined in Policy and Procedure.   The various plans, programs, and processes should have broadly defined ‘</a:t>
            </a:r>
            <a:r>
              <a:rPr lang="en-US" sz="1200" b="1" kern="1200" dirty="0">
                <a:solidFill>
                  <a:schemeClr val="tx1"/>
                </a:solidFill>
                <a:effectLst/>
                <a:latin typeface="Arial"/>
                <a:ea typeface="+mn-ea"/>
                <a:cs typeface="+mn-cs"/>
              </a:rPr>
              <a:t>Corporate duties, responsibilities, authorities</a:t>
            </a:r>
            <a:r>
              <a:rPr lang="en-US" sz="1200" kern="1200" dirty="0">
                <a:solidFill>
                  <a:schemeClr val="tx1"/>
                </a:solidFill>
                <a:effectLst/>
                <a:latin typeface="Arial"/>
                <a:ea typeface="+mn-ea"/>
                <a:cs typeface="+mn-cs"/>
              </a:rPr>
              <a:t>’ for </a:t>
            </a:r>
            <a:r>
              <a:rPr lang="en-US" sz="1200" b="1" kern="1200" dirty="0">
                <a:solidFill>
                  <a:schemeClr val="tx1"/>
                </a:solidFill>
                <a:effectLst/>
                <a:latin typeface="Arial"/>
                <a:ea typeface="+mn-ea"/>
                <a:cs typeface="+mn-cs"/>
              </a:rPr>
              <a:t>normal operations, normal exceptions, and exceptional exceptions.</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For corporate assets most people immediately focus on the Disaster Recover Plan.  However this normally focusses on the internal equipment, infrastructure etc. and what happens when these are ‘wiped out’   In a cultural event, these resources are likely to be intact.</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We found the </a:t>
            </a:r>
            <a:r>
              <a:rPr lang="en-US" sz="1200" b="1" kern="1200" dirty="0">
                <a:solidFill>
                  <a:schemeClr val="tx1"/>
                </a:solidFill>
                <a:effectLst/>
                <a:latin typeface="Arial"/>
                <a:ea typeface="+mn-ea"/>
                <a:cs typeface="+mn-cs"/>
              </a:rPr>
              <a:t>Business Continuity Plan had the duties, responsibilities, and authorizations needed to redirect resources </a:t>
            </a:r>
            <a:r>
              <a:rPr lang="en-US" sz="1200" kern="1200" dirty="0">
                <a:solidFill>
                  <a:schemeClr val="tx1"/>
                </a:solidFill>
                <a:effectLst/>
                <a:latin typeface="Arial"/>
                <a:ea typeface="+mn-ea"/>
                <a:cs typeface="+mn-cs"/>
              </a:rPr>
              <a:t>for relatively short term solutions to ‘keep the lights on’ from a business sense.   </a:t>
            </a:r>
          </a:p>
          <a:p>
            <a:r>
              <a:rPr lang="en-US" sz="1200" kern="1200" dirty="0">
                <a:solidFill>
                  <a:schemeClr val="tx1"/>
                </a:solidFill>
                <a:effectLst/>
                <a:latin typeface="Arial"/>
                <a:ea typeface="+mn-ea"/>
                <a:cs typeface="+mn-cs"/>
              </a:rPr>
              <a:t>	HR intact and able to meet payroll?  </a:t>
            </a:r>
          </a:p>
          <a:p>
            <a:r>
              <a:rPr lang="en-US" sz="1200" kern="1200" dirty="0">
                <a:solidFill>
                  <a:schemeClr val="tx1"/>
                </a:solidFill>
                <a:effectLst/>
                <a:latin typeface="Arial"/>
                <a:ea typeface="+mn-ea"/>
                <a:cs typeface="+mn-cs"/>
              </a:rPr>
              <a:t>	Customer service able to work in alternate locations / methods to satisfy existing customers in a disrupted environment?</a:t>
            </a:r>
          </a:p>
          <a:p>
            <a:r>
              <a:rPr lang="en-US" sz="1200" kern="1200" dirty="0">
                <a:solidFill>
                  <a:schemeClr val="tx1"/>
                </a:solidFill>
                <a:effectLst/>
                <a:latin typeface="Arial"/>
                <a:ea typeface="+mn-ea"/>
                <a:cs typeface="+mn-cs"/>
              </a:rPr>
              <a:t>	Account receivable and accounts payable.   What policies, procedures, and practices can be employed to continue to transact business in a disrupted environment?   Can Point of Sales devices be replaced with paper tallies?  Can emergency supplies be purchased when the normal process is disrupted?  What authorizations are needed? What limits are imposed?</a:t>
            </a:r>
          </a:p>
          <a:p>
            <a:r>
              <a:rPr lang="en-US" sz="1200" kern="1200" dirty="0">
                <a:solidFill>
                  <a:schemeClr val="tx1"/>
                </a:solidFill>
                <a:effectLst/>
                <a:latin typeface="Arial"/>
                <a:ea typeface="+mn-ea"/>
                <a:cs typeface="+mn-cs"/>
              </a:rPr>
              <a:t>Business Continuity is about keeping the business actually in business.   Disaster recovery is a part of this plan, but the infrastructure is not impacted in a DR sense, during a cultural event.</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Business Continuity Plan Allowed for the use of test and other equipment, as well as alternative business processes.</a:t>
            </a:r>
          </a:p>
          <a:p>
            <a:endParaRPr lang="en-US"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a:t>
            </a:r>
          </a:p>
          <a:p>
            <a:endParaRPr lang="en-US" sz="1200" kern="1200" dirty="0">
              <a:solidFill>
                <a:schemeClr val="tx1"/>
              </a:solidFill>
              <a:effectLst/>
              <a:latin typeface="Arial"/>
              <a:ea typeface="+mn-ea"/>
              <a:cs typeface="+mn-cs"/>
            </a:endParaRPr>
          </a:p>
          <a:p>
            <a:r>
              <a:rPr lang="en-US" dirty="0">
                <a:hlinkClick r:id="rId3"/>
              </a:rPr>
              <a:t>https://www.ibm.com/services/business-continuity/plan</a:t>
            </a:r>
            <a:endParaRPr lang="en-US" sz="1200" kern="1200" dirty="0">
              <a:solidFill>
                <a:schemeClr val="tx1"/>
              </a:solidFill>
              <a:effectLst/>
              <a:latin typeface="Arial"/>
              <a:ea typeface="+mn-ea"/>
              <a:cs typeface="+mn-cs"/>
            </a:endParaRPr>
          </a:p>
          <a:p>
            <a:pPr fontAlgn="base"/>
            <a:r>
              <a:rPr lang="en-US" sz="1200" b="0" i="0" kern="1200" dirty="0">
                <a:solidFill>
                  <a:schemeClr val="tx1"/>
                </a:solidFill>
                <a:effectLst/>
                <a:latin typeface="Arial"/>
                <a:ea typeface="+mn-ea"/>
                <a:cs typeface="+mn-cs"/>
              </a:rPr>
              <a:t>What is a business continuity plan?</a:t>
            </a:r>
          </a:p>
          <a:p>
            <a:pPr fontAlgn="base"/>
            <a:r>
              <a:rPr lang="en-US" sz="1200" b="0" i="0" kern="1200" dirty="0">
                <a:solidFill>
                  <a:schemeClr val="tx1"/>
                </a:solidFill>
                <a:effectLst/>
                <a:latin typeface="Arial"/>
                <a:ea typeface="+mn-ea"/>
                <a:cs typeface="+mn-cs"/>
              </a:rPr>
              <a:t>A </a:t>
            </a:r>
            <a:r>
              <a:rPr lang="en-US" sz="1200" b="0" i="0" u="none" strike="noStrike" kern="1200" dirty="0">
                <a:solidFill>
                  <a:schemeClr val="tx1"/>
                </a:solidFill>
                <a:effectLst/>
                <a:latin typeface="Arial"/>
                <a:ea typeface="+mn-ea"/>
                <a:cs typeface="+mn-cs"/>
                <a:hlinkClick r:id="rId4"/>
              </a:rPr>
              <a:t>business continuity</a:t>
            </a:r>
            <a:r>
              <a:rPr lang="en-US" sz="1200" b="0" i="0" kern="1200" dirty="0">
                <a:solidFill>
                  <a:schemeClr val="tx1"/>
                </a:solidFill>
                <a:effectLst/>
                <a:latin typeface="Arial"/>
                <a:ea typeface="+mn-ea"/>
                <a:cs typeface="+mn-cs"/>
              </a:rPr>
              <a:t> plan (BCP) is a document that outlines how a business will continue operating during an unplanned disruption in service. It’s more comprehensive than a </a:t>
            </a:r>
            <a:r>
              <a:rPr lang="en-US" sz="1200" b="0" i="0" u="none" strike="noStrike" kern="1200" dirty="0">
                <a:solidFill>
                  <a:schemeClr val="tx1"/>
                </a:solidFill>
                <a:effectLst/>
                <a:latin typeface="Arial"/>
                <a:ea typeface="+mn-ea"/>
                <a:cs typeface="+mn-cs"/>
                <a:hlinkClick r:id="rId5"/>
              </a:rPr>
              <a:t>disaster recovery</a:t>
            </a:r>
            <a:r>
              <a:rPr lang="en-US" sz="1200" b="0" i="0" kern="1200" dirty="0">
                <a:solidFill>
                  <a:schemeClr val="tx1"/>
                </a:solidFill>
                <a:effectLst/>
                <a:latin typeface="Arial"/>
                <a:ea typeface="+mn-ea"/>
                <a:cs typeface="+mn-cs"/>
              </a:rPr>
              <a:t> plan and contains contingencies for business processes, assets, human resources and business partners – every aspect of the business that might be affected.</a:t>
            </a:r>
          </a:p>
          <a:p>
            <a:pPr fontAlgn="base"/>
            <a:r>
              <a:rPr lang="en-US" sz="1200" b="0" i="0" kern="1200" dirty="0">
                <a:solidFill>
                  <a:schemeClr val="tx1"/>
                </a:solidFill>
                <a:effectLst/>
                <a:latin typeface="Arial"/>
                <a:ea typeface="+mn-ea"/>
                <a:cs typeface="+mn-cs"/>
              </a:rPr>
              <a:t>…</a:t>
            </a:r>
          </a:p>
          <a:p>
            <a:pPr fontAlgn="base"/>
            <a:r>
              <a:rPr lang="en-US" sz="1200" b="0" i="0" kern="1200" dirty="0">
                <a:solidFill>
                  <a:schemeClr val="tx1"/>
                </a:solidFill>
                <a:effectLst/>
                <a:latin typeface="Arial"/>
                <a:ea typeface="+mn-ea"/>
                <a:cs typeface="+mn-cs"/>
              </a:rPr>
              <a:t>The 1990s brought a sharp increase in corporate globalization and the pervasiveness of data access. Businesses thought beyond disaster recovery and more holistically about the entire </a:t>
            </a:r>
            <a:r>
              <a:rPr lang="en-US" sz="1200" b="0" i="0" u="none" strike="noStrike" kern="1200" dirty="0">
                <a:solidFill>
                  <a:schemeClr val="tx1"/>
                </a:solidFill>
                <a:effectLst/>
                <a:latin typeface="Arial"/>
                <a:ea typeface="+mn-ea"/>
                <a:cs typeface="+mn-cs"/>
                <a:hlinkClick r:id="rId4"/>
              </a:rPr>
              <a:t>business continuity</a:t>
            </a:r>
            <a:r>
              <a:rPr lang="en-US" sz="1200" b="0" i="0" kern="1200" dirty="0">
                <a:solidFill>
                  <a:schemeClr val="tx1"/>
                </a:solidFill>
                <a:effectLst/>
                <a:latin typeface="Arial"/>
                <a:ea typeface="+mn-ea"/>
                <a:cs typeface="+mn-cs"/>
              </a:rPr>
              <a:t> process. Companies realized that without a thorough business continuity plan they might lose customers and their competitive advantage. At the same time, business continuity planning was becoming more complex because it had to consider application architectures such as distributed applications, distributed processing, distributed data and hybrid computing environments.</a:t>
            </a:r>
          </a:p>
          <a:p>
            <a:pPr fontAlgn="base"/>
            <a:endParaRPr lang="en-US" sz="1200" b="0" i="0" kern="1200" dirty="0">
              <a:solidFill>
                <a:schemeClr val="tx1"/>
              </a:solidFill>
              <a:effectLst/>
              <a:latin typeface="Arial"/>
              <a:ea typeface="+mn-ea"/>
              <a:cs typeface="+mn-cs"/>
            </a:endParaRPr>
          </a:p>
          <a:p>
            <a:pPr fontAlgn="base"/>
            <a:r>
              <a:rPr lang="en-US" sz="1200" b="0" i="0" kern="1200" dirty="0">
                <a:solidFill>
                  <a:schemeClr val="tx1"/>
                </a:solidFill>
                <a:effectLst/>
                <a:latin typeface="Arial"/>
                <a:ea typeface="+mn-ea"/>
                <a:cs typeface="+mn-cs"/>
              </a:rPr>
              <a:t>===</a:t>
            </a:r>
          </a:p>
          <a:p>
            <a:pPr fontAlgn="base"/>
            <a:r>
              <a:rPr lang="en-US" dirty="0">
                <a:hlinkClick r:id="rId6"/>
              </a:rPr>
              <a:t>https://www.cio.com/article/2381021/best-practices-how-to-create-an-effective-business-continuity-plan.html</a:t>
            </a:r>
            <a:endParaRPr lang="en-US" sz="1200" b="0" i="0" kern="1200" dirty="0">
              <a:solidFill>
                <a:schemeClr val="tx1"/>
              </a:solidFill>
              <a:effectLst/>
              <a:latin typeface="Arial"/>
              <a:ea typeface="+mn-ea"/>
              <a:cs typeface="+mn-cs"/>
            </a:endParaRPr>
          </a:p>
          <a:p>
            <a:pPr fontAlgn="base"/>
            <a:r>
              <a:rPr lang="en-US" sz="1200" b="0" i="0" kern="1200" dirty="0">
                <a:solidFill>
                  <a:schemeClr val="tx1"/>
                </a:solidFill>
                <a:effectLst/>
                <a:latin typeface="Arial"/>
                <a:ea typeface="+mn-ea"/>
                <a:cs typeface="+mn-cs"/>
              </a:rPr>
              <a:t>Many people think a </a:t>
            </a:r>
            <a:r>
              <a:rPr lang="en-US" sz="1200" b="0" i="0" u="none" strike="noStrike" kern="1200" dirty="0">
                <a:solidFill>
                  <a:schemeClr val="tx1"/>
                </a:solidFill>
                <a:effectLst/>
                <a:latin typeface="Arial"/>
                <a:ea typeface="+mn-ea"/>
                <a:cs typeface="+mn-cs"/>
                <a:hlinkClick r:id="rId7"/>
              </a:rPr>
              <a:t>disaster recovery (DR) plan</a:t>
            </a:r>
            <a:r>
              <a:rPr lang="en-US" sz="1200" b="0" i="0" kern="1200" dirty="0">
                <a:solidFill>
                  <a:schemeClr val="tx1"/>
                </a:solidFill>
                <a:effectLst/>
                <a:latin typeface="Arial"/>
                <a:ea typeface="+mn-ea"/>
                <a:cs typeface="+mn-cs"/>
              </a:rPr>
              <a:t> is the same as a business continuity plan, but a DR plan focuses mainly on restoring an IT infrastructure and operations after a crisis. It's actually just one part of a complete business continuity plan, as a BC plan looks at the continuity of the entire organization.</a:t>
            </a:r>
          </a:p>
          <a:p>
            <a:pPr fontAlgn="base"/>
            <a:endParaRPr lang="en-US" sz="1200" b="0" i="0" kern="1200" dirty="0">
              <a:solidFill>
                <a:schemeClr val="tx1"/>
              </a:solidFill>
              <a:effectLst/>
              <a:latin typeface="Arial"/>
              <a:ea typeface="+mn-ea"/>
              <a:cs typeface="+mn-cs"/>
            </a:endParaRPr>
          </a:p>
          <a:p>
            <a:pPr fontAlgn="base"/>
            <a:r>
              <a:rPr lang="en-US" sz="1200" b="0" i="0" kern="1200" dirty="0">
                <a:solidFill>
                  <a:schemeClr val="tx1"/>
                </a:solidFill>
                <a:effectLst/>
                <a:latin typeface="Arial"/>
                <a:ea typeface="+mn-ea"/>
                <a:cs typeface="+mn-cs"/>
              </a:rPr>
              <a:t>Do you have a way to get HR, manufacturing and sales and support functionally up and running so the company can continue to make money right after a disaster? For example, if the building that houses your customer service representatives is flattened by a tornado, do you know how those reps can handle customer calls? Will they work from home temporarily, or from an alternate location? The BC plan addresses these types of concern</a:t>
            </a:r>
          </a:p>
          <a:p>
            <a:pPr fontAlgn="base"/>
            <a:endParaRPr lang="en-US" sz="1200" b="0" i="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13</a:t>
            </a:fld>
            <a:endParaRPr lang="en-US" dirty="0"/>
          </a:p>
        </p:txBody>
      </p:sp>
    </p:spTree>
    <p:extLst>
      <p:ext uri="{BB962C8B-B14F-4D97-AF65-F5344CB8AC3E}">
        <p14:creationId xmlns:p14="http://schemas.microsoft.com/office/powerpoint/2010/main" val="194934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With the flexibility and authorizations in the business continuity plan, and the magic of technology we were able to…</a:t>
            </a:r>
          </a:p>
          <a:p>
            <a:endParaRPr lang="en-US" dirty="0"/>
          </a:p>
          <a:p>
            <a:r>
              <a:rPr lang="en-US" dirty="0"/>
              <a:t>Use the test and other equipment for the short-term business continuity problem.</a:t>
            </a:r>
          </a:p>
          <a:p>
            <a:endParaRPr lang="en-US" dirty="0"/>
          </a:p>
          <a:p>
            <a:r>
              <a:rPr lang="en-US" dirty="0"/>
              <a:t>Using routing magic and access control magic, most of the reassignments were done without physically moving equipment from one rack to another.</a:t>
            </a:r>
          </a:p>
          <a:p>
            <a:endParaRPr lang="en-US" dirty="0"/>
          </a:p>
          <a:p>
            <a:r>
              <a:rPr lang="en-US" dirty="0"/>
              <a:t>When moving services around, </a:t>
            </a:r>
            <a:r>
              <a:rPr lang="en-US" b="1" dirty="0"/>
              <a:t>physical distance is less important than distance / delay measured in milliseconds</a:t>
            </a:r>
            <a:r>
              <a:rPr lang="en-US" dirty="0"/>
              <a:t>.   Moving a VPN connection from Dallas to Chicago  (a long physical way) was actually only about 15 milliseconds (.015 seconds) slower / further away.   Conversely moving a device behind a firewall (zero physical distance) could be 500 milliseconds (.5 seconds) slower / further away.</a:t>
            </a:r>
          </a:p>
          <a:p>
            <a:endParaRPr lang="en-US" dirty="0"/>
          </a:p>
          <a:p>
            <a:r>
              <a:rPr lang="en-US" b="1" dirty="0"/>
              <a:t>The Most problematic resource (at least for us) was bandwidth</a:t>
            </a:r>
            <a:r>
              <a:rPr lang="en-US" dirty="0"/>
              <a:t>.   Not just with our internal network and internet connections, but the work from home connections and more importantly the work from home providers bandwidth.</a:t>
            </a:r>
          </a:p>
          <a:p>
            <a:endParaRPr lang="en-US" dirty="0"/>
          </a:p>
          <a:p>
            <a:r>
              <a:rPr lang="en-US" dirty="0"/>
              <a:t>We had people that routinely worked from home, but for the ‘cultural events’ their internet provider could not keep up with all the other people working from home (or home due to the weather and surfing the internet).  There was very little we could do about this other than allow for flexible hours.  For our corporate bandwidth redirecting traffic via routing magic (the power of internal virtual networks) allowed us to use the resources at hand.</a:t>
            </a:r>
          </a:p>
          <a:p>
            <a:endParaRPr lang="en-US" dirty="0"/>
          </a:p>
          <a:p>
            <a:endParaRPr lang="en-US" dirty="0"/>
          </a:p>
        </p:txBody>
      </p:sp>
      <p:sp>
        <p:nvSpPr>
          <p:cNvPr id="4" name="Slide Number Placeholder 3"/>
          <p:cNvSpPr>
            <a:spLocks noGrp="1"/>
          </p:cNvSpPr>
          <p:nvPr>
            <p:ph type="sldNum" sz="quarter" idx="5"/>
          </p:nvPr>
        </p:nvSpPr>
        <p:spPr/>
        <p:txBody>
          <a:bodyPr/>
          <a:lstStyle/>
          <a:p>
            <a:fld id="{5E6E011A-51F3-42BB-8227-B66954A23F6D}" type="slidenum">
              <a:rPr lang="en-US" smtClean="0"/>
              <a:pPr/>
              <a:t>14</a:t>
            </a:fld>
            <a:endParaRPr lang="en-US" dirty="0"/>
          </a:p>
        </p:txBody>
      </p:sp>
    </p:spTree>
    <p:extLst>
      <p:ext uri="{BB962C8B-B14F-4D97-AF65-F5344CB8AC3E}">
        <p14:creationId xmlns:p14="http://schemas.microsoft.com/office/powerpoint/2010/main" val="2237000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a:ea typeface="+mn-ea"/>
                <a:cs typeface="+mn-cs"/>
              </a:rPr>
              <a:t>Once the Work From Home paradigm was established, we basically had this network configuration.</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An interesting observation is that when internal workers work from home on a large scale, the internet traffic drops significantly. So we were able, with the authorizations and provisions in the Business Continuity Plan, to ‘commandeer’ equipment to a new purpose and were authorized for alternative business processes.</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So we added VDI to the pool behind the VPN devices and ‘borrowed’ bandwidth from the internet firewall circuit.</a:t>
            </a:r>
          </a:p>
          <a:p>
            <a:endParaRPr lang="en-US" sz="1200" kern="1200" dirty="0">
              <a:solidFill>
                <a:schemeClr val="tx1"/>
              </a:solidFill>
              <a:effectLst/>
              <a:latin typeface="Arial"/>
              <a:ea typeface="+mn-ea"/>
              <a:cs typeface="+mn-cs"/>
            </a:endParaRPr>
          </a:p>
          <a:p>
            <a:r>
              <a:rPr lang="en-US" sz="1200" b="1" kern="1200" dirty="0">
                <a:solidFill>
                  <a:schemeClr val="tx1"/>
                </a:solidFill>
                <a:effectLst/>
                <a:latin typeface="Arial"/>
                <a:ea typeface="+mn-ea"/>
                <a:cs typeface="+mn-cs"/>
              </a:rPr>
              <a:t>Bandwidth is the most likely resource to become taxed AND has a long lead time</a:t>
            </a:r>
            <a:r>
              <a:rPr lang="en-US" sz="1200" kern="1200" dirty="0">
                <a:solidFill>
                  <a:schemeClr val="tx1"/>
                </a:solidFill>
                <a:effectLst/>
                <a:latin typeface="Arial"/>
                <a:ea typeface="+mn-ea"/>
                <a:cs typeface="+mn-cs"/>
              </a:rPr>
              <a:t>.    This is where routing magic, and access control (firewall) magic comes in handy</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15</a:t>
            </a:fld>
            <a:endParaRPr lang="en-US" dirty="0"/>
          </a:p>
        </p:txBody>
      </p:sp>
    </p:spTree>
    <p:extLst>
      <p:ext uri="{BB962C8B-B14F-4D97-AF65-F5344CB8AC3E}">
        <p14:creationId xmlns:p14="http://schemas.microsoft.com/office/powerpoint/2010/main" val="1466445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This is a significant result as these employees, working from home, </a:t>
            </a:r>
            <a:r>
              <a:rPr lang="en-US" sz="1200" b="1" kern="1200" dirty="0">
                <a:solidFill>
                  <a:schemeClr val="tx1"/>
                </a:solidFill>
                <a:effectLst/>
                <a:latin typeface="Arial"/>
                <a:ea typeface="+mn-ea"/>
                <a:cs typeface="+mn-cs"/>
              </a:rPr>
              <a:t>allowed the company to function uninterrupted</a:t>
            </a:r>
            <a:r>
              <a:rPr lang="en-US" sz="1200" kern="1200" dirty="0">
                <a:solidFill>
                  <a:schemeClr val="tx1"/>
                </a:solidFill>
                <a:effectLst/>
                <a:latin typeface="Arial"/>
                <a:ea typeface="+mn-ea"/>
                <a:cs typeface="+mn-cs"/>
              </a:rPr>
              <a:t>.  While many other companies were closed, losing revenue and disappointing customers during a stressful time, we remained open and processing claims, answering provider and user questions, and reacting to the local demands of the storm as it affected our locations.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This was made possible by a few brilliant observations that a big weather event is equivalent to a cultural event (not local weather), and allowed the capacity team to combine and forecast cultural event type impacts on the network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After the storm, the aftermath made travel hazardous, but still we remained essentially fully staffed using the work from home resources, and business process that made working from home a ‘normal business activity’.  Yes, many people did take PTO (Personal Time Off), but quite a few did not, </a:t>
            </a:r>
            <a:r>
              <a:rPr lang="en-US" sz="1200" b="1" kern="1200" dirty="0">
                <a:solidFill>
                  <a:schemeClr val="tx1"/>
                </a:solidFill>
                <a:effectLst/>
                <a:latin typeface="Arial"/>
                <a:ea typeface="+mn-ea"/>
                <a:cs typeface="+mn-cs"/>
              </a:rPr>
              <a:t>specifically because business processes were modified to use the work from home technology, and the technology was expandable to meet this demand.</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16</a:t>
            </a:fld>
            <a:endParaRPr lang="en-US" dirty="0"/>
          </a:p>
        </p:txBody>
      </p:sp>
    </p:spTree>
    <p:extLst>
      <p:ext uri="{BB962C8B-B14F-4D97-AF65-F5344CB8AC3E}">
        <p14:creationId xmlns:p14="http://schemas.microsoft.com/office/powerpoint/2010/main" val="3033585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Side note</a:t>
            </a:r>
          </a:p>
          <a:p>
            <a:endParaRPr lang="en-US" dirty="0"/>
          </a:p>
          <a:p>
            <a:r>
              <a:rPr lang="en-US" dirty="0"/>
              <a:t>The reason work from home “works” is that you have NOTHING left on your work desktop.   ALL of your resources and services can be accessed via the Corporate computing resources.</a:t>
            </a:r>
          </a:p>
          <a:p>
            <a:endParaRPr lang="en-US" dirty="0"/>
          </a:p>
          <a:p>
            <a:r>
              <a:rPr lang="en-US" dirty="0"/>
              <a:t>&lt;start the gif&gt;</a:t>
            </a:r>
          </a:p>
          <a:p>
            <a:endParaRPr lang="en-US" dirty="0"/>
          </a:p>
          <a:p>
            <a:r>
              <a:rPr lang="en-US" dirty="0"/>
              <a:t>As the gif plays imagine all of the things that kept you attached to your desk and in the ‘office’.   Paper files, folders, workflow tasks, references,  and other physical resources, None remain.  When you have a compute devices (can be your phone) and tools and techniques (software, process and procedure) and reliable connectivity (fast is helpful but not required) then you can be at work from ANYWHERE.</a:t>
            </a:r>
          </a:p>
          <a:p>
            <a:endParaRPr lang="en-US" dirty="0"/>
          </a:p>
          <a:p>
            <a:r>
              <a:rPr lang="en-US" dirty="0"/>
              <a:t>https://boygeniusreport.files.wordpress.com/2015/07/desk-evolution.jpg</a:t>
            </a:r>
          </a:p>
        </p:txBody>
      </p:sp>
      <p:sp>
        <p:nvSpPr>
          <p:cNvPr id="4" name="Slide Number Placeholder 3"/>
          <p:cNvSpPr>
            <a:spLocks noGrp="1"/>
          </p:cNvSpPr>
          <p:nvPr>
            <p:ph type="sldNum" sz="quarter" idx="10"/>
          </p:nvPr>
        </p:nvSpPr>
        <p:spPr/>
        <p:txBody>
          <a:bodyPr/>
          <a:lstStyle/>
          <a:p>
            <a:fld id="{5E6E011A-51F3-42BB-8227-B66954A23F6D}" type="slidenum">
              <a:rPr lang="en-US" smtClean="0"/>
              <a:pPr/>
              <a:t>17</a:t>
            </a:fld>
            <a:endParaRPr lang="en-US" dirty="0"/>
          </a:p>
        </p:txBody>
      </p:sp>
    </p:spTree>
    <p:extLst>
      <p:ext uri="{BB962C8B-B14F-4D97-AF65-F5344CB8AC3E}">
        <p14:creationId xmlns:p14="http://schemas.microsoft.com/office/powerpoint/2010/main" val="2590828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18</a:t>
            </a:fld>
            <a:endParaRPr lang="en-US" dirty="0"/>
          </a:p>
        </p:txBody>
      </p:sp>
    </p:spTree>
    <p:extLst>
      <p:ext uri="{BB962C8B-B14F-4D97-AF65-F5344CB8AC3E}">
        <p14:creationId xmlns:p14="http://schemas.microsoft.com/office/powerpoint/2010/main" val="586439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your existing Corporate Policy</a:t>
            </a:r>
          </a:p>
          <a:p>
            <a:endParaRPr lang="en-US" dirty="0"/>
          </a:p>
          <a:p>
            <a:r>
              <a:rPr lang="en-US" dirty="0"/>
              <a:t>If you have work from home now, you may have most of what you need  Policy, procedure, mindset, tools and techniques</a:t>
            </a:r>
          </a:p>
          <a:p>
            <a:endParaRPr lang="en-US" dirty="0"/>
          </a:p>
          <a:p>
            <a:r>
              <a:rPr lang="en-US" dirty="0"/>
              <a:t>Business Continuity Plan likely has the authorization, permissions and framework to quickly make decisions that may have been outside of your ‘normal authority’ sans the cultural event.</a:t>
            </a:r>
          </a:p>
          <a:p>
            <a:endParaRPr lang="en-US" dirty="0"/>
          </a:p>
          <a:p>
            <a:r>
              <a:rPr lang="en-US" dirty="0"/>
              <a:t>Business continuity liberates some of the red tape so that you can survive,  probably with resources available now.  The tools and techniques are available, and the resources are available.</a:t>
            </a:r>
          </a:p>
          <a:p>
            <a:endParaRPr lang="en-US" dirty="0"/>
          </a:p>
          <a:p>
            <a:r>
              <a:rPr lang="en-US" dirty="0"/>
              <a:t>What you likely need is a new way to look at the problem.   By definition it is an exceptional exception.  And deservers an exceptional way to look at and solve the problem.</a:t>
            </a:r>
          </a:p>
          <a:p>
            <a:endParaRPr lang="en-US" dirty="0"/>
          </a:p>
          <a:p>
            <a:endParaRPr lang="en-US" dirty="0"/>
          </a:p>
        </p:txBody>
      </p:sp>
      <p:sp>
        <p:nvSpPr>
          <p:cNvPr id="4" name="Slide Number Placeholder 3"/>
          <p:cNvSpPr>
            <a:spLocks noGrp="1"/>
          </p:cNvSpPr>
          <p:nvPr>
            <p:ph type="sldNum" sz="quarter" idx="5"/>
          </p:nvPr>
        </p:nvSpPr>
        <p:spPr/>
        <p:txBody>
          <a:bodyPr/>
          <a:lstStyle/>
          <a:p>
            <a:fld id="{5E6E011A-51F3-42BB-8227-B66954A23F6D}" type="slidenum">
              <a:rPr lang="en-US" smtClean="0"/>
              <a:pPr/>
              <a:t>19</a:t>
            </a:fld>
            <a:endParaRPr lang="en-US" dirty="0"/>
          </a:p>
        </p:txBody>
      </p:sp>
    </p:spTree>
    <p:extLst>
      <p:ext uri="{BB962C8B-B14F-4D97-AF65-F5344CB8AC3E}">
        <p14:creationId xmlns:p14="http://schemas.microsoft.com/office/powerpoint/2010/main" val="1682537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As this is a sumary and expansion of the weather as an input for our capacity planning. So let me start with a spoiler...   The weather was a rubbish capacity input.  But the excersize of analyzing that helped us better understand that large cultural events DID have an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Our existing push for work from home set favorable preconditions – policy, equpment, procedure, mindset, ‘personal infrastructure’, tools and techniques.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Cultural events, most noteable in the main office of Chicago, drove VPN and VDI use.  This changed from where and how work was initiated but not how the work was done on the Corporate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When we were confronted with a big cultural event, we had already though through use of corporate assets, specifically the disasster plan and Business Continuity Plan, so had a game plan and the authorizations, and a host of tools and techniques that could be used.  We will discuss some of the specificas of these </a:t>
            </a:r>
            <a:r>
              <a:rPr lang="it-IT" dirty="0">
                <a:sym typeface="Wingdings" panose="05000000000000000000" pitchFamily="2" charset="2"/>
              </a:rPr>
              <a:t></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Then we will have a call to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Then open for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2</a:t>
            </a:fld>
            <a:endParaRPr lang="en-US" dirty="0"/>
          </a:p>
        </p:txBody>
      </p:sp>
    </p:spTree>
    <p:extLst>
      <p:ext uri="{BB962C8B-B14F-4D97-AF65-F5344CB8AC3E}">
        <p14:creationId xmlns:p14="http://schemas.microsoft.com/office/powerpoint/2010/main" val="3910791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20</a:t>
            </a:fld>
            <a:endParaRPr lang="en-US" dirty="0"/>
          </a:p>
        </p:txBody>
      </p:sp>
    </p:spTree>
    <p:extLst>
      <p:ext uri="{BB962C8B-B14F-4D97-AF65-F5344CB8AC3E}">
        <p14:creationId xmlns:p14="http://schemas.microsoft.com/office/powerpoint/2010/main" val="1387400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Moviri can help – Call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21</a:t>
            </a:fld>
            <a:endParaRPr lang="en-US" dirty="0"/>
          </a:p>
        </p:txBody>
      </p:sp>
    </p:spTree>
    <p:extLst>
      <p:ext uri="{BB962C8B-B14F-4D97-AF65-F5344CB8AC3E}">
        <p14:creationId xmlns:p14="http://schemas.microsoft.com/office/powerpoint/2010/main" val="1139121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22</a:t>
            </a:fld>
            <a:endParaRPr lang="en-US" dirty="0"/>
          </a:p>
        </p:txBody>
      </p:sp>
    </p:spTree>
    <p:extLst>
      <p:ext uri="{BB962C8B-B14F-4D97-AF65-F5344CB8AC3E}">
        <p14:creationId xmlns:p14="http://schemas.microsoft.com/office/powerpoint/2010/main" val="1884934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3</a:t>
            </a:fld>
            <a:endParaRPr lang="en-US" dirty="0"/>
          </a:p>
        </p:txBody>
      </p:sp>
    </p:spTree>
    <p:extLst>
      <p:ext uri="{BB962C8B-B14F-4D97-AF65-F5344CB8AC3E}">
        <p14:creationId xmlns:p14="http://schemas.microsoft.com/office/powerpoint/2010/main" val="2660159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 this chart we can see the number of claims per weeks submitted (top line) and average temp in 5 different cities. </a:t>
            </a:r>
          </a:p>
          <a:p>
            <a:endParaRPr lang="en-US" dirty="0"/>
          </a:p>
          <a:p>
            <a:r>
              <a:rPr lang="en-US" dirty="0"/>
              <a:t>Long story short.  No correlation, causation, leading or lagging indicators.  Weather is a rubbish capacity planning metric (for us).</a:t>
            </a:r>
          </a:p>
          <a:p>
            <a:endParaRPr lang="en-US" dirty="0"/>
          </a:p>
        </p:txBody>
      </p:sp>
      <p:sp>
        <p:nvSpPr>
          <p:cNvPr id="4" name="Slide Number Placeholder 3"/>
          <p:cNvSpPr>
            <a:spLocks noGrp="1"/>
          </p:cNvSpPr>
          <p:nvPr>
            <p:ph type="sldNum" sz="quarter" idx="10"/>
          </p:nvPr>
        </p:nvSpPr>
        <p:spPr/>
        <p:txBody>
          <a:bodyPr/>
          <a:lstStyle/>
          <a:p>
            <a:fld id="{9FFA1F16-F859-4952-B92E-29FA7AC46F13}" type="slidenum">
              <a:rPr lang="en-US" smtClean="0"/>
              <a:t>4</a:t>
            </a:fld>
            <a:endParaRPr lang="en-US" dirty="0"/>
          </a:p>
        </p:txBody>
      </p:sp>
    </p:spTree>
    <p:extLst>
      <p:ext uri="{BB962C8B-B14F-4D97-AF65-F5344CB8AC3E}">
        <p14:creationId xmlns:p14="http://schemas.microsoft.com/office/powerpoint/2010/main" val="3086627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Ok a hidden slide from the original presentation. </a:t>
            </a:r>
            <a:r>
              <a:rPr lang="en-US" sz="1200" b="1" kern="1200" dirty="0">
                <a:solidFill>
                  <a:schemeClr val="tx1"/>
                </a:solidFill>
                <a:effectLst/>
                <a:latin typeface="Arial"/>
                <a:ea typeface="+mn-ea"/>
                <a:cs typeface="+mn-cs"/>
              </a:rPr>
              <a:t>Dumb luck and </a:t>
            </a:r>
            <a:r>
              <a:rPr lang="en-US" sz="1200" b="1" kern="1200" dirty="0" err="1">
                <a:solidFill>
                  <a:schemeClr val="tx1"/>
                </a:solidFill>
                <a:effectLst/>
                <a:latin typeface="Arial"/>
                <a:ea typeface="+mn-ea"/>
                <a:cs typeface="+mn-cs"/>
              </a:rPr>
              <a:t>dumbassery</a:t>
            </a:r>
            <a:r>
              <a:rPr lang="en-US" sz="1200" b="1" kern="1200" dirty="0">
                <a:solidFill>
                  <a:schemeClr val="tx1"/>
                </a:solidFill>
                <a:effectLst/>
                <a:latin typeface="Arial"/>
                <a:ea typeface="+mn-ea"/>
                <a:cs typeface="+mn-cs"/>
              </a:rPr>
              <a:t> are equal opportunity causations for injury</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 original slide text ==</a:t>
            </a:r>
          </a:p>
          <a:p>
            <a:r>
              <a:rPr lang="en-US" sz="1200" kern="1200" dirty="0">
                <a:solidFill>
                  <a:schemeClr val="tx1"/>
                </a:solidFill>
                <a:effectLst/>
                <a:latin typeface="Arial"/>
                <a:ea typeface="+mn-ea"/>
                <a:cs typeface="+mn-cs"/>
              </a:rPr>
              <a:t>We found that the insurance claim lifecycle is not consistent enough to correlate claim count to the weather. The time between being hurt (weather related or not), to filing a claim is haphazard, and one event may create dozens of claims over extended periods of time.  Claims that are not weather related overwhelm any weather induced claims.  While the actuarials could tell the cost of the claims that were ‘weather related’, the counts of claims on a given day, did not correlate to the weather.</a:t>
            </a:r>
          </a:p>
          <a:p>
            <a:r>
              <a:rPr lang="en-US" sz="1200" kern="1200" dirty="0">
                <a:solidFill>
                  <a:schemeClr val="tx1"/>
                </a:solidFill>
                <a:effectLst/>
                <a:latin typeface="Arial"/>
                <a:ea typeface="+mn-ea"/>
                <a:cs typeface="+mn-cs"/>
              </a:rPr>
              <a:t> </a:t>
            </a:r>
          </a:p>
          <a:p>
            <a:r>
              <a:rPr lang="en-US" sz="1200" kern="1200" dirty="0">
                <a:solidFill>
                  <a:schemeClr val="tx1"/>
                </a:solidFill>
                <a:effectLst/>
                <a:latin typeface="Arial"/>
                <a:ea typeface="+mn-ea"/>
                <a:cs typeface="+mn-cs"/>
              </a:rPr>
              <a:t>We also found that the weather driving </a:t>
            </a:r>
            <a:r>
              <a:rPr lang="en-US" sz="1200" b="1" kern="1200" dirty="0">
                <a:solidFill>
                  <a:schemeClr val="tx1"/>
                </a:solidFill>
                <a:effectLst/>
                <a:latin typeface="Arial"/>
                <a:ea typeface="+mn-ea"/>
                <a:cs typeface="+mn-cs"/>
              </a:rPr>
              <a:t>people inside or outside did not diminish a person's propensity to hurt themselves</a:t>
            </a:r>
            <a:r>
              <a:rPr lang="en-US" sz="1200" kern="1200" dirty="0">
                <a:solidFill>
                  <a:schemeClr val="tx1"/>
                </a:solidFill>
                <a:effectLst/>
                <a:latin typeface="Arial"/>
                <a:ea typeface="+mn-ea"/>
                <a:cs typeface="+mn-cs"/>
              </a:rPr>
              <a:t>, as measured by claim counts.  Dumb luck and dumbassery are equal opportunity causations for injury.  Inside, outside, good weather or bad.  One can rock climb indoors and even sky dive indoors. We have even combined sports that can be played anywhere. Cycle Ball, Unicycle Hockey and Chess Boxing</a:t>
            </a:r>
          </a:p>
          <a:p>
            <a:r>
              <a:rPr lang="en-US" sz="1200" u="sng" kern="1200" dirty="0">
                <a:solidFill>
                  <a:schemeClr val="tx1"/>
                </a:solidFill>
                <a:effectLst/>
                <a:latin typeface="Arial"/>
                <a:ea typeface="+mn-ea"/>
                <a:cs typeface="+mn-cs"/>
                <a:hlinkClick r:id="rId3"/>
              </a:rPr>
              <a:t>https://en.wikipedia.org/wiki/Cycle_ball</a:t>
            </a:r>
            <a:endParaRPr lang="en-US" sz="1200" kern="1200" dirty="0">
              <a:solidFill>
                <a:schemeClr val="tx1"/>
              </a:solidFill>
              <a:effectLst/>
              <a:latin typeface="Arial"/>
              <a:ea typeface="+mn-ea"/>
              <a:cs typeface="+mn-cs"/>
            </a:endParaRPr>
          </a:p>
          <a:p>
            <a:r>
              <a:rPr lang="en-US" sz="1200" u="sng" kern="1200" dirty="0">
                <a:solidFill>
                  <a:schemeClr val="tx1"/>
                </a:solidFill>
                <a:effectLst/>
                <a:latin typeface="Arial"/>
                <a:ea typeface="+mn-ea"/>
                <a:cs typeface="+mn-cs"/>
                <a:hlinkClick r:id="rId4"/>
              </a:rPr>
              <a:t>https://en.wikipedia.org/wiki/Unicycle_hockey</a:t>
            </a:r>
            <a:r>
              <a:rPr lang="en-US" sz="1200" kern="1200" dirty="0">
                <a:solidFill>
                  <a:schemeClr val="tx1"/>
                </a:solidFill>
                <a:effectLst/>
                <a:latin typeface="Arial"/>
                <a:ea typeface="+mn-ea"/>
                <a:cs typeface="+mn-cs"/>
              </a:rPr>
              <a:t> </a:t>
            </a:r>
          </a:p>
          <a:p>
            <a:r>
              <a:rPr lang="en-US" dirty="0">
                <a:hlinkClick r:id="rId5"/>
              </a:rPr>
              <a:t>https://en.wikipedia.org/wiki/Chess_boxing</a:t>
            </a:r>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5</a:t>
            </a:fld>
            <a:endParaRPr lang="en-US" dirty="0"/>
          </a:p>
        </p:txBody>
      </p:sp>
    </p:spTree>
    <p:extLst>
      <p:ext uri="{BB962C8B-B14F-4D97-AF65-F5344CB8AC3E}">
        <p14:creationId xmlns:p14="http://schemas.microsoft.com/office/powerpoint/2010/main" val="2054327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Arial"/>
                <a:ea typeface="+mn-ea"/>
                <a:cs typeface="+mn-cs"/>
              </a:rPr>
              <a:t>Chicago Cultural events impacted the office because it was at the north end of Millennium Park.  And these events brought millions of additional people into the city, closed roads, and generally made the area around Millennium park an absolute mess.</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With thousand or so people in that office, many would work from home to avoid the mess of downtown.  THIS drove the VPN traffic and VDI traffic.</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Our office is in the circle at the top of the map.  Solder Field (Chicago Bears Stadium) is at the bottom and Millennium park is in-between.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The events that had a large impact was:</a:t>
            </a:r>
          </a:p>
          <a:p>
            <a:r>
              <a:rPr lang="en-US" sz="1200" b="1" kern="1200" dirty="0">
                <a:solidFill>
                  <a:schemeClr val="tx1"/>
                </a:solidFill>
                <a:latin typeface="Arial"/>
                <a:ea typeface="+mn-ea"/>
                <a:cs typeface="+mn-cs"/>
              </a:rPr>
              <a:t>Presidential Politics at the AON building next to our building</a:t>
            </a:r>
          </a:p>
          <a:p>
            <a:r>
              <a:rPr lang="en-US" sz="1200" b="1" kern="1200" dirty="0">
                <a:solidFill>
                  <a:schemeClr val="tx1"/>
                </a:solidFill>
                <a:latin typeface="Arial"/>
                <a:ea typeface="+mn-ea"/>
                <a:cs typeface="+mn-cs"/>
              </a:rPr>
              <a:t>Parades for Black Hawks Winning Sir Stanley’s Cup and the Cubs World Series win,</a:t>
            </a:r>
          </a:p>
          <a:p>
            <a:r>
              <a:rPr lang="en-US" sz="1200" b="1" kern="1200" dirty="0">
                <a:solidFill>
                  <a:schemeClr val="tx1"/>
                </a:solidFill>
                <a:latin typeface="Arial"/>
                <a:ea typeface="+mn-ea"/>
                <a:cs typeface="+mn-cs"/>
              </a:rPr>
              <a:t>Also Chicago Food Week and the NATO Summit caused impacts.</a:t>
            </a:r>
          </a:p>
          <a:p>
            <a:endParaRPr lang="en-US"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2010 Chicago Blackhawks win Stanley Cup (June 2010)</a:t>
            </a:r>
          </a:p>
          <a:p>
            <a:r>
              <a:rPr lang="en-US" sz="1200" kern="1200" dirty="0">
                <a:solidFill>
                  <a:schemeClr val="tx1"/>
                </a:solidFill>
                <a:effectLst/>
                <a:latin typeface="Arial"/>
                <a:ea typeface="+mn-ea"/>
                <a:cs typeface="+mn-cs"/>
              </a:rPr>
              <a:t>2012 NATO Summit Chicago (May 2012).</a:t>
            </a:r>
          </a:p>
          <a:p>
            <a:r>
              <a:rPr lang="en-US" sz="1200" kern="1200" dirty="0">
                <a:solidFill>
                  <a:schemeClr val="tx1"/>
                </a:solidFill>
                <a:effectLst/>
                <a:latin typeface="Arial"/>
                <a:ea typeface="+mn-ea"/>
                <a:cs typeface="+mn-cs"/>
              </a:rPr>
              <a:t>2013 Chicago Blackhawks win Stanley Cup (June 2013)</a:t>
            </a:r>
          </a:p>
          <a:p>
            <a:r>
              <a:rPr lang="en-US" sz="1200" kern="1200" dirty="0">
                <a:solidFill>
                  <a:schemeClr val="tx1"/>
                </a:solidFill>
                <a:effectLst/>
                <a:latin typeface="Arial"/>
                <a:ea typeface="+mn-ea"/>
                <a:cs typeface="+mn-cs"/>
              </a:rPr>
              <a:t>2015 Winter Storm (Feb 2015)</a:t>
            </a:r>
          </a:p>
          <a:p>
            <a:r>
              <a:rPr lang="en-US" sz="1200" kern="1200" dirty="0">
                <a:solidFill>
                  <a:schemeClr val="tx1"/>
                </a:solidFill>
                <a:effectLst/>
                <a:latin typeface="Arial"/>
                <a:ea typeface="+mn-ea"/>
                <a:cs typeface="+mn-cs"/>
              </a:rPr>
              <a:t>2015 Chicago Blackhawks win Stanley Cup (June 2015)</a:t>
            </a:r>
          </a:p>
          <a:p>
            <a:r>
              <a:rPr lang="en-US" sz="1200" kern="1200" dirty="0">
                <a:solidFill>
                  <a:schemeClr val="tx1"/>
                </a:solidFill>
                <a:effectLst/>
                <a:latin typeface="Arial"/>
                <a:ea typeface="+mn-ea"/>
                <a:cs typeface="+mn-cs"/>
              </a:rPr>
              <a:t>2016 Presidential trips (April, October)</a:t>
            </a:r>
          </a:p>
          <a:p>
            <a:r>
              <a:rPr lang="en-US" sz="1200" kern="1200" dirty="0">
                <a:solidFill>
                  <a:schemeClr val="tx1"/>
                </a:solidFill>
                <a:effectLst/>
                <a:latin typeface="Arial"/>
                <a:ea typeface="+mn-ea"/>
                <a:cs typeface="+mn-cs"/>
              </a:rPr>
              <a:t>2016 Chicago Cubs win World Series (October 2016)</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6</a:t>
            </a:fld>
            <a:endParaRPr lang="en-US" dirty="0"/>
          </a:p>
        </p:txBody>
      </p:sp>
    </p:spTree>
    <p:extLst>
      <p:ext uri="{BB962C8B-B14F-4D97-AF65-F5344CB8AC3E}">
        <p14:creationId xmlns:p14="http://schemas.microsoft.com/office/powerpoint/2010/main" val="2958738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local weather did not drive large spikes, this big weather event surly would.  </a:t>
            </a:r>
            <a:r>
              <a:rPr lang="en-US" b="1" dirty="0"/>
              <a:t>As if it were a very large cultural event. </a:t>
            </a:r>
            <a:r>
              <a:rPr lang="en-US" dirty="0"/>
              <a:t>Making a mess of not only </a:t>
            </a:r>
            <a:r>
              <a:rPr lang="en-US" sz="1200" kern="1200" dirty="0">
                <a:solidFill>
                  <a:schemeClr val="tx1"/>
                </a:solidFill>
                <a:effectLst/>
                <a:latin typeface="Arial"/>
                <a:ea typeface="+mn-ea"/>
                <a:cs typeface="+mn-cs"/>
              </a:rPr>
              <a:t>Millennium</a:t>
            </a:r>
            <a:r>
              <a:rPr lang="en-US" dirty="0"/>
              <a:t> part but half of the country.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The monster storm of Feb 2015 would </a:t>
            </a:r>
            <a:r>
              <a:rPr lang="en-US" sz="1200" b="1" kern="1200" dirty="0">
                <a:solidFill>
                  <a:schemeClr val="tx1"/>
                </a:solidFill>
                <a:effectLst/>
                <a:latin typeface="Arial"/>
                <a:ea typeface="+mn-ea"/>
                <a:cs typeface="+mn-cs"/>
              </a:rPr>
              <a:t>combine regional cultural impacts </a:t>
            </a:r>
            <a:r>
              <a:rPr lang="en-US" sz="1200" kern="1200" dirty="0">
                <a:solidFill>
                  <a:schemeClr val="tx1"/>
                </a:solidFill>
                <a:effectLst/>
                <a:latin typeface="Arial"/>
                <a:ea typeface="+mn-ea"/>
                <a:cs typeface="+mn-cs"/>
              </a:rPr>
              <a:t>in not trivial ways.  Our models predicted a five to ten fold increase in utilization of the work from home technologies and infrastructure (VPN and VDI).  The various technology owners </a:t>
            </a:r>
            <a:r>
              <a:rPr lang="en-US" sz="1200" b="1" kern="1200" dirty="0">
                <a:solidFill>
                  <a:schemeClr val="tx1"/>
                </a:solidFill>
                <a:effectLst/>
                <a:latin typeface="Arial"/>
                <a:ea typeface="+mn-ea"/>
                <a:cs typeface="+mn-cs"/>
              </a:rPr>
              <a:t>exercised the business continuity plan </a:t>
            </a:r>
            <a:r>
              <a:rPr lang="en-US" sz="1200" kern="1200" dirty="0">
                <a:solidFill>
                  <a:schemeClr val="tx1"/>
                </a:solidFill>
                <a:effectLst/>
                <a:latin typeface="Arial"/>
                <a:ea typeface="+mn-ea"/>
                <a:cs typeface="+mn-cs"/>
              </a:rPr>
              <a:t>(which is distinct from a disaster recovery plan) and quickly reinforced the VPN and VDI capacity to eventually service 8 times the then current capacity.   Much of this capacity was given back after the cultural event.</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7</a:t>
            </a:fld>
            <a:endParaRPr lang="en-US" dirty="0"/>
          </a:p>
        </p:txBody>
      </p:sp>
    </p:spTree>
    <p:extLst>
      <p:ext uri="{BB962C8B-B14F-4D97-AF65-F5344CB8AC3E}">
        <p14:creationId xmlns:p14="http://schemas.microsoft.com/office/powerpoint/2010/main" val="2182280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8</a:t>
            </a:fld>
            <a:endParaRPr lang="en-US" dirty="0"/>
          </a:p>
        </p:txBody>
      </p:sp>
    </p:spTree>
    <p:extLst>
      <p:ext uri="{BB962C8B-B14F-4D97-AF65-F5344CB8AC3E}">
        <p14:creationId xmlns:p14="http://schemas.microsoft.com/office/powerpoint/2010/main" val="302906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Corporate policy was shifting to a more liberal work from home policy.</a:t>
            </a:r>
          </a:p>
          <a:p>
            <a:endParaRPr lang="en-US" sz="1200" dirty="0"/>
          </a:p>
          <a:p>
            <a:r>
              <a:rPr lang="en-US" sz="1200" dirty="0"/>
              <a:t>Without this work from home effort being well underway, we would not have been able to respond well to the massive weather shutdown.</a:t>
            </a:r>
          </a:p>
          <a:p>
            <a:endParaRPr lang="en-US" sz="1200" dirty="0"/>
          </a:p>
          <a:p>
            <a:r>
              <a:rPr lang="en-US" sz="1200" dirty="0"/>
              <a:t>This caused the design and addition of VPN systems and VDI systems, and new divisional policies, worker procedures, and encouragement to allow for most job functions to work from home. Some jobs were redefined such that work could be done from home.  </a:t>
            </a:r>
          </a:p>
          <a:p>
            <a:endParaRPr lang="en-US" sz="1200" dirty="0"/>
          </a:p>
          <a:p>
            <a:r>
              <a:rPr lang="en-US" sz="1200" dirty="0"/>
              <a:t>Significant Policy, procedure, tools and techniques developed and deployed.  In short, a significant redesign of our normal internal processes.</a:t>
            </a:r>
          </a:p>
          <a:p>
            <a:endParaRPr lang="en-US" i="1"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9</a:t>
            </a:fld>
            <a:endParaRPr lang="en-US" dirty="0"/>
          </a:p>
        </p:txBody>
      </p:sp>
    </p:spTree>
    <p:extLst>
      <p:ext uri="{BB962C8B-B14F-4D97-AF65-F5344CB8AC3E}">
        <p14:creationId xmlns:p14="http://schemas.microsoft.com/office/powerpoint/2010/main" val="608036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8" name="Segnaposto testo 4"/>
          <p:cNvSpPr>
            <a:spLocks noGrp="1"/>
          </p:cNvSpPr>
          <p:nvPr>
            <p:ph type="body" sz="quarter" idx="3" hasCustomPrompt="1"/>
          </p:nvPr>
        </p:nvSpPr>
        <p:spPr>
          <a:xfrm>
            <a:off x="1199456" y="3686120"/>
            <a:ext cx="9793088" cy="462960"/>
          </a:xfrm>
          <a:prstGeom prst="rect">
            <a:avLst/>
          </a:prstGeom>
        </p:spPr>
        <p:txBody>
          <a:bodyPr anchor="t" anchorCtr="0">
            <a:noAutofit/>
          </a:bodyPr>
          <a:lstStyle>
            <a:lvl1pPr marL="0" indent="0">
              <a:spcBef>
                <a:spcPts val="480"/>
              </a:spcBef>
              <a:buNone/>
              <a:defRPr sz="2800" b="0">
                <a:solidFill>
                  <a:schemeClr val="accent3">
                    <a:lumMod val="75000"/>
                  </a:schemeClr>
                </a:solidFill>
                <a:latin typeface="+mn-lt"/>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Subtitle</a:t>
            </a:r>
          </a:p>
        </p:txBody>
      </p:sp>
      <p:sp>
        <p:nvSpPr>
          <p:cNvPr id="10" name="Text Placeholder 2"/>
          <p:cNvSpPr>
            <a:spLocks noGrp="1"/>
          </p:cNvSpPr>
          <p:nvPr>
            <p:ph type="body" sz="quarter" idx="10" hasCustomPrompt="1"/>
          </p:nvPr>
        </p:nvSpPr>
        <p:spPr>
          <a:xfrm>
            <a:off x="1200544" y="5580779"/>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Location – Date</a:t>
            </a:r>
          </a:p>
        </p:txBody>
      </p:sp>
      <p:sp>
        <p:nvSpPr>
          <p:cNvPr id="14" name="Text Placeholder 2"/>
          <p:cNvSpPr>
            <a:spLocks noGrp="1"/>
          </p:cNvSpPr>
          <p:nvPr>
            <p:ph type="body" sz="quarter" idx="12" hasCustomPrompt="1"/>
          </p:nvPr>
        </p:nvSpPr>
        <p:spPr>
          <a:xfrm>
            <a:off x="1200544" y="5932358"/>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Author – Email</a:t>
            </a:r>
          </a:p>
        </p:txBody>
      </p:sp>
      <p:sp>
        <p:nvSpPr>
          <p:cNvPr id="2" name="Title 1"/>
          <p:cNvSpPr>
            <a:spLocks noGrp="1"/>
          </p:cNvSpPr>
          <p:nvPr>
            <p:ph type="title" hasCustomPrompt="1"/>
          </p:nvPr>
        </p:nvSpPr>
        <p:spPr>
          <a:xfrm>
            <a:off x="1199456" y="2852936"/>
            <a:ext cx="9793088" cy="757582"/>
          </a:xfrm>
          <a:prstGeom prst="rect">
            <a:avLst/>
          </a:prstGeom>
        </p:spPr>
        <p:txBody>
          <a:bodyPr anchor="b" anchorCtr="0">
            <a:noAutofit/>
          </a:bodyPr>
          <a:lstStyle>
            <a:lvl1pPr algn="l">
              <a:spcBef>
                <a:spcPts val="0"/>
              </a:spcBef>
              <a:defRPr lang="en-US" sz="4200" b="1" i="0" u="none">
                <a:solidFill>
                  <a:schemeClr val="tx1"/>
                </a:solidFill>
                <a:latin typeface="+mj-lt"/>
                <a:ea typeface="+mn-ea"/>
                <a:cs typeface="+mn-cs"/>
              </a:defRPr>
            </a:lvl1pPr>
          </a:lstStyle>
          <a:p>
            <a:pPr marL="0" lvl="0" indent="0">
              <a:spcBef>
                <a:spcPct val="20000"/>
              </a:spcBef>
              <a:buNone/>
            </a:pPr>
            <a:r>
              <a:rPr lang="en-US" noProof="0" dirty="0"/>
              <a:t>Click to edit Master title</a:t>
            </a:r>
          </a:p>
        </p:txBody>
      </p: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6280" y="681830"/>
            <a:ext cx="2376264" cy="874962"/>
          </a:xfrm>
          <a:prstGeom prst="rect">
            <a:avLst/>
          </a:prstGeom>
        </p:spPr>
      </p:pic>
      <p:cxnSp>
        <p:nvCxnSpPr>
          <p:cNvPr id="7" name="Connettore 1 6"/>
          <p:cNvCxnSpPr/>
          <p:nvPr userDrawn="1"/>
        </p:nvCxnSpPr>
        <p:spPr bwMode="auto">
          <a:xfrm>
            <a:off x="1199456" y="3648319"/>
            <a:ext cx="9793088" cy="0"/>
          </a:xfrm>
          <a:prstGeom prst="line">
            <a:avLst/>
          </a:prstGeom>
          <a:noFill/>
          <a:ln w="9525">
            <a:solidFill>
              <a:schemeClr val="tx1"/>
            </a:solidFill>
            <a:miter lim="800000"/>
            <a:headEnd/>
            <a:tailEnd/>
          </a:ln>
          <a:effectLst/>
        </p:spPr>
      </p:cxnSp>
      <p:sp>
        <p:nvSpPr>
          <p:cNvPr id="25" name="Segnaposto testo 4"/>
          <p:cNvSpPr>
            <a:spLocks noGrp="1"/>
          </p:cNvSpPr>
          <p:nvPr>
            <p:ph type="body" sz="quarter" idx="13" hasCustomPrompt="1"/>
          </p:nvPr>
        </p:nvSpPr>
        <p:spPr>
          <a:xfrm>
            <a:off x="1200544" y="5216556"/>
            <a:ext cx="9792000" cy="324000"/>
          </a:xfrm>
          <a:prstGeom prst="rect">
            <a:avLst/>
          </a:prstGeom>
        </p:spPr>
        <p:txBody>
          <a:bodyPr anchor="ctr" anchorCtr="0">
            <a:noAutofit/>
          </a:bodyPr>
          <a:lstStyle>
            <a:lvl1pPr marL="0" indent="0">
              <a:spcBef>
                <a:spcPts val="480"/>
              </a:spcBef>
              <a:buNone/>
              <a:defRPr sz="2000" b="0" baseline="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Prepared for: Customer logo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contents">
    <p:spTree>
      <p:nvGrpSpPr>
        <p:cNvPr id="1" name=""/>
        <p:cNvGrpSpPr/>
        <p:nvPr/>
      </p:nvGrpSpPr>
      <p:grpSpPr>
        <a:xfrm>
          <a:off x="0" y="0"/>
          <a:ext cx="0" cy="0"/>
          <a:chOff x="0" y="0"/>
          <a:chExt cx="0" cy="0"/>
        </a:xfrm>
      </p:grpSpPr>
      <p:sp>
        <p:nvSpPr>
          <p:cNvPr id="17" name="Segnaposto contenuto 16"/>
          <p:cNvSpPr>
            <a:spLocks noGrp="1"/>
          </p:cNvSpPr>
          <p:nvPr>
            <p:ph sz="quarter" idx="10"/>
          </p:nvPr>
        </p:nvSpPr>
        <p:spPr>
          <a:xfrm>
            <a:off x="1487488" y="1557338"/>
            <a:ext cx="9288462" cy="4241800"/>
          </a:xfrm>
          <a:prstGeom prst="rect">
            <a:avLst/>
          </a:prstGeom>
        </p:spPr>
        <p:txBody>
          <a:bodyPr/>
          <a:lstStyle>
            <a:lvl1pPr>
              <a:buClr>
                <a:schemeClr val="accent3">
                  <a:lumMod val="75000"/>
                </a:schemeClr>
              </a:buClr>
              <a:defRPr sz="1400">
                <a:solidFill>
                  <a:schemeClr val="accent3">
                    <a:lumMod val="75000"/>
                  </a:schemeClr>
                </a:solidFill>
                <a:latin typeface="+mn-lt"/>
              </a:defRPr>
            </a:lvl1pPr>
            <a:lvl2pPr marL="742950" indent="-285750">
              <a:buClr>
                <a:schemeClr val="accent3">
                  <a:lumMod val="75000"/>
                </a:schemeClr>
              </a:buClr>
              <a:buFont typeface="Wingdings" panose="05000000000000000000" pitchFamily="2" charset="2"/>
              <a:buChar char="§"/>
              <a:defRPr sz="1200">
                <a:solidFill>
                  <a:schemeClr val="accent3">
                    <a:lumMod val="75000"/>
                  </a:schemeClr>
                </a:solidFill>
                <a:latin typeface="+mn-lt"/>
              </a:defRPr>
            </a:lvl2pPr>
            <a:lvl3pPr marL="1085850" indent="-171450">
              <a:buClr>
                <a:schemeClr val="accent3">
                  <a:lumMod val="75000"/>
                </a:schemeClr>
              </a:buClr>
              <a:buFont typeface="Calibri" panose="020F0502020204030204" pitchFamily="34" charset="0"/>
              <a:buChar char="‒"/>
              <a:defRPr sz="1000">
                <a:solidFill>
                  <a:schemeClr val="accent3">
                    <a:lumMod val="75000"/>
                  </a:schemeClr>
                </a:solidFill>
                <a:latin typeface="+mn-lt"/>
              </a:defRPr>
            </a:lvl3pPr>
          </a:lstStyle>
          <a:p>
            <a:pPr lvl="0"/>
            <a:r>
              <a:rPr lang="it-IT" dirty="0"/>
              <a:t>Fare clic per modificare stili del testo dello schema</a:t>
            </a:r>
          </a:p>
          <a:p>
            <a:pPr lvl="1"/>
            <a:r>
              <a:rPr lang="it-IT" dirty="0"/>
              <a:t>Secondo livello</a:t>
            </a:r>
          </a:p>
          <a:p>
            <a:pPr lvl="2"/>
            <a:r>
              <a:rPr lang="it-IT" dirty="0"/>
              <a:t>Terzo livello</a:t>
            </a:r>
          </a:p>
        </p:txBody>
      </p:sp>
      <p:sp>
        <p:nvSpPr>
          <p:cNvPr id="5" name="Titolo 1"/>
          <p:cNvSpPr>
            <a:spLocks noGrp="1"/>
          </p:cNvSpPr>
          <p:nvPr>
            <p:ph type="title" hasCustomPrompt="1"/>
          </p:nvPr>
        </p:nvSpPr>
        <p:spPr>
          <a:xfrm>
            <a:off x="469021" y="260649"/>
            <a:ext cx="11099587" cy="638175"/>
          </a:xfrm>
          <a:prstGeom prst="rect">
            <a:avLst/>
          </a:prstGeom>
        </p:spPr>
        <p:txBody>
          <a:bodyPr/>
          <a:lstStyle>
            <a:lvl1pPr algn="l" rtl="0" eaLnBrk="1" fontAlgn="base" hangingPunct="1">
              <a:spcBef>
                <a:spcPct val="0"/>
              </a:spcBef>
              <a:spcAft>
                <a:spcPct val="0"/>
              </a:spcAft>
              <a:defRPr lang="en-US" sz="2000" b="0" i="0" u="none" noProof="0" dirty="0">
                <a:solidFill>
                  <a:schemeClr val="tx1"/>
                </a:solidFill>
                <a:latin typeface="+mn-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Tree>
    <p:extLst>
      <p:ext uri="{BB962C8B-B14F-4D97-AF65-F5344CB8AC3E}">
        <p14:creationId xmlns:p14="http://schemas.microsoft.com/office/powerpoint/2010/main" val="2350125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Empty">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69021" y="260649"/>
            <a:ext cx="11099587" cy="638175"/>
          </a:xfrm>
          <a:prstGeom prst="rect">
            <a:avLst/>
          </a:prstGeom>
        </p:spPr>
        <p:txBody>
          <a:bodyPr/>
          <a:lstStyle>
            <a:lvl1pPr algn="l" rtl="0" eaLnBrk="1" fontAlgn="base" hangingPunct="1">
              <a:spcBef>
                <a:spcPct val="0"/>
              </a:spcBef>
              <a:spcAft>
                <a:spcPct val="0"/>
              </a:spcAft>
              <a:defRPr lang="en-US" sz="2000" b="0" i="0" u="none" noProof="0" dirty="0">
                <a:solidFill>
                  <a:schemeClr val="tx1"/>
                </a:solidFill>
                <a:latin typeface="+mn-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7" name="Segnaposto numero diapositiva 19"/>
          <p:cNvSpPr txBox="1">
            <a:spLocks/>
          </p:cNvSpPr>
          <p:nvPr userDrawn="1"/>
        </p:nvSpPr>
        <p:spPr bwMode="auto">
          <a:xfrm>
            <a:off x="10172881" y="6447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400" smtClean="0">
                <a:solidFill>
                  <a:schemeClr val="bg1"/>
                </a:solidFill>
                <a:latin typeface="+mn-lt"/>
                <a:cs typeface="Arial" pitchFamily="34" charset="0"/>
              </a:rPr>
              <a:pPr algn="l"/>
              <a:t>‹#›</a:t>
            </a:fld>
            <a:endParaRPr lang="it-IT" sz="1400" dirty="0">
              <a:solidFill>
                <a:schemeClr val="bg1"/>
              </a:solidFill>
              <a:latin typeface="+mn-lt"/>
              <a:cs typeface="Arial" pitchFamily="34" charset="0"/>
            </a:endParaRPr>
          </a:p>
        </p:txBody>
      </p:sp>
      <p:pic>
        <p:nvPicPr>
          <p:cNvPr id="10" name="Immagin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68788" y="6491436"/>
            <a:ext cx="540610" cy="144000"/>
          </a:xfrm>
          <a:prstGeom prst="rect">
            <a:avLst/>
          </a:prstGeom>
        </p:spPr>
      </p:pic>
      <p:sp>
        <p:nvSpPr>
          <p:cNvPr id="8" name="Segnaposto numero diapositiva 19"/>
          <p:cNvSpPr txBox="1">
            <a:spLocks/>
          </p:cNvSpPr>
          <p:nvPr userDrawn="1"/>
        </p:nvSpPr>
        <p:spPr bwMode="auto">
          <a:xfrm>
            <a:off x="11269043"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11" name="Immagin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Tree>
    <p:extLst>
      <p:ext uri="{BB962C8B-B14F-4D97-AF65-F5344CB8AC3E}">
        <p14:creationId xmlns:p14="http://schemas.microsoft.com/office/powerpoint/2010/main" val="3049789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2 vertical contents">
    <p:spTree>
      <p:nvGrpSpPr>
        <p:cNvPr id="1" name=""/>
        <p:cNvGrpSpPr/>
        <p:nvPr/>
      </p:nvGrpSpPr>
      <p:grpSpPr>
        <a:xfrm>
          <a:off x="0" y="0"/>
          <a:ext cx="0" cy="0"/>
          <a:chOff x="0" y="0"/>
          <a:chExt cx="0" cy="0"/>
        </a:xfrm>
      </p:grpSpPr>
      <p:sp>
        <p:nvSpPr>
          <p:cNvPr id="16" name="Segnaposto testo 15"/>
          <p:cNvSpPr>
            <a:spLocks noGrp="1"/>
          </p:cNvSpPr>
          <p:nvPr>
            <p:ph type="body" sz="quarter" idx="15" hasCustomPrompt="1"/>
          </p:nvPr>
        </p:nvSpPr>
        <p:spPr>
          <a:xfrm>
            <a:off x="469023" y="1701288"/>
            <a:ext cx="5146925" cy="540000"/>
          </a:xfrm>
          <a:prstGeom prst="rect">
            <a:avLst/>
          </a:prstGeom>
        </p:spPr>
        <p:txBody>
          <a:bodyPr anchor="t"/>
          <a:lstStyle>
            <a:lvl1pPr algn="l">
              <a:buNone/>
              <a:defRPr sz="1600" b="1">
                <a:solidFill>
                  <a:schemeClr val="tx1"/>
                </a:solidFill>
              </a:defRPr>
            </a:lvl1pPr>
            <a:lvl2pPr>
              <a:buNone/>
              <a:defRPr/>
            </a:lvl2pPr>
            <a:lvl3pPr>
              <a:buNone/>
              <a:defRPr/>
            </a:lvl3pPr>
            <a:lvl4pPr>
              <a:buNone/>
              <a:defRPr/>
            </a:lvl4pPr>
            <a:lvl5pPr>
              <a:buNone/>
              <a:defRPr/>
            </a:lvl5pPr>
          </a:lstStyle>
          <a:p>
            <a:pPr lvl="0"/>
            <a:r>
              <a:rPr lang="en-US" noProof="0" dirty="0"/>
              <a:t>Click to edit title</a:t>
            </a:r>
          </a:p>
        </p:txBody>
      </p:sp>
      <p:sp>
        <p:nvSpPr>
          <p:cNvPr id="20" name="Segnaposto testo 15"/>
          <p:cNvSpPr>
            <a:spLocks noGrp="1"/>
          </p:cNvSpPr>
          <p:nvPr>
            <p:ph type="body" sz="quarter" idx="16" hasCustomPrompt="1"/>
          </p:nvPr>
        </p:nvSpPr>
        <p:spPr>
          <a:xfrm>
            <a:off x="6384032" y="1701288"/>
            <a:ext cx="5184576" cy="540000"/>
          </a:xfrm>
          <a:prstGeom prst="rect">
            <a:avLst/>
          </a:prstGeom>
        </p:spPr>
        <p:txBody>
          <a:bodyPr anchor="t"/>
          <a:lstStyle>
            <a:lvl1pPr algn="l">
              <a:buNone/>
              <a:defRPr sz="1600" b="1">
                <a:solidFill>
                  <a:schemeClr val="tx1"/>
                </a:solidFill>
              </a:defRPr>
            </a:lvl1pPr>
            <a:lvl2pPr>
              <a:buNone/>
              <a:defRPr/>
            </a:lvl2pPr>
            <a:lvl3pPr>
              <a:buNone/>
              <a:defRPr/>
            </a:lvl3pPr>
            <a:lvl4pPr>
              <a:buNone/>
              <a:defRPr/>
            </a:lvl4pPr>
            <a:lvl5pPr>
              <a:buNone/>
              <a:defRPr/>
            </a:lvl5pPr>
          </a:lstStyle>
          <a:p>
            <a:pPr lvl="0"/>
            <a:r>
              <a:rPr lang="en-US" noProof="0" dirty="0"/>
              <a:t>Click to edit title</a:t>
            </a:r>
          </a:p>
        </p:txBody>
      </p:sp>
      <p:sp>
        <p:nvSpPr>
          <p:cNvPr id="10" name="Segnaposto contenuto 2"/>
          <p:cNvSpPr>
            <a:spLocks noGrp="1"/>
          </p:cNvSpPr>
          <p:nvPr>
            <p:ph idx="1" hasCustomPrompt="1"/>
          </p:nvPr>
        </p:nvSpPr>
        <p:spPr>
          <a:xfrm>
            <a:off x="469024" y="2241288"/>
            <a:ext cx="5146925" cy="3780000"/>
          </a:xfrm>
          <a:prstGeom prst="rect">
            <a:avLst/>
          </a:prstGeom>
        </p:spPr>
        <p:txBody>
          <a:bodyPr>
            <a:noAutofit/>
          </a:bodyPr>
          <a:lstStyle>
            <a:lvl1pPr marL="177800" indent="-177800" algn="l">
              <a:lnSpc>
                <a:spcPct val="100000"/>
              </a:lnSpc>
              <a:spcBef>
                <a:spcPts val="1200"/>
              </a:spcBef>
              <a:buClrTx/>
              <a:buSzPct val="100000"/>
              <a:buFont typeface="Wingdings" pitchFamily="2" charset="2"/>
              <a:buChar char="§"/>
              <a:defRPr sz="1600">
                <a:solidFill>
                  <a:schemeClr val="tx1">
                    <a:lumMod val="65000"/>
                    <a:lumOff val="35000"/>
                  </a:schemeClr>
                </a:solidFill>
              </a:defRPr>
            </a:lvl1pPr>
            <a:lvl2pPr marL="627063" indent="-169863" algn="l">
              <a:lnSpc>
                <a:spcPct val="100000"/>
              </a:lnSpc>
              <a:spcBef>
                <a:spcPts val="600"/>
              </a:spcBef>
              <a:buClrTx/>
              <a:buSzPct val="100000"/>
              <a:buFont typeface="Arial" pitchFamily="34" charset="0"/>
              <a:buChar char="−"/>
              <a:defRPr sz="1400">
                <a:solidFill>
                  <a:schemeClr val="tx1">
                    <a:lumMod val="65000"/>
                    <a:lumOff val="35000"/>
                  </a:schemeClr>
                </a:solidFill>
              </a:defRPr>
            </a:lvl2pPr>
            <a:lvl3pPr marL="1077913" indent="-163513" algn="l">
              <a:lnSpc>
                <a:spcPct val="100000"/>
              </a:lnSpc>
              <a:spcBef>
                <a:spcPts val="600"/>
              </a:spcBef>
              <a:buClrTx/>
              <a:buSzPct val="100000"/>
              <a:buFont typeface="Courier New" pitchFamily="49" charset="0"/>
              <a:buChar char="o"/>
              <a:defRPr sz="1200">
                <a:solidFill>
                  <a:schemeClr val="tx1">
                    <a:lumMod val="65000"/>
                    <a:lumOff val="35000"/>
                  </a:schemeClr>
                </a:solidFill>
              </a:defRPr>
            </a:lvl3pPr>
            <a:lvl4pPr marL="1528763" indent="-157163" algn="just">
              <a:lnSpc>
                <a:spcPct val="100000"/>
              </a:lnSpc>
              <a:spcBef>
                <a:spcPts val="0"/>
              </a:spcBef>
              <a:buClrTx/>
              <a:buSzPct val="100000"/>
              <a:buFont typeface="Wingdings" pitchFamily="2" charset="2"/>
              <a:buChar char="Ø"/>
              <a:defRPr sz="1200">
                <a:solidFill>
                  <a:schemeClr val="tx1">
                    <a:lumMod val="65000"/>
                    <a:lumOff val="35000"/>
                  </a:schemeClr>
                </a:solidFill>
              </a:defRPr>
            </a:lvl4pPr>
            <a:lvl5pPr marL="1979613" indent="-150813" algn="just">
              <a:lnSpc>
                <a:spcPct val="100000"/>
              </a:lnSpc>
              <a:spcBef>
                <a:spcPts val="0"/>
              </a:spcBef>
              <a:buClrTx/>
              <a:buSzPct val="100000"/>
              <a:buFont typeface="Arial" pitchFamily="34" charset="0"/>
              <a:buChar char="•"/>
              <a:defRPr sz="1000">
                <a:solidFill>
                  <a:schemeClr val="tx1">
                    <a:lumMod val="65000"/>
                    <a:lumOff val="35000"/>
                  </a:schemeClr>
                </a:solidFill>
              </a:defRPr>
            </a:lvl5pPr>
          </a:lstStyle>
          <a:p>
            <a:pPr lvl="0"/>
            <a:r>
              <a:rPr lang="en-US" noProof="0" dirty="0"/>
              <a:t>Click to edit Master text</a:t>
            </a:r>
          </a:p>
          <a:p>
            <a:pPr lvl="1"/>
            <a:r>
              <a:rPr lang="en-US" noProof="0" dirty="0"/>
              <a:t>Second level</a:t>
            </a:r>
          </a:p>
          <a:p>
            <a:pPr lvl="2"/>
            <a:r>
              <a:rPr lang="en-US" noProof="0" dirty="0"/>
              <a:t>Third level</a:t>
            </a:r>
          </a:p>
        </p:txBody>
      </p:sp>
      <p:sp>
        <p:nvSpPr>
          <p:cNvPr id="13" name="Segnaposto contenuto 2"/>
          <p:cNvSpPr>
            <a:spLocks noGrp="1"/>
          </p:cNvSpPr>
          <p:nvPr>
            <p:ph idx="10" hasCustomPrompt="1"/>
          </p:nvPr>
        </p:nvSpPr>
        <p:spPr>
          <a:xfrm>
            <a:off x="6384032" y="2241288"/>
            <a:ext cx="5184576" cy="3780000"/>
          </a:xfrm>
          <a:prstGeom prst="rect">
            <a:avLst/>
          </a:prstGeom>
        </p:spPr>
        <p:txBody>
          <a:bodyPr>
            <a:noAutofit/>
          </a:bodyPr>
          <a:lstStyle>
            <a:lvl1pPr marL="177800" indent="-177800" algn="l">
              <a:lnSpc>
                <a:spcPct val="100000"/>
              </a:lnSpc>
              <a:spcBef>
                <a:spcPts val="1200"/>
              </a:spcBef>
              <a:buClrTx/>
              <a:buSzPct val="100000"/>
              <a:buFont typeface="Wingdings" pitchFamily="2" charset="2"/>
              <a:buChar char="§"/>
              <a:defRPr sz="1600">
                <a:solidFill>
                  <a:schemeClr val="tx1">
                    <a:lumMod val="65000"/>
                    <a:lumOff val="35000"/>
                  </a:schemeClr>
                </a:solidFill>
              </a:defRPr>
            </a:lvl1pPr>
            <a:lvl2pPr marL="627063" indent="-169863" algn="l">
              <a:lnSpc>
                <a:spcPct val="100000"/>
              </a:lnSpc>
              <a:spcBef>
                <a:spcPts val="600"/>
              </a:spcBef>
              <a:buClrTx/>
              <a:buSzPct val="100000"/>
              <a:buFont typeface="Arial" pitchFamily="34" charset="0"/>
              <a:buChar char="−"/>
              <a:defRPr sz="1400">
                <a:solidFill>
                  <a:schemeClr val="tx1">
                    <a:lumMod val="65000"/>
                    <a:lumOff val="35000"/>
                  </a:schemeClr>
                </a:solidFill>
              </a:defRPr>
            </a:lvl2pPr>
            <a:lvl3pPr marL="1077913" indent="-163513" algn="l">
              <a:lnSpc>
                <a:spcPct val="100000"/>
              </a:lnSpc>
              <a:spcBef>
                <a:spcPts val="600"/>
              </a:spcBef>
              <a:buClrTx/>
              <a:buSzPct val="100000"/>
              <a:buFont typeface="Courier New" pitchFamily="49" charset="0"/>
              <a:buChar char="o"/>
              <a:defRPr sz="1200">
                <a:solidFill>
                  <a:schemeClr val="tx1">
                    <a:lumMod val="65000"/>
                    <a:lumOff val="35000"/>
                  </a:schemeClr>
                </a:solidFill>
              </a:defRPr>
            </a:lvl3pPr>
            <a:lvl4pPr marL="1528763" indent="-157163" algn="just">
              <a:lnSpc>
                <a:spcPct val="100000"/>
              </a:lnSpc>
              <a:spcBef>
                <a:spcPts val="0"/>
              </a:spcBef>
              <a:buClrTx/>
              <a:buSzPct val="100000"/>
              <a:buFont typeface="Wingdings" pitchFamily="2" charset="2"/>
              <a:buChar char="Ø"/>
              <a:defRPr sz="1200">
                <a:solidFill>
                  <a:schemeClr val="tx1">
                    <a:lumMod val="65000"/>
                    <a:lumOff val="35000"/>
                  </a:schemeClr>
                </a:solidFill>
              </a:defRPr>
            </a:lvl4pPr>
            <a:lvl5pPr marL="1979613" indent="-150813" algn="just">
              <a:lnSpc>
                <a:spcPct val="100000"/>
              </a:lnSpc>
              <a:spcBef>
                <a:spcPts val="0"/>
              </a:spcBef>
              <a:buClrTx/>
              <a:buSzPct val="100000"/>
              <a:buFont typeface="Arial" pitchFamily="34" charset="0"/>
              <a:buChar char="•"/>
              <a:defRPr sz="1000">
                <a:solidFill>
                  <a:schemeClr val="tx1">
                    <a:lumMod val="65000"/>
                    <a:lumOff val="35000"/>
                  </a:schemeClr>
                </a:solidFill>
              </a:defRPr>
            </a:lvl5pPr>
          </a:lstStyle>
          <a:p>
            <a:pPr lvl="0"/>
            <a:r>
              <a:rPr lang="en-US" noProof="0" dirty="0"/>
              <a:t>Click to edit Master text</a:t>
            </a:r>
          </a:p>
          <a:p>
            <a:pPr lvl="1"/>
            <a:r>
              <a:rPr lang="en-US" noProof="0" dirty="0"/>
              <a:t>Second level</a:t>
            </a:r>
          </a:p>
          <a:p>
            <a:pPr lvl="2"/>
            <a:r>
              <a:rPr lang="en-US" noProof="0" dirty="0"/>
              <a:t>Third level</a:t>
            </a:r>
          </a:p>
        </p:txBody>
      </p:sp>
      <p:sp>
        <p:nvSpPr>
          <p:cNvPr id="15" name="Segnaposto numero diapositiva 19"/>
          <p:cNvSpPr txBox="1">
            <a:spLocks/>
          </p:cNvSpPr>
          <p:nvPr userDrawn="1"/>
        </p:nvSpPr>
        <p:spPr bwMode="auto">
          <a:xfrm>
            <a:off x="0" y="6575906"/>
            <a:ext cx="815515" cy="282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fld id="{68144B80-572D-40C5-899C-C859039AFF8F}" type="slidenum">
              <a:rPr lang="it-IT" sz="1000" smtClean="0">
                <a:solidFill>
                  <a:schemeClr val="bg1"/>
                </a:solidFill>
                <a:latin typeface="Arial" pitchFamily="34" charset="0"/>
                <a:cs typeface="Arial" pitchFamily="34" charset="0"/>
              </a:rPr>
              <a:pPr/>
              <a:t>‹#›</a:t>
            </a:fld>
            <a:endParaRPr lang="it-IT" sz="1000" dirty="0">
              <a:solidFill>
                <a:schemeClr val="bg1"/>
              </a:solidFill>
              <a:latin typeface="Arial" pitchFamily="34" charset="0"/>
              <a:cs typeface="Arial" pitchFamily="34" charset="0"/>
            </a:endParaRPr>
          </a:p>
        </p:txBody>
      </p:sp>
      <p:pic>
        <p:nvPicPr>
          <p:cNvPr id="17" name="Immagine 16" descr="moviri_logo_vettoriale_rev_2_modified.png"/>
          <p:cNvPicPr>
            <a:picLocks noChangeAspect="1"/>
          </p:cNvPicPr>
          <p:nvPr userDrawn="1"/>
        </p:nvPicPr>
        <p:blipFill>
          <a:blip r:embed="rId2" cstate="print">
            <a:duotone>
              <a:prstClr val="black"/>
              <a:schemeClr val="bg1">
                <a:tint val="45000"/>
                <a:satMod val="400000"/>
              </a:schemeClr>
            </a:duotone>
            <a:lum bright="40000" contrast="40000"/>
            <a:extLst>
              <a:ext uri="{28A0092B-C50C-407E-A947-70E740481C1C}">
                <a14:useLocalDpi xmlns:a14="http://schemas.microsoft.com/office/drawing/2010/main" val="0"/>
              </a:ext>
            </a:extLst>
          </a:blip>
          <a:stretch>
            <a:fillRect/>
          </a:stretch>
        </p:blipFill>
        <p:spPr>
          <a:xfrm>
            <a:off x="10825381" y="6626952"/>
            <a:ext cx="839239" cy="180000"/>
          </a:xfrm>
          <a:prstGeom prst="rect">
            <a:avLst/>
          </a:prstGeom>
        </p:spPr>
      </p:pic>
      <p:sp>
        <p:nvSpPr>
          <p:cNvPr id="9" name="Titolo 1"/>
          <p:cNvSpPr>
            <a:spLocks noGrp="1"/>
          </p:cNvSpPr>
          <p:nvPr>
            <p:ph type="title"/>
          </p:nvPr>
        </p:nvSpPr>
        <p:spPr>
          <a:xfrm>
            <a:off x="469021" y="260649"/>
            <a:ext cx="11099587" cy="638175"/>
          </a:xfrm>
          <a:prstGeom prst="rect">
            <a:avLst/>
          </a:prstGeom>
        </p:spPr>
        <p:txBody>
          <a:bodyPr/>
          <a:lstStyle>
            <a:lvl1pPr>
              <a:defRPr lang="it-IT" sz="2000" b="1" kern="1200" dirty="0">
                <a:solidFill>
                  <a:srgbClr val="19375F"/>
                </a:solidFill>
                <a:latin typeface="Arial" pitchFamily="34" charset="0"/>
                <a:ea typeface="+mj-ea"/>
                <a:cs typeface="Arial" pitchFamily="34" charset="0"/>
              </a:defRPr>
            </a:lvl1pPr>
          </a:lstStyle>
          <a:p>
            <a:pPr lvl="0" algn="l" rtl="0" eaLnBrk="1" fontAlgn="base" hangingPunct="1">
              <a:spcBef>
                <a:spcPct val="0"/>
              </a:spcBef>
              <a:spcAft>
                <a:spcPct val="0"/>
              </a:spcAft>
            </a:pPr>
            <a:r>
              <a:rPr lang="en-US" noProof="0" dirty="0"/>
              <a:t>Click to edit Master title</a:t>
            </a:r>
          </a:p>
        </p:txBody>
      </p:sp>
    </p:spTree>
    <p:extLst>
      <p:ext uri="{BB962C8B-B14F-4D97-AF65-F5344CB8AC3E}">
        <p14:creationId xmlns:p14="http://schemas.microsoft.com/office/powerpoint/2010/main" val="575870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Calibri" charset="0"/>
              </a:rPr>
              <a:pPr algn="l"/>
              <a:t>‹#›</a:t>
            </a:fld>
            <a:endParaRPr lang="it-IT" sz="1200" dirty="0">
              <a:solidFill>
                <a:schemeClr val="tx1"/>
              </a:solidFill>
              <a:latin typeface="+mn-lt"/>
              <a:cs typeface="Calibri"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11"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2" name="Footer Placeholder 1"/>
          <p:cNvSpPr>
            <a:spLocks noGrp="1"/>
          </p:cNvSpPr>
          <p:nvPr>
            <p:ph type="ftr" sz="quarter" idx="10"/>
          </p:nvPr>
        </p:nvSpPr>
        <p:spPr>
          <a:xfrm>
            <a:off x="3672644" y="6165305"/>
            <a:ext cx="4896544" cy="365125"/>
          </a:xfrm>
          <a:prstGeom prst="rect">
            <a:avLst/>
          </a:prstGeom>
        </p:spPr>
        <p:txBody>
          <a:bodyPr/>
          <a:lstStyle/>
          <a:p>
            <a:r>
              <a:rPr lang="en-US" dirty="0"/>
              <a:t>Mastering Java Applications Capacity - December 2015 #movinar</a:t>
            </a:r>
          </a:p>
        </p:txBody>
      </p:sp>
    </p:spTree>
    <p:extLst>
      <p:ext uri="{BB962C8B-B14F-4D97-AF65-F5344CB8AC3E}">
        <p14:creationId xmlns:p14="http://schemas.microsoft.com/office/powerpoint/2010/main" val="242126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with BG shap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rot="10800000">
            <a:off x="1" y="0"/>
            <a:ext cx="12182140" cy="6858000"/>
          </a:xfrm>
          <a:prstGeom prst="rect">
            <a:avLst/>
          </a:prstGeom>
        </p:spPr>
      </p:pic>
      <p:sp>
        <p:nvSpPr>
          <p:cNvPr id="2" name="Title 1"/>
          <p:cNvSpPr>
            <a:spLocks noGrp="1"/>
          </p:cNvSpPr>
          <p:nvPr>
            <p:ph type="title"/>
          </p:nvPr>
        </p:nvSpPr>
        <p:spPr/>
        <p:txBody>
          <a:bodyPr>
            <a:normAutofit/>
          </a:bodyPr>
          <a:lstStyle>
            <a:lvl1pPr algn="l">
              <a:defRPr sz="4800"/>
            </a:lvl1pPr>
          </a:lstStyle>
          <a:p>
            <a:r>
              <a:rPr lang="en-US" dirty="0"/>
              <a:t>Click to edit Master title style</a:t>
            </a:r>
          </a:p>
        </p:txBody>
      </p:sp>
      <p:sp>
        <p:nvSpPr>
          <p:cNvPr id="3" name="Date Placeholder 2"/>
          <p:cNvSpPr>
            <a:spLocks noGrp="1"/>
          </p:cNvSpPr>
          <p:nvPr>
            <p:ph type="dt" sz="half" idx="10"/>
          </p:nvPr>
        </p:nvSpPr>
        <p:spPr>
          <a:xfrm>
            <a:off x="1048349" y="6356352"/>
            <a:ext cx="1005017" cy="365125"/>
          </a:xfrm>
          <a:prstGeom prst="rect">
            <a:avLst/>
          </a:prstGeom>
        </p:spPr>
        <p:txBody>
          <a:bodyPr/>
          <a:lstStyle/>
          <a:p>
            <a:fld id="{EFD6A24A-A907-7C4E-9977-58CEC08EF34B}" type="datetimeFigureOut">
              <a:rPr lang="en-US">
                <a:solidFill>
                  <a:srgbClr val="F2F2F2">
                    <a:lumMod val="50000"/>
                  </a:srgbClr>
                </a:solidFill>
              </a:rPr>
              <a:pPr/>
              <a:t>2020-03-22</a:t>
            </a:fld>
            <a:endParaRPr dirty="0">
              <a:solidFill>
                <a:srgbClr val="F2F2F2">
                  <a:lumMod val="50000"/>
                </a:srgbClr>
              </a:solidFill>
            </a:endParaRPr>
          </a:p>
        </p:txBody>
      </p:sp>
      <p:sp>
        <p:nvSpPr>
          <p:cNvPr id="4" name="Footer Placeholder 3"/>
          <p:cNvSpPr>
            <a:spLocks noGrp="1"/>
          </p:cNvSpPr>
          <p:nvPr>
            <p:ph type="ftr" sz="quarter" idx="11"/>
          </p:nvPr>
        </p:nvSpPr>
        <p:spPr>
          <a:xfrm>
            <a:off x="3670949" y="6356352"/>
            <a:ext cx="3860800" cy="365125"/>
          </a:xfrm>
          <a:prstGeom prst="rect">
            <a:avLst/>
          </a:prstGeom>
        </p:spPr>
        <p:txBody>
          <a:bodyPr/>
          <a:lstStyle>
            <a:lvl1pPr>
              <a:defRPr>
                <a:latin typeface="Calibri"/>
              </a:defRPr>
            </a:lvl1pPr>
          </a:lstStyle>
          <a:p>
            <a:endParaRPr lang="en-US" dirty="0">
              <a:solidFill>
                <a:srgbClr val="F2F2F2">
                  <a:lumMod val="50000"/>
                </a:srgbClr>
              </a:solidFill>
            </a:endParaRPr>
          </a:p>
        </p:txBody>
      </p:sp>
      <p:sp>
        <p:nvSpPr>
          <p:cNvPr id="5" name="Slide Number Placeholder 4"/>
          <p:cNvSpPr>
            <a:spLocks noGrp="1"/>
          </p:cNvSpPr>
          <p:nvPr>
            <p:ph type="sldNum" sz="quarter" idx="12"/>
          </p:nvPr>
        </p:nvSpPr>
        <p:spPr>
          <a:xfrm>
            <a:off x="618934" y="6356352"/>
            <a:ext cx="429415" cy="365125"/>
          </a:xfrm>
          <a:prstGeom prst="rect">
            <a:avLst/>
          </a:prstGeom>
        </p:spPr>
        <p:txBody>
          <a:bodyPr/>
          <a:lstStyle/>
          <a:p>
            <a:fld id="{E99260B0-6E05-2B44-81C4-1D2FAA6D9A57}" type="slidenum">
              <a:rPr>
                <a:solidFill>
                  <a:srgbClr val="F2F2F2">
                    <a:lumMod val="50000"/>
                  </a:srgbClr>
                </a:solidFill>
              </a:rPr>
              <a:pPr/>
              <a:t>‹#›</a:t>
            </a:fld>
            <a:endParaRPr dirty="0">
              <a:solidFill>
                <a:srgbClr val="F2F2F2">
                  <a:lumMod val="50000"/>
                </a:srgbClr>
              </a:solidFill>
            </a:endParaRPr>
          </a:p>
        </p:txBody>
      </p:sp>
      <p:sp>
        <p:nvSpPr>
          <p:cNvPr id="7"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71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2909864" y="3441032"/>
            <a:ext cx="6400800" cy="1314450"/>
          </a:xfrm>
        </p:spPr>
        <p:txBody>
          <a:bodyPr/>
          <a:lstStyle>
            <a:lvl1pPr marL="0" indent="0" algn="ctr">
              <a:buNone/>
              <a:defRPr b="0">
                <a:solidFill>
                  <a:schemeClr val="accent3">
                    <a:lumMod val="75000"/>
                  </a:schemeClr>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it-IT"/>
              <a:t>Fare clic per modificare lo stile del sottotitolo dello schema</a:t>
            </a:r>
            <a:endParaRPr lang="en-US" dirty="0"/>
          </a:p>
        </p:txBody>
      </p:sp>
      <p:pic>
        <p:nvPicPr>
          <p:cNvPr id="19" name="Immagin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20" name="Segnaposto testo 19"/>
          <p:cNvSpPr>
            <a:spLocks noGrp="1"/>
          </p:cNvSpPr>
          <p:nvPr>
            <p:ph type="body" sz="quarter" idx="11" hasCustomPrompt="1"/>
          </p:nvPr>
        </p:nvSpPr>
        <p:spPr>
          <a:xfrm>
            <a:off x="2255838" y="2277045"/>
            <a:ext cx="7708900" cy="1223963"/>
          </a:xfrm>
        </p:spPr>
        <p:txBody>
          <a:bodyPr anchor="ctr">
            <a:normAutofit/>
          </a:bodyPr>
          <a:lstStyle>
            <a:lvl1pPr algn="ctr">
              <a:defRPr sz="3600">
                <a:solidFill>
                  <a:schemeClr val="tx1"/>
                </a:solidFill>
              </a:defRPr>
            </a:lvl1pPr>
          </a:lstStyle>
          <a:p>
            <a:pPr lvl="0"/>
            <a:r>
              <a:rPr lang="en-US" dirty="0"/>
              <a:t>Click to edit Master title style</a:t>
            </a:r>
            <a:endParaRPr lang="it-IT" dirty="0"/>
          </a:p>
        </p:txBody>
      </p:sp>
    </p:spTree>
    <p:extLst>
      <p:ext uri="{BB962C8B-B14F-4D97-AF65-F5344CB8AC3E}">
        <p14:creationId xmlns:p14="http://schemas.microsoft.com/office/powerpoint/2010/main" val="16912382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5"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7" name="Segnaposto testo 6"/>
          <p:cNvSpPr>
            <a:spLocks noGrp="1"/>
          </p:cNvSpPr>
          <p:nvPr>
            <p:ph type="body" sz="quarter" idx="10" hasCustomPrompt="1"/>
          </p:nvPr>
        </p:nvSpPr>
        <p:spPr>
          <a:xfrm>
            <a:off x="469021" y="1700213"/>
            <a:ext cx="11099587" cy="4176712"/>
          </a:xfrm>
        </p:spPr>
        <p:txBody>
          <a:bodyPr/>
          <a:lstStyle>
            <a:lvl1pPr marL="0" indent="0" algn="l" defTabSz="457181" rtl="0" eaLnBrk="1" latinLnBrk="0" hangingPunct="1">
              <a:spcBef>
                <a:spcPct val="20000"/>
              </a:spcBef>
              <a:buFont typeface="Arial"/>
              <a:buNone/>
              <a:defRPr b="0">
                <a:solidFill>
                  <a:schemeClr val="accent3">
                    <a:lumMod val="75000"/>
                  </a:schemeClr>
                </a:solidFill>
              </a:defRPr>
            </a:lvl1pPr>
            <a:lvl2pPr>
              <a:defRPr sz="2000">
                <a:solidFill>
                  <a:schemeClr val="accent3">
                    <a:lumMod val="75000"/>
                  </a:schemeClr>
                </a:solidFill>
              </a:defRPr>
            </a:lvl2pPr>
            <a:lvl3pPr>
              <a:defRPr sz="1800">
                <a:solidFill>
                  <a:schemeClr val="accent3">
                    <a:lumMod val="75000"/>
                  </a:schemeClr>
                </a:solidFill>
              </a:defRPr>
            </a:lvl3pPr>
            <a:lvl4pPr>
              <a:defRPr sz="1600">
                <a:solidFill>
                  <a:schemeClr val="accent3">
                    <a:lumMod val="75000"/>
                  </a:schemeClr>
                </a:solidFill>
              </a:defRPr>
            </a:lvl4pPr>
            <a:lvl5pPr>
              <a:defRPr sz="1600">
                <a:solidFill>
                  <a:schemeClr val="accent3">
                    <a:lumMod val="75000"/>
                  </a:schemeClr>
                </a:solidFill>
              </a:defRPr>
            </a:lvl5pPr>
          </a:lstStyle>
          <a:p>
            <a:pPr marL="0" lvl="0" indent="0" algn="l" defTabSz="457181" rtl="0" eaLnBrk="1" latinLnBrk="0" hangingPunct="1">
              <a:spcBef>
                <a:spcPct val="20000"/>
              </a:spcBef>
              <a:buFont typeface="Arial"/>
              <a:buNone/>
            </a:pPr>
            <a:r>
              <a:rPr lang="en-US" altLang="en-US" dirty="0"/>
              <a:t>Click to edit Master text styles</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85158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e tabella">
    <p:spTree>
      <p:nvGrpSpPr>
        <p:cNvPr id="1" name=""/>
        <p:cNvGrpSpPr/>
        <p:nvPr/>
      </p:nvGrpSpPr>
      <p:grpSpPr>
        <a:xfrm>
          <a:off x="0" y="0"/>
          <a:ext cx="0" cy="0"/>
          <a:chOff x="0" y="0"/>
          <a:chExt cx="0" cy="0"/>
        </a:xfrm>
      </p:grpSpPr>
      <p:sp>
        <p:nvSpPr>
          <p:cNvPr id="3" name="Segnaposto tabella 2"/>
          <p:cNvSpPr>
            <a:spLocks noGrp="1"/>
          </p:cNvSpPr>
          <p:nvPr>
            <p:ph type="tbl" sz="quarter" idx="11"/>
          </p:nvPr>
        </p:nvSpPr>
        <p:spPr>
          <a:xfrm>
            <a:off x="566225" y="1700213"/>
            <a:ext cx="11001888" cy="4176712"/>
          </a:xfrm>
        </p:spPr>
        <p:txBody>
          <a:bodyPr/>
          <a:lstStyle>
            <a:lvl1pPr>
              <a:defRPr>
                <a:solidFill>
                  <a:schemeClr val="accent3">
                    <a:lumMod val="75000"/>
                  </a:schemeClr>
                </a:solidFill>
              </a:defRPr>
            </a:lvl1pPr>
          </a:lstStyle>
          <a:p>
            <a:r>
              <a:rPr lang="it-IT"/>
              <a:t>Fare clic sull'icona per inserire una tabella</a:t>
            </a:r>
            <a:endParaRPr lang="it-IT" dirty="0"/>
          </a:p>
        </p:txBody>
      </p:sp>
      <p:sp>
        <p:nvSpPr>
          <p:cNvPr id="5"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Tree>
    <p:extLst>
      <p:ext uri="{BB962C8B-B14F-4D97-AF65-F5344CB8AC3E}">
        <p14:creationId xmlns:p14="http://schemas.microsoft.com/office/powerpoint/2010/main" val="351930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10" name="Content Placeholder 2"/>
          <p:cNvSpPr>
            <a:spLocks noGrp="1"/>
          </p:cNvSpPr>
          <p:nvPr>
            <p:ph sz="half" idx="1"/>
          </p:nvPr>
        </p:nvSpPr>
        <p:spPr>
          <a:xfrm>
            <a:off x="457200" y="1692202"/>
            <a:ext cx="5400000" cy="4113062"/>
          </a:xfrm>
        </p:spPr>
        <p:txBody>
          <a:bodyPr/>
          <a:lstStyle>
            <a:lvl1pPr>
              <a:defRPr sz="2800">
                <a:solidFill>
                  <a:schemeClr val="accent3">
                    <a:lumMod val="75000"/>
                  </a:schemeClr>
                </a:solidFill>
              </a:defRPr>
            </a:lvl1pPr>
            <a:lvl2pPr>
              <a:defRPr sz="2400">
                <a:solidFill>
                  <a:schemeClr val="accent3">
                    <a:lumMod val="75000"/>
                  </a:schemeClr>
                </a:solidFill>
              </a:defRPr>
            </a:lvl2pPr>
            <a:lvl3pPr>
              <a:defRPr sz="2000">
                <a:solidFill>
                  <a:schemeClr val="accent3">
                    <a:lumMod val="75000"/>
                  </a:schemeClr>
                </a:solidFill>
              </a:defRPr>
            </a:lvl3pPr>
            <a:lvl4pPr>
              <a:defRPr sz="1800">
                <a:solidFill>
                  <a:schemeClr val="accent3">
                    <a:lumMod val="75000"/>
                  </a:schemeClr>
                </a:solidFill>
              </a:defRPr>
            </a:lvl4pPr>
            <a:lvl5pPr>
              <a:defRPr sz="1800">
                <a:solidFill>
                  <a:schemeClr val="accent3">
                    <a:lumMod val="75000"/>
                  </a:schemeClr>
                </a:solidFill>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Content Placeholder 3"/>
          <p:cNvSpPr>
            <a:spLocks noGrp="1"/>
          </p:cNvSpPr>
          <p:nvPr>
            <p:ph sz="half" idx="2"/>
          </p:nvPr>
        </p:nvSpPr>
        <p:spPr>
          <a:xfrm>
            <a:off x="6312024" y="1692202"/>
            <a:ext cx="5400000" cy="4113062"/>
          </a:xfrm>
        </p:spPr>
        <p:txBody>
          <a:bodyPr/>
          <a:lstStyle>
            <a:lvl1pPr>
              <a:defRPr sz="2800">
                <a:solidFill>
                  <a:schemeClr val="accent3">
                    <a:lumMod val="75000"/>
                  </a:schemeClr>
                </a:solidFill>
              </a:defRPr>
            </a:lvl1pPr>
            <a:lvl2pPr>
              <a:defRPr sz="2400">
                <a:solidFill>
                  <a:schemeClr val="accent3">
                    <a:lumMod val="75000"/>
                  </a:schemeClr>
                </a:solidFill>
              </a:defRPr>
            </a:lvl2pPr>
            <a:lvl3pPr>
              <a:defRPr sz="2000">
                <a:solidFill>
                  <a:schemeClr val="accent3">
                    <a:lumMod val="75000"/>
                  </a:schemeClr>
                </a:solidFill>
              </a:defRPr>
            </a:lvl3pPr>
            <a:lvl4pPr>
              <a:defRPr sz="1800">
                <a:solidFill>
                  <a:schemeClr val="accent3">
                    <a:lumMod val="75000"/>
                  </a:schemeClr>
                </a:solidFill>
              </a:defRPr>
            </a:lvl4pPr>
            <a:lvl5pPr>
              <a:defRPr sz="1800">
                <a:solidFill>
                  <a:schemeClr val="accent3">
                    <a:lumMod val="75000"/>
                  </a:schemeClr>
                </a:solidFill>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Tree>
    <p:extLst>
      <p:ext uri="{BB962C8B-B14F-4D97-AF65-F5344CB8AC3E}">
        <p14:creationId xmlns:p14="http://schemas.microsoft.com/office/powerpoint/2010/main" val="262542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10" name="Content Placeholder 2"/>
          <p:cNvSpPr>
            <a:spLocks noGrp="1"/>
          </p:cNvSpPr>
          <p:nvPr>
            <p:ph sz="half" idx="1"/>
          </p:nvPr>
        </p:nvSpPr>
        <p:spPr>
          <a:xfrm>
            <a:off x="457200" y="2348880"/>
            <a:ext cx="3564000" cy="3456384"/>
          </a:xfrm>
        </p:spPr>
        <p:txBody>
          <a:bodyPr/>
          <a:lstStyle>
            <a:lvl1pPr>
              <a:defRPr sz="1400">
                <a:solidFill>
                  <a:schemeClr val="accent3">
                    <a:lumMod val="75000"/>
                  </a:schemeClr>
                </a:solidFill>
              </a:defRPr>
            </a:lvl1pPr>
            <a:lvl2pPr>
              <a:defRPr sz="1200">
                <a:solidFill>
                  <a:schemeClr val="accent3">
                    <a:lumMod val="75000"/>
                  </a:schemeClr>
                </a:solidFill>
              </a:defRPr>
            </a:lvl2pPr>
            <a:lvl3pPr>
              <a:defRPr sz="1100">
                <a:solidFill>
                  <a:schemeClr val="accent3">
                    <a:lumMod val="75000"/>
                  </a:schemeClr>
                </a:solidFill>
              </a:defRPr>
            </a:lvl3pPr>
            <a:lvl4pPr>
              <a:defRPr sz="1050">
                <a:solidFill>
                  <a:schemeClr val="accent3">
                    <a:lumMod val="75000"/>
                  </a:schemeClr>
                </a:solidFill>
              </a:defRPr>
            </a:lvl4pPr>
            <a:lvl5pPr>
              <a:defRPr sz="1050">
                <a:solidFill>
                  <a:schemeClr val="accent3">
                    <a:lumMod val="75000"/>
                  </a:schemeClr>
                </a:solidFill>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9" name="Text Placeholder 2"/>
          <p:cNvSpPr>
            <a:spLocks noGrp="1"/>
          </p:cNvSpPr>
          <p:nvPr>
            <p:ph type="body" idx="12"/>
          </p:nvPr>
        </p:nvSpPr>
        <p:spPr>
          <a:xfrm>
            <a:off x="457200" y="1556792"/>
            <a:ext cx="3564000" cy="604778"/>
          </a:xfrm>
        </p:spPr>
        <p:txBody>
          <a:bodyPr anchor="b">
            <a:normAutofit/>
          </a:bodyPr>
          <a:lstStyle>
            <a:lvl1pPr marL="0" indent="0">
              <a:buNone/>
              <a:defRPr lang="en-US" sz="1800" b="1" kern="120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a:t>Fare clic per modificare stili del testo dello schema</a:t>
            </a:r>
          </a:p>
        </p:txBody>
      </p:sp>
      <p:sp>
        <p:nvSpPr>
          <p:cNvPr id="18" name="Content Placeholder 2"/>
          <p:cNvSpPr>
            <a:spLocks noGrp="1"/>
          </p:cNvSpPr>
          <p:nvPr>
            <p:ph sz="half" idx="13" hasCustomPrompt="1"/>
          </p:nvPr>
        </p:nvSpPr>
        <p:spPr>
          <a:xfrm>
            <a:off x="4295800" y="2348880"/>
            <a:ext cx="3564000" cy="3456384"/>
          </a:xfrm>
        </p:spPr>
        <p:txBody>
          <a:bodyPr>
            <a:normAutofit/>
          </a:bodyPr>
          <a:lstStyle>
            <a:lvl1pPr algn="l" rtl="0" eaLnBrk="1" fontAlgn="base" hangingPunct="1">
              <a:spcBef>
                <a:spcPct val="20000"/>
              </a:spcBef>
              <a:spcAft>
                <a:spcPct val="0"/>
              </a:spcAft>
              <a:defRPr lang="en-US" altLang="en-US" sz="1400" b="0" kern="1200" dirty="0" smtClean="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defRPr lang="en-US" altLang="en-US" sz="1200" kern="1200" dirty="0" smtClean="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defRPr lang="en-US" altLang="en-US" sz="1100" kern="1200" dirty="0" smtClean="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defRPr lang="en-US" altLang="en-US" sz="1050" kern="1200" dirty="0" smtClean="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defRPr lang="en-US" altLang="en-US" sz="1050" kern="1200" dirty="0">
                <a:solidFill>
                  <a:schemeClr val="accent3">
                    <a:lumMod val="75000"/>
                  </a:schemeClr>
                </a:solidFill>
                <a:latin typeface="+mn-lt"/>
                <a:ea typeface="+mn-ea"/>
                <a:cs typeface="Arial"/>
              </a:defRPr>
            </a:lvl5pPr>
            <a:lvl6pPr>
              <a:defRPr sz="1800"/>
            </a:lvl6pPr>
            <a:lvl7pPr>
              <a:defRPr sz="1800"/>
            </a:lvl7pPr>
            <a:lvl8pPr>
              <a:defRPr sz="1800"/>
            </a:lvl8pPr>
            <a:lvl9pPr>
              <a:defRPr sz="1800"/>
            </a:lvl9pPr>
          </a:lstStyle>
          <a:p>
            <a:pPr lvl="0"/>
            <a:r>
              <a:rPr lang="en-US" dirty="0"/>
              <a:t>Click to edit Master text styles</a:t>
            </a:r>
          </a:p>
          <a:p>
            <a:pPr marL="800081" lvl="1" indent="-342900" algn="l" rtl="0" eaLnBrk="1" fontAlgn="base" hangingPunct="1">
              <a:spcBef>
                <a:spcPct val="20000"/>
              </a:spcBef>
              <a:spcAft>
                <a:spcPct val="0"/>
              </a:spcAft>
              <a:buChar char="–"/>
            </a:pPr>
            <a:r>
              <a:rPr lang="en-US" dirty="0"/>
              <a:t>Second level</a:t>
            </a:r>
          </a:p>
          <a:p>
            <a:pPr marL="1257261" lvl="2" indent="-342900" algn="l" rtl="0" eaLnBrk="1" fontAlgn="base" hangingPunct="1">
              <a:spcBef>
                <a:spcPct val="20000"/>
              </a:spcBef>
              <a:spcAft>
                <a:spcPct val="0"/>
              </a:spcAft>
              <a:buChar char="•"/>
            </a:pPr>
            <a:r>
              <a:rPr lang="en-US" dirty="0"/>
              <a:t>Third level</a:t>
            </a:r>
          </a:p>
          <a:p>
            <a:pPr marL="1657293" lvl="3" indent="-285750" algn="l" rtl="0" eaLnBrk="1" fontAlgn="base" hangingPunct="1">
              <a:spcBef>
                <a:spcPct val="20000"/>
              </a:spcBef>
              <a:spcAft>
                <a:spcPct val="0"/>
              </a:spcAft>
              <a:buChar char="–"/>
            </a:pPr>
            <a:r>
              <a:rPr lang="en-US" dirty="0"/>
              <a:t>Fourth level</a:t>
            </a:r>
          </a:p>
          <a:p>
            <a:pPr marL="2114473" lvl="4" indent="-285750" algn="l" rtl="0" eaLnBrk="1" fontAlgn="base" hangingPunct="1">
              <a:spcBef>
                <a:spcPct val="20000"/>
              </a:spcBef>
              <a:spcAft>
                <a:spcPct val="0"/>
              </a:spcAft>
              <a:buChar char="»"/>
            </a:pPr>
            <a:r>
              <a:rPr lang="en-US" dirty="0"/>
              <a:t>Fifth level</a:t>
            </a:r>
          </a:p>
        </p:txBody>
      </p:sp>
      <p:sp>
        <p:nvSpPr>
          <p:cNvPr id="19" name="Text Placeholder 2"/>
          <p:cNvSpPr>
            <a:spLocks noGrp="1"/>
          </p:cNvSpPr>
          <p:nvPr>
            <p:ph type="body" idx="14"/>
          </p:nvPr>
        </p:nvSpPr>
        <p:spPr>
          <a:xfrm>
            <a:off x="4295800" y="1556792"/>
            <a:ext cx="3564000" cy="604778"/>
          </a:xfrm>
        </p:spPr>
        <p:txBody>
          <a:bodyPr anchor="b">
            <a:normAutofit/>
          </a:bodyPr>
          <a:lstStyle>
            <a:lvl1pPr marL="0" indent="0">
              <a:buNone/>
              <a:defRPr lang="en-US" sz="1800" b="1" kern="120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a:t>Fare clic per modificare stili del testo dello schema</a:t>
            </a:r>
          </a:p>
        </p:txBody>
      </p:sp>
      <p:sp>
        <p:nvSpPr>
          <p:cNvPr id="20" name="Content Placeholder 2"/>
          <p:cNvSpPr>
            <a:spLocks noGrp="1"/>
          </p:cNvSpPr>
          <p:nvPr>
            <p:ph sz="half" idx="15"/>
          </p:nvPr>
        </p:nvSpPr>
        <p:spPr>
          <a:xfrm>
            <a:off x="8256240" y="2348880"/>
            <a:ext cx="3564000" cy="3456384"/>
          </a:xfrm>
        </p:spPr>
        <p:txBody>
          <a:bodyPr/>
          <a:lstStyle>
            <a:lvl1pPr>
              <a:defRPr lang="en-US" altLang="en-US" sz="1400" b="0" kern="1200" dirty="0" smtClean="0">
                <a:solidFill>
                  <a:schemeClr val="accent3">
                    <a:lumMod val="75000"/>
                  </a:schemeClr>
                </a:solidFill>
                <a:latin typeface="+mn-lt"/>
                <a:ea typeface="+mn-ea"/>
                <a:cs typeface="Arial"/>
              </a:defRPr>
            </a:lvl1pPr>
            <a:lvl2pPr marL="800081" indent="-342900">
              <a:defRPr lang="en-US" altLang="en-US" sz="1200" kern="1200" dirty="0" smtClean="0">
                <a:solidFill>
                  <a:schemeClr val="accent3">
                    <a:lumMod val="75000"/>
                  </a:schemeClr>
                </a:solidFill>
                <a:latin typeface="+mn-lt"/>
                <a:ea typeface="+mn-ea"/>
                <a:cs typeface="Arial"/>
              </a:defRPr>
            </a:lvl2pPr>
            <a:lvl3pPr marL="1257261" indent="-342900">
              <a:defRPr lang="en-US" altLang="en-US" sz="1100" kern="1200" dirty="0" smtClean="0">
                <a:solidFill>
                  <a:schemeClr val="accent3">
                    <a:lumMod val="75000"/>
                  </a:schemeClr>
                </a:solidFill>
                <a:latin typeface="+mn-lt"/>
                <a:ea typeface="+mn-ea"/>
                <a:cs typeface="Arial"/>
              </a:defRPr>
            </a:lvl3pPr>
            <a:lvl4pPr marL="1657293" indent="-285750">
              <a:defRPr lang="en-US" altLang="en-US" sz="1050" kern="1200" dirty="0" smtClean="0">
                <a:solidFill>
                  <a:schemeClr val="accent3">
                    <a:lumMod val="75000"/>
                  </a:schemeClr>
                </a:solidFill>
                <a:latin typeface="+mn-lt"/>
                <a:ea typeface="+mn-ea"/>
                <a:cs typeface="Arial"/>
              </a:defRPr>
            </a:lvl4pPr>
            <a:lvl5pPr marL="2114473" indent="-285750">
              <a:defRPr lang="en-US" altLang="en-US" sz="1050" kern="1200" dirty="0">
                <a:solidFill>
                  <a:schemeClr val="accent3">
                    <a:lumMod val="75000"/>
                  </a:schemeClr>
                </a:solidFill>
                <a:latin typeface="+mn-lt"/>
                <a:ea typeface="+mn-ea"/>
                <a:cs typeface="Arial"/>
              </a:defRPr>
            </a:lvl5pPr>
            <a:lvl6pPr>
              <a:defRPr sz="1800"/>
            </a:lvl6pPr>
            <a:lvl7pPr>
              <a:defRPr sz="1800"/>
            </a:lvl7pPr>
            <a:lvl8pPr>
              <a:defRPr sz="1800"/>
            </a:lvl8pPr>
            <a:lvl9pPr>
              <a:defRPr sz="1800"/>
            </a:lvl9pPr>
          </a:lstStyle>
          <a:p>
            <a:pPr marL="0" lvl="0" indent="0" algn="l" rtl="0" eaLnBrk="1" fontAlgn="base" hangingPunct="1">
              <a:spcBef>
                <a:spcPct val="20000"/>
              </a:spcBef>
              <a:spcAft>
                <a:spcPct val="0"/>
              </a:spcAft>
              <a:buNone/>
            </a:pPr>
            <a:r>
              <a:rPr lang="it-IT"/>
              <a:t>Fare clic per modificare stili del testo dello schema</a:t>
            </a:r>
          </a:p>
          <a:p>
            <a:pPr marL="0" lvl="1" indent="0" algn="l" rtl="0" eaLnBrk="1" fontAlgn="base" hangingPunct="1">
              <a:spcBef>
                <a:spcPct val="20000"/>
              </a:spcBef>
              <a:spcAft>
                <a:spcPct val="0"/>
              </a:spcAft>
              <a:buNone/>
            </a:pPr>
            <a:r>
              <a:rPr lang="it-IT"/>
              <a:t>Secondo livello</a:t>
            </a:r>
          </a:p>
          <a:p>
            <a:pPr marL="0" lvl="2" indent="0" algn="l" rtl="0" eaLnBrk="1" fontAlgn="base" hangingPunct="1">
              <a:spcBef>
                <a:spcPct val="20000"/>
              </a:spcBef>
              <a:spcAft>
                <a:spcPct val="0"/>
              </a:spcAft>
              <a:buNone/>
            </a:pPr>
            <a:r>
              <a:rPr lang="it-IT"/>
              <a:t>Terzo livello</a:t>
            </a:r>
          </a:p>
          <a:p>
            <a:pPr marL="0" lvl="3" indent="0" algn="l" rtl="0" eaLnBrk="1" fontAlgn="base" hangingPunct="1">
              <a:spcBef>
                <a:spcPct val="20000"/>
              </a:spcBef>
              <a:spcAft>
                <a:spcPct val="0"/>
              </a:spcAft>
              <a:buNone/>
            </a:pPr>
            <a:r>
              <a:rPr lang="it-IT"/>
              <a:t>Quarto livello</a:t>
            </a:r>
          </a:p>
          <a:p>
            <a:pPr marL="0" lvl="4" indent="0" algn="l" rtl="0" eaLnBrk="1" fontAlgn="base" hangingPunct="1">
              <a:spcBef>
                <a:spcPct val="20000"/>
              </a:spcBef>
              <a:spcAft>
                <a:spcPct val="0"/>
              </a:spcAft>
              <a:buNone/>
            </a:pPr>
            <a:r>
              <a:rPr lang="it-IT"/>
              <a:t>Quinto livello</a:t>
            </a:r>
            <a:endParaRPr lang="en-US" dirty="0"/>
          </a:p>
        </p:txBody>
      </p:sp>
      <p:sp>
        <p:nvSpPr>
          <p:cNvPr id="21" name="Text Placeholder 2"/>
          <p:cNvSpPr>
            <a:spLocks noGrp="1"/>
          </p:cNvSpPr>
          <p:nvPr>
            <p:ph type="body" idx="16"/>
          </p:nvPr>
        </p:nvSpPr>
        <p:spPr>
          <a:xfrm>
            <a:off x="8256239" y="1556792"/>
            <a:ext cx="3564000" cy="604778"/>
          </a:xfrm>
        </p:spPr>
        <p:txBody>
          <a:bodyPr anchor="b">
            <a:normAutofit/>
          </a:bodyPr>
          <a:lstStyle>
            <a:lvl1pPr marL="0" indent="0">
              <a:buNone/>
              <a:defRPr lang="en-US" sz="1800" b="1" kern="120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a:t>Fare clic per modificare stili del testo dello schema</a:t>
            </a:r>
          </a:p>
        </p:txBody>
      </p:sp>
      <p:sp>
        <p:nvSpPr>
          <p:cNvPr id="22"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Tree>
    <p:extLst>
      <p:ext uri="{BB962C8B-B14F-4D97-AF65-F5344CB8AC3E}">
        <p14:creationId xmlns:p14="http://schemas.microsoft.com/office/powerpoint/2010/main" val="90389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11"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Tree>
    <p:extLst>
      <p:ext uri="{BB962C8B-B14F-4D97-AF65-F5344CB8AC3E}">
        <p14:creationId xmlns:p14="http://schemas.microsoft.com/office/powerpoint/2010/main" val="267581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p:bg>
      <p:bgRef idx="1001">
        <a:schemeClr val="bg1"/>
      </p:bgRef>
    </p:bg>
    <p:spTree>
      <p:nvGrpSpPr>
        <p:cNvPr id="1" name=""/>
        <p:cNvGrpSpPr/>
        <p:nvPr/>
      </p:nvGrpSpPr>
      <p:grpSpPr>
        <a:xfrm>
          <a:off x="0" y="0"/>
          <a:ext cx="0" cy="0"/>
          <a:chOff x="0" y="0"/>
          <a:chExt cx="0" cy="0"/>
        </a:xfrm>
      </p:grpSpPr>
      <p:sp>
        <p:nvSpPr>
          <p:cNvPr id="10" name="CasellaDiTesto 9"/>
          <p:cNvSpPr txBox="1"/>
          <p:nvPr userDrawn="1"/>
        </p:nvSpPr>
        <p:spPr>
          <a:xfrm>
            <a:off x="1199455" y="3719600"/>
            <a:ext cx="1440161" cy="707886"/>
          </a:xfrm>
          <a:prstGeom prst="rect">
            <a:avLst/>
          </a:prstGeom>
          <a:noFill/>
        </p:spPr>
        <p:txBody>
          <a:bodyPr wrap="square" rtlCol="0">
            <a:spAutoFit/>
          </a:bodyPr>
          <a:lstStyle/>
          <a:p>
            <a:r>
              <a:rPr lang="en-US" sz="1000" b="0" noProof="0" dirty="0">
                <a:solidFill>
                  <a:schemeClr val="tx1"/>
                </a:solidFill>
                <a:latin typeface="+mj-lt"/>
              </a:rPr>
              <a:t>Headquarters</a:t>
            </a:r>
          </a:p>
          <a:p>
            <a:r>
              <a:rPr lang="en-US" sz="1000" b="0" noProof="0" dirty="0">
                <a:solidFill>
                  <a:schemeClr val="accent3">
                    <a:lumMod val="75000"/>
                  </a:schemeClr>
                </a:solidFill>
                <a:latin typeface="+mj-lt"/>
              </a:rPr>
              <a:t>Via Schiaffino</a:t>
            </a:r>
            <a:r>
              <a:rPr lang="en-US" sz="1000" b="0" baseline="0" noProof="0" dirty="0">
                <a:solidFill>
                  <a:schemeClr val="accent3">
                    <a:lumMod val="75000"/>
                  </a:schemeClr>
                </a:solidFill>
                <a:latin typeface="+mj-lt"/>
              </a:rPr>
              <a:t> 11C</a:t>
            </a:r>
          </a:p>
          <a:p>
            <a:r>
              <a:rPr lang="en-US" sz="1000" b="0" baseline="0" noProof="0" dirty="0">
                <a:solidFill>
                  <a:schemeClr val="accent3">
                    <a:lumMod val="75000"/>
                  </a:schemeClr>
                </a:solidFill>
                <a:latin typeface="+mj-lt"/>
              </a:rPr>
              <a:t>20158 Milan Italy</a:t>
            </a:r>
          </a:p>
          <a:p>
            <a:r>
              <a:rPr lang="en-US" sz="1000" b="0" baseline="0" noProof="0" dirty="0">
                <a:solidFill>
                  <a:schemeClr val="accent3">
                    <a:lumMod val="75000"/>
                  </a:schemeClr>
                </a:solidFill>
                <a:latin typeface="+mj-lt"/>
              </a:rPr>
              <a:t>T +39-024951-7001</a:t>
            </a:r>
            <a:endParaRPr lang="en-US" sz="1000" b="0" noProof="0" dirty="0">
              <a:solidFill>
                <a:schemeClr val="accent3">
                  <a:lumMod val="75000"/>
                </a:schemeClr>
              </a:solidFill>
              <a:latin typeface="+mj-lt"/>
            </a:endParaRPr>
          </a:p>
        </p:txBody>
      </p:sp>
      <p:sp>
        <p:nvSpPr>
          <p:cNvPr id="11" name="CasellaDiTesto 10"/>
          <p:cNvSpPr txBox="1"/>
          <p:nvPr userDrawn="1"/>
        </p:nvSpPr>
        <p:spPr>
          <a:xfrm>
            <a:off x="3102555" y="3719600"/>
            <a:ext cx="1625293"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East</a:t>
            </a:r>
          </a:p>
          <a:p>
            <a:pPr algn="l" rtl="0" fontAlgn="base">
              <a:spcBef>
                <a:spcPct val="0"/>
              </a:spcBef>
              <a:spcAft>
                <a:spcPct val="0"/>
              </a:spcAft>
            </a:pPr>
            <a:r>
              <a:rPr lang="de-DE" sz="1000" b="0" kern="1200" dirty="0">
                <a:solidFill>
                  <a:schemeClr val="accent3">
                    <a:lumMod val="75000"/>
                  </a:schemeClr>
                </a:solidFill>
                <a:latin typeface="+mj-lt"/>
                <a:ea typeface="+mn-ea"/>
                <a:cs typeface="Arial" charset="0"/>
              </a:rPr>
              <a:t>283 Franklin Street</a:t>
            </a:r>
            <a:br>
              <a:rPr lang="de-DE" sz="1000" b="0" kern="1200" dirty="0">
                <a:solidFill>
                  <a:schemeClr val="accent3">
                    <a:lumMod val="75000"/>
                  </a:schemeClr>
                </a:solidFill>
                <a:latin typeface="+mj-lt"/>
                <a:ea typeface="+mn-ea"/>
                <a:cs typeface="Arial" charset="0"/>
              </a:rPr>
            </a:br>
            <a:r>
              <a:rPr lang="de-DE" sz="1000" b="0" kern="1200" dirty="0">
                <a:solidFill>
                  <a:schemeClr val="accent3">
                    <a:lumMod val="75000"/>
                  </a:schemeClr>
                </a:solidFill>
                <a:latin typeface="+mj-lt"/>
                <a:ea typeface="+mn-ea"/>
                <a:cs typeface="Arial" charset="0"/>
              </a:rPr>
              <a:t>Boston, MA 02110</a:t>
            </a:r>
            <a:br>
              <a:rPr lang="de-DE" sz="1000" b="0" kern="1200" dirty="0">
                <a:solidFill>
                  <a:schemeClr val="accent3">
                    <a:lumMod val="75000"/>
                  </a:schemeClr>
                </a:solidFill>
                <a:latin typeface="+mj-lt"/>
                <a:ea typeface="+mn-ea"/>
                <a:cs typeface="Arial" charset="0"/>
              </a:rPr>
            </a:br>
            <a:r>
              <a:rPr lang="de-DE" sz="1000" b="0" kern="1200" dirty="0">
                <a:solidFill>
                  <a:schemeClr val="accent3">
                    <a:lumMod val="75000"/>
                  </a:schemeClr>
                </a:solidFill>
                <a:latin typeface="+mj-lt"/>
                <a:ea typeface="+mn-ea"/>
                <a:cs typeface="Arial" charset="0"/>
              </a:rPr>
              <a:t>T: +1-617-936-0212</a:t>
            </a:r>
            <a:endParaRPr lang="en-US" sz="1000" b="0" kern="1200" noProof="0" dirty="0">
              <a:solidFill>
                <a:schemeClr val="accent3">
                  <a:lumMod val="75000"/>
                </a:schemeClr>
              </a:solidFill>
              <a:latin typeface="+mj-lt"/>
              <a:ea typeface="+mn-ea"/>
              <a:cs typeface="Arial" charset="0"/>
            </a:endParaRPr>
          </a:p>
        </p:txBody>
      </p:sp>
      <p:sp>
        <p:nvSpPr>
          <p:cNvPr id="12" name="CasellaDiTesto 11"/>
          <p:cNvSpPr txBox="1"/>
          <p:nvPr userDrawn="1"/>
        </p:nvSpPr>
        <p:spPr>
          <a:xfrm>
            <a:off x="5129074" y="3719600"/>
            <a:ext cx="1542990"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West</a:t>
            </a:r>
          </a:p>
          <a:p>
            <a:r>
              <a:rPr lang="en-US" sz="1000" b="0" noProof="0" dirty="0">
                <a:solidFill>
                  <a:schemeClr val="accent3">
                    <a:lumMod val="75000"/>
                  </a:schemeClr>
                </a:solidFill>
                <a:latin typeface="+mj-lt"/>
              </a:rPr>
              <a:t>425 Broadway Street</a:t>
            </a:r>
            <a:endParaRPr lang="en-US" sz="1000" b="0" baseline="0" noProof="0" dirty="0">
              <a:solidFill>
                <a:schemeClr val="accent3">
                  <a:lumMod val="75000"/>
                </a:schemeClr>
              </a:solidFill>
              <a:latin typeface="+mj-lt"/>
            </a:endParaRPr>
          </a:p>
          <a:p>
            <a:r>
              <a:rPr lang="en-US" sz="1000" b="0" baseline="0" noProof="0" dirty="0">
                <a:solidFill>
                  <a:schemeClr val="accent3">
                    <a:lumMod val="75000"/>
                  </a:schemeClr>
                </a:solidFill>
                <a:latin typeface="+mj-lt"/>
              </a:rPr>
              <a:t>Redwood City, CA 94063</a:t>
            </a:r>
          </a:p>
          <a:p>
            <a:r>
              <a:rPr lang="en-US" sz="1000" b="0" baseline="0" noProof="0" dirty="0">
                <a:solidFill>
                  <a:schemeClr val="accent3">
                    <a:lumMod val="75000"/>
                  </a:schemeClr>
                </a:solidFill>
                <a:latin typeface="+mj-lt"/>
              </a:rPr>
              <a:t>T +1-650-226-4274</a:t>
            </a:r>
            <a:endParaRPr lang="en-US" sz="1000" b="0" noProof="0" dirty="0">
              <a:solidFill>
                <a:schemeClr val="accent3">
                  <a:lumMod val="75000"/>
                </a:schemeClr>
              </a:solidFill>
              <a:latin typeface="+mj-lt"/>
            </a:endParaRPr>
          </a:p>
        </p:txBody>
      </p:sp>
      <p:cxnSp>
        <p:nvCxnSpPr>
          <p:cNvPr id="25" name="Connettore 1 24"/>
          <p:cNvCxnSpPr/>
          <p:nvPr userDrawn="1"/>
        </p:nvCxnSpPr>
        <p:spPr bwMode="auto">
          <a:xfrm>
            <a:off x="1199456" y="3650887"/>
            <a:ext cx="9793088" cy="0"/>
          </a:xfrm>
          <a:prstGeom prst="line">
            <a:avLst/>
          </a:prstGeom>
          <a:noFill/>
          <a:ln w="9525">
            <a:solidFill>
              <a:schemeClr val="tx1"/>
            </a:solidFill>
            <a:miter lim="800000"/>
            <a:headEnd/>
            <a:tailEnd/>
          </a:ln>
          <a:effectLst/>
        </p:spPr>
      </p:cxnSp>
      <p:sp>
        <p:nvSpPr>
          <p:cNvPr id="5" name="CasellaDiTesto 4"/>
          <p:cNvSpPr txBox="1"/>
          <p:nvPr userDrawn="1"/>
        </p:nvSpPr>
        <p:spPr>
          <a:xfrm>
            <a:off x="1199455" y="3212976"/>
            <a:ext cx="1091261" cy="400110"/>
          </a:xfrm>
          <a:prstGeom prst="rect">
            <a:avLst/>
          </a:prstGeom>
          <a:noFill/>
        </p:spPr>
        <p:txBody>
          <a:bodyPr wrap="none" rtlCol="0">
            <a:spAutoFit/>
          </a:bodyPr>
          <a:lstStyle/>
          <a:p>
            <a:r>
              <a:rPr lang="en-US" sz="2000" b="0" i="0" u="none" noProof="0" dirty="0">
                <a:solidFill>
                  <a:schemeClr val="tx1"/>
                </a:solidFill>
                <a:latin typeface="+mj-lt"/>
                <a:ea typeface="+mn-ea"/>
                <a:cs typeface="+mn-cs"/>
              </a:rPr>
              <a:t>Contacts</a:t>
            </a:r>
          </a:p>
        </p:txBody>
      </p:sp>
      <p:grpSp>
        <p:nvGrpSpPr>
          <p:cNvPr id="9" name="Gruppo 8"/>
          <p:cNvGrpSpPr/>
          <p:nvPr userDrawn="1"/>
        </p:nvGrpSpPr>
        <p:grpSpPr>
          <a:xfrm>
            <a:off x="9919319" y="3680760"/>
            <a:ext cx="891109" cy="764253"/>
            <a:chOff x="10020456" y="3668347"/>
            <a:chExt cx="891109" cy="764253"/>
          </a:xfrm>
        </p:grpSpPr>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456" y="3899820"/>
              <a:ext cx="144000" cy="144000"/>
            </a:xfrm>
            <a:prstGeom prst="rect">
              <a:avLst/>
            </a:prstGeom>
          </p:spPr>
        </p:pic>
        <p:pic>
          <p:nvPicPr>
            <p:cNvPr id="6" name="Immagin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0456" y="4226782"/>
              <a:ext cx="180000" cy="180000"/>
            </a:xfrm>
            <a:prstGeom prst="rect">
              <a:avLst/>
            </a:prstGeom>
          </p:spPr>
        </p:pic>
        <p:pic>
          <p:nvPicPr>
            <p:cNvPr id="7" name="Immagin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8456" y="4063301"/>
              <a:ext cx="144000" cy="144000"/>
            </a:xfrm>
            <a:prstGeom prst="rect">
              <a:avLst/>
            </a:prstGeom>
          </p:spPr>
        </p:pic>
        <p:pic>
          <p:nvPicPr>
            <p:cNvPr id="8" name="Immagin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38456" y="3736339"/>
              <a:ext cx="144000" cy="144000"/>
            </a:xfrm>
            <a:prstGeom prst="rect">
              <a:avLst/>
            </a:prstGeom>
          </p:spPr>
        </p:pic>
        <p:sp>
          <p:nvSpPr>
            <p:cNvPr id="26" name="CasellaDiTesto 25"/>
            <p:cNvSpPr txBox="1"/>
            <p:nvPr userDrawn="1"/>
          </p:nvSpPr>
          <p:spPr>
            <a:xfrm>
              <a:off x="10147800" y="3668347"/>
              <a:ext cx="630301" cy="246221"/>
            </a:xfrm>
            <a:prstGeom prst="rect">
              <a:avLst/>
            </a:prstGeom>
            <a:noFill/>
          </p:spPr>
          <p:txBody>
            <a:bodyPr wrap="none" rtlCol="0">
              <a:spAutoFit/>
            </a:bodyPr>
            <a:lstStyle/>
            <a:p>
              <a:r>
                <a:rPr lang="it-IT" sz="1000" dirty="0">
                  <a:solidFill>
                    <a:schemeClr val="accent3"/>
                  </a:solidFill>
                  <a:latin typeface="+mn-lt"/>
                </a:rPr>
                <a:t>@moviri</a:t>
              </a:r>
            </a:p>
          </p:txBody>
        </p:sp>
        <p:sp>
          <p:nvSpPr>
            <p:cNvPr id="29" name="CasellaDiTesto 28"/>
            <p:cNvSpPr txBox="1"/>
            <p:nvPr userDrawn="1"/>
          </p:nvSpPr>
          <p:spPr>
            <a:xfrm>
              <a:off x="10162642" y="3834420"/>
              <a:ext cx="748923" cy="246221"/>
            </a:xfrm>
            <a:prstGeom prst="rect">
              <a:avLst/>
            </a:prstGeom>
            <a:noFill/>
          </p:spPr>
          <p:txBody>
            <a:bodyPr wrap="none" rtlCol="0">
              <a:spAutoFit/>
            </a:bodyPr>
            <a:lstStyle/>
            <a:p>
              <a:r>
                <a:rPr lang="it-IT" sz="1000" dirty="0">
                  <a:solidFill>
                    <a:schemeClr val="accent3"/>
                  </a:solidFill>
                  <a:latin typeface="+mn-lt"/>
                </a:rPr>
                <a:t>moviricorp</a:t>
              </a:r>
            </a:p>
          </p:txBody>
        </p:sp>
        <p:sp>
          <p:nvSpPr>
            <p:cNvPr id="30" name="CasellaDiTesto 29"/>
            <p:cNvSpPr txBox="1"/>
            <p:nvPr userDrawn="1"/>
          </p:nvSpPr>
          <p:spPr>
            <a:xfrm>
              <a:off x="10158274" y="4005275"/>
              <a:ext cx="514885" cy="246221"/>
            </a:xfrm>
            <a:prstGeom prst="rect">
              <a:avLst/>
            </a:prstGeom>
            <a:noFill/>
          </p:spPr>
          <p:txBody>
            <a:bodyPr wrap="none" rtlCol="0">
              <a:spAutoFit/>
            </a:bodyPr>
            <a:lstStyle/>
            <a:p>
              <a:r>
                <a:rPr lang="it-IT" sz="1000" dirty="0">
                  <a:solidFill>
                    <a:schemeClr val="accent3"/>
                  </a:solidFill>
                  <a:latin typeface="+mn-lt"/>
                </a:rPr>
                <a:t>moviri</a:t>
              </a:r>
            </a:p>
          </p:txBody>
        </p:sp>
        <p:sp>
          <p:nvSpPr>
            <p:cNvPr id="31" name="CasellaDiTesto 30"/>
            <p:cNvSpPr txBox="1"/>
            <p:nvPr userDrawn="1"/>
          </p:nvSpPr>
          <p:spPr>
            <a:xfrm>
              <a:off x="10153827" y="4186379"/>
              <a:ext cx="579005" cy="246221"/>
            </a:xfrm>
            <a:prstGeom prst="rect">
              <a:avLst/>
            </a:prstGeom>
            <a:noFill/>
          </p:spPr>
          <p:txBody>
            <a:bodyPr wrap="none" rtlCol="0">
              <a:spAutoFit/>
            </a:bodyPr>
            <a:lstStyle/>
            <a:p>
              <a:r>
                <a:rPr lang="it-IT" sz="1000" dirty="0">
                  <a:solidFill>
                    <a:schemeClr val="accent3"/>
                  </a:solidFill>
                  <a:latin typeface="+mn-lt"/>
                </a:rPr>
                <a:t>+moviri</a:t>
              </a:r>
            </a:p>
          </p:txBody>
        </p:sp>
      </p:grpSp>
      <p:pic>
        <p:nvPicPr>
          <p:cNvPr id="27" name="Immagin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16781" y="6241438"/>
            <a:ext cx="675763" cy="180000"/>
          </a:xfrm>
          <a:prstGeom prst="rect">
            <a:avLst/>
          </a:prstGeom>
        </p:spPr>
      </p:pic>
    </p:spTree>
    <p:extLst>
      <p:ext uri="{BB962C8B-B14F-4D97-AF65-F5344CB8AC3E}">
        <p14:creationId xmlns:p14="http://schemas.microsoft.com/office/powerpoint/2010/main" val="360791221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Tree>
    <p:extLst>
      <p:ext uri="{BB962C8B-B14F-4D97-AF65-F5344CB8AC3E}">
        <p14:creationId xmlns:p14="http://schemas.microsoft.com/office/powerpoint/2010/main" val="1856211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2"/>
            <a:ext cx="11327432" cy="1085533"/>
          </a:xfrm>
          <a:prstGeom prst="rect">
            <a:avLst/>
          </a:prstGeom>
        </p:spPr>
        <p:txBody>
          <a:bodyPr vert="horz" lIns="91436" tIns="45718" rIns="91436" bIns="45718"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457200" y="1556792"/>
            <a:ext cx="11327432" cy="4752527"/>
          </a:xfrm>
          <a:prstGeom prst="rect">
            <a:avLst/>
          </a:prstGeom>
        </p:spPr>
        <p:txBody>
          <a:bodyPr vert="horz" lIns="91436" tIns="45718" rIns="91436" bIns="45718" rtlCol="0">
            <a:normAutofit/>
          </a:bodyPr>
          <a:lstStyle/>
          <a:p>
            <a:pPr marL="0" lvl="0" indent="0" algn="l" defTabSz="457181" rtl="0" eaLnBrk="1" latinLnBrk="0" hangingPunct="1">
              <a:spcBef>
                <a:spcPct val="20000"/>
              </a:spcBef>
              <a:buFont typeface="Arial"/>
              <a:buNone/>
            </a:pPr>
            <a:r>
              <a:rPr lang="it-IT" altLang="en-US" dirty="0"/>
              <a:t>Fare clic per modificare stili del testo dello schema</a:t>
            </a:r>
          </a:p>
          <a:p>
            <a:pPr marL="800081" lvl="1" indent="-342900" algn="l" defTabSz="457181" rtl="0" eaLnBrk="1" fontAlgn="base" latinLnBrk="0" hangingPunct="1">
              <a:spcBef>
                <a:spcPct val="20000"/>
              </a:spcBef>
              <a:spcAft>
                <a:spcPct val="0"/>
              </a:spcAft>
              <a:buFont typeface="Arial"/>
              <a:buChar char="–"/>
            </a:pPr>
            <a:r>
              <a:rPr lang="it-IT" altLang="en-US" dirty="0"/>
              <a:t>Secondo livello</a:t>
            </a:r>
          </a:p>
          <a:p>
            <a:pPr marL="1257261" lvl="2" indent="-342900" algn="l" defTabSz="457181" rtl="0" eaLnBrk="1" fontAlgn="base" latinLnBrk="0" hangingPunct="1">
              <a:spcBef>
                <a:spcPct val="20000"/>
              </a:spcBef>
              <a:spcAft>
                <a:spcPct val="0"/>
              </a:spcAft>
              <a:buFont typeface="Arial"/>
              <a:buChar char="•"/>
            </a:pPr>
            <a:r>
              <a:rPr lang="it-IT" altLang="en-US" dirty="0"/>
              <a:t>Terzo livello</a:t>
            </a:r>
          </a:p>
          <a:p>
            <a:pPr marL="0" lvl="3" indent="0" algn="l" defTabSz="457181" rtl="0" eaLnBrk="1" latinLnBrk="0" hangingPunct="1">
              <a:spcBef>
                <a:spcPct val="20000"/>
              </a:spcBef>
              <a:buFont typeface="Arial"/>
              <a:buNone/>
            </a:pPr>
            <a:r>
              <a:rPr lang="it-IT" altLang="en-US" dirty="0"/>
              <a:t>Quarto livello</a:t>
            </a:r>
          </a:p>
          <a:p>
            <a:pPr marL="0" lvl="4" indent="0" algn="l" defTabSz="457181" rtl="0" eaLnBrk="1" latinLnBrk="0" hangingPunct="1">
              <a:spcBef>
                <a:spcPct val="20000"/>
              </a:spcBef>
              <a:buFont typeface="Arial"/>
              <a:buNone/>
            </a:pPr>
            <a:r>
              <a:rPr lang="it-IT" altLang="en-US" dirty="0"/>
              <a:t>Quinto livello</a:t>
            </a:r>
            <a:endParaRPr lang="en-US" altLang="en-US" dirty="0"/>
          </a:p>
        </p:txBody>
      </p:sp>
    </p:spTree>
  </p:cSld>
  <p:clrMap bg1="lt1" tx1="dk1" bg2="lt2" tx2="dk2" accent1="accent1" accent2="accent2" accent3="accent3" accent4="accent4" accent5="accent5" accent6="accent6" hlink="hlink" folHlink="folHlink"/>
  <p:sldLayoutIdLst>
    <p:sldLayoutId id="2147483680" r:id="rId1"/>
    <p:sldLayoutId id="2147483741" r:id="rId2"/>
    <p:sldLayoutId id="2147483724" r:id="rId3"/>
    <p:sldLayoutId id="2147483747" r:id="rId4"/>
    <p:sldLayoutId id="2147483742" r:id="rId5"/>
    <p:sldLayoutId id="2147483743" r:id="rId6"/>
    <p:sldLayoutId id="2147483744" r:id="rId7"/>
    <p:sldLayoutId id="2147483739" r:id="rId8"/>
    <p:sldLayoutId id="2147483728" r:id="rId9"/>
    <p:sldLayoutId id="2147483748" r:id="rId10"/>
    <p:sldLayoutId id="2147483749" r:id="rId11"/>
    <p:sldLayoutId id="2147483750" r:id="rId12"/>
    <p:sldLayoutId id="2147483751" r:id="rId13"/>
    <p:sldLayoutId id="2147483753" r:id="rId14"/>
  </p:sldLayoutIdLst>
  <p:hf sldNum="0" hdr="0" ftr="0" dt="0"/>
  <p:txStyles>
    <p:titleStyle>
      <a:lvl1pPr algn="l" rtl="0" eaLnBrk="1" fontAlgn="base" hangingPunct="1">
        <a:spcBef>
          <a:spcPct val="0"/>
        </a:spcBef>
        <a:spcAft>
          <a:spcPct val="0"/>
        </a:spcAft>
        <a:defRPr sz="3600" b="1">
          <a:solidFill>
            <a:schemeClr val="tx1"/>
          </a:solidFill>
          <a:latin typeface="+mj-lt"/>
          <a:ea typeface="+mj-ea"/>
          <a:cs typeface="+mj-cs"/>
        </a:defRPr>
      </a:lvl1pPr>
      <a:lvl2pPr algn="l" rtl="0" eaLnBrk="1" fontAlgn="base" hangingPunct="1">
        <a:spcBef>
          <a:spcPct val="0"/>
        </a:spcBef>
        <a:spcAft>
          <a:spcPct val="0"/>
        </a:spcAft>
        <a:defRPr sz="2800" b="1">
          <a:solidFill>
            <a:srgbClr val="61656A"/>
          </a:solidFill>
          <a:latin typeface="Arial" charset="0"/>
        </a:defRPr>
      </a:lvl2pPr>
      <a:lvl3pPr algn="l" rtl="0" eaLnBrk="1" fontAlgn="base" hangingPunct="1">
        <a:spcBef>
          <a:spcPct val="0"/>
        </a:spcBef>
        <a:spcAft>
          <a:spcPct val="0"/>
        </a:spcAft>
        <a:defRPr sz="2800" b="1">
          <a:solidFill>
            <a:srgbClr val="61656A"/>
          </a:solidFill>
          <a:latin typeface="Arial" charset="0"/>
        </a:defRPr>
      </a:lvl3pPr>
      <a:lvl4pPr algn="l" rtl="0" eaLnBrk="1" fontAlgn="base" hangingPunct="1">
        <a:spcBef>
          <a:spcPct val="0"/>
        </a:spcBef>
        <a:spcAft>
          <a:spcPct val="0"/>
        </a:spcAft>
        <a:defRPr sz="2800" b="1">
          <a:solidFill>
            <a:srgbClr val="61656A"/>
          </a:solidFill>
          <a:latin typeface="Arial" charset="0"/>
        </a:defRPr>
      </a:lvl4pPr>
      <a:lvl5pPr algn="l" rtl="0" eaLnBrk="1" fontAlgn="base" hangingPunct="1">
        <a:spcBef>
          <a:spcPct val="0"/>
        </a:spcBef>
        <a:spcAft>
          <a:spcPct val="0"/>
        </a:spcAft>
        <a:defRPr sz="2800" b="1">
          <a:solidFill>
            <a:srgbClr val="61656A"/>
          </a:solidFill>
          <a:latin typeface="Arial" charset="0"/>
        </a:defRPr>
      </a:lvl5pPr>
      <a:lvl6pPr marL="457200" algn="l" rtl="0" eaLnBrk="1" fontAlgn="base" hangingPunct="1">
        <a:spcBef>
          <a:spcPct val="0"/>
        </a:spcBef>
        <a:spcAft>
          <a:spcPct val="0"/>
        </a:spcAft>
        <a:defRPr sz="2000" b="1">
          <a:solidFill>
            <a:srgbClr val="61656A"/>
          </a:solidFill>
          <a:latin typeface="Arial" charset="0"/>
        </a:defRPr>
      </a:lvl6pPr>
      <a:lvl7pPr marL="914400" algn="l" rtl="0" eaLnBrk="1" fontAlgn="base" hangingPunct="1">
        <a:spcBef>
          <a:spcPct val="0"/>
        </a:spcBef>
        <a:spcAft>
          <a:spcPct val="0"/>
        </a:spcAft>
        <a:defRPr sz="2000" b="1">
          <a:solidFill>
            <a:srgbClr val="61656A"/>
          </a:solidFill>
          <a:latin typeface="Arial" charset="0"/>
        </a:defRPr>
      </a:lvl7pPr>
      <a:lvl8pPr marL="1371600" algn="l" rtl="0" eaLnBrk="1" fontAlgn="base" hangingPunct="1">
        <a:spcBef>
          <a:spcPct val="0"/>
        </a:spcBef>
        <a:spcAft>
          <a:spcPct val="0"/>
        </a:spcAft>
        <a:defRPr sz="2000" b="1">
          <a:solidFill>
            <a:srgbClr val="61656A"/>
          </a:solidFill>
          <a:latin typeface="Arial" charset="0"/>
        </a:defRPr>
      </a:lvl8pPr>
      <a:lvl9pPr marL="1828800" algn="l" rtl="0" eaLnBrk="1" fontAlgn="base" hangingPunct="1">
        <a:spcBef>
          <a:spcPct val="0"/>
        </a:spcBef>
        <a:spcAft>
          <a:spcPct val="0"/>
        </a:spcAft>
        <a:defRPr sz="2000" b="1">
          <a:solidFill>
            <a:srgbClr val="61656A"/>
          </a:solidFill>
          <a:latin typeface="Arial" charset="0"/>
        </a:defRPr>
      </a:lvl9pPr>
    </p:titleStyle>
    <p:bodyStyle>
      <a:lvl1pPr marL="0" indent="0" algn="l" rtl="0" eaLnBrk="1" fontAlgn="base" hangingPunct="1">
        <a:spcBef>
          <a:spcPct val="20000"/>
        </a:spcBef>
        <a:spcAft>
          <a:spcPct val="0"/>
        </a:spcAft>
        <a:buNone/>
        <a:defRPr lang="en-US" altLang="en-US" sz="2400" b="0" kern="1200" dirty="0" smtClean="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buChar char="–"/>
        <a:defRPr lang="it-IT" altLang="en-US" sz="2000" kern="1200" dirty="0" smtClean="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buChar char="•"/>
        <a:defRPr lang="it-IT" altLang="en-US" sz="1800" kern="1200" dirty="0" smtClean="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buChar char="–"/>
        <a:defRPr lang="en-US" altLang="en-US" sz="1800" kern="1200" dirty="0" smtClean="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buChar char="»"/>
        <a:defRPr lang="en-US" altLang="en-US" sz="1800" kern="1200" dirty="0" smtClean="0">
          <a:solidFill>
            <a:schemeClr val="accent3">
              <a:lumMod val="75000"/>
            </a:schemeClr>
          </a:solidFill>
          <a:latin typeface="+mn-lt"/>
          <a:ea typeface="+mn-ea"/>
          <a:cs typeface="Arial"/>
        </a:defRPr>
      </a:lvl5pPr>
      <a:lvl6pPr marL="2514600" indent="-228600" algn="l" rtl="0" eaLnBrk="1" fontAlgn="base" hangingPunct="1">
        <a:spcBef>
          <a:spcPct val="20000"/>
        </a:spcBef>
        <a:spcAft>
          <a:spcPct val="0"/>
        </a:spcAft>
        <a:buChar char="»"/>
        <a:defRPr sz="1200">
          <a:solidFill>
            <a:srgbClr val="61656A"/>
          </a:solidFill>
          <a:latin typeface="+mn-lt"/>
        </a:defRPr>
      </a:lvl6pPr>
      <a:lvl7pPr marL="2971800" indent="-228600" algn="l" rtl="0" eaLnBrk="1" fontAlgn="base" hangingPunct="1">
        <a:spcBef>
          <a:spcPct val="20000"/>
        </a:spcBef>
        <a:spcAft>
          <a:spcPct val="0"/>
        </a:spcAft>
        <a:buChar char="»"/>
        <a:defRPr sz="1200">
          <a:solidFill>
            <a:srgbClr val="61656A"/>
          </a:solidFill>
          <a:latin typeface="+mn-lt"/>
        </a:defRPr>
      </a:lvl7pPr>
      <a:lvl8pPr marL="3429000" indent="-228600" algn="l" rtl="0" eaLnBrk="1" fontAlgn="base" hangingPunct="1">
        <a:spcBef>
          <a:spcPct val="20000"/>
        </a:spcBef>
        <a:spcAft>
          <a:spcPct val="0"/>
        </a:spcAft>
        <a:buChar char="»"/>
        <a:defRPr sz="1200">
          <a:solidFill>
            <a:srgbClr val="61656A"/>
          </a:solidFill>
          <a:latin typeface="+mn-lt"/>
        </a:defRPr>
      </a:lvl8pPr>
      <a:lvl9pPr marL="3886200" indent="-228600" algn="l" rtl="0" eaLnBrk="1" fontAlgn="base" hangingPunct="1">
        <a:spcBef>
          <a:spcPct val="20000"/>
        </a:spcBef>
        <a:spcAft>
          <a:spcPct val="0"/>
        </a:spcAft>
        <a:buChar char="»"/>
        <a:defRPr sz="1200">
          <a:solidFill>
            <a:srgbClr val="61656A"/>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6.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3"/>
          </p:nvPr>
        </p:nvSpPr>
        <p:spPr>
          <a:xfrm>
            <a:off x="1199456" y="3686120"/>
            <a:ext cx="9793088" cy="462960"/>
          </a:xfrm>
        </p:spPr>
        <p:txBody>
          <a:bodyPr/>
          <a:lstStyle/>
          <a:p>
            <a:r>
              <a:rPr lang="en-US" altLang="en-US" b="1" dirty="0"/>
              <a:t>Revisit the Weather data considering Corona Virus  COVIS-19</a:t>
            </a:r>
          </a:p>
          <a:p>
            <a:r>
              <a:rPr lang="en-US" altLang="en-US" sz="2400" b="1" dirty="0"/>
              <a:t>Normal operations, normal exceptions and exceptional exceptions</a:t>
            </a:r>
            <a:endParaRPr lang="en-US" altLang="en-US" sz="2400" dirty="0"/>
          </a:p>
          <a:p>
            <a:endParaRPr lang="en-US" dirty="0"/>
          </a:p>
        </p:txBody>
      </p:sp>
      <p:sp>
        <p:nvSpPr>
          <p:cNvPr id="5" name="Titolo 4"/>
          <p:cNvSpPr>
            <a:spLocks noGrp="1"/>
          </p:cNvSpPr>
          <p:nvPr>
            <p:ph type="title"/>
          </p:nvPr>
        </p:nvSpPr>
        <p:spPr/>
        <p:txBody>
          <a:bodyPr/>
          <a:lstStyle/>
          <a:p>
            <a:r>
              <a:rPr lang="en-US" altLang="en-US" dirty="0"/>
              <a:t>Cultural Events and Capacity</a:t>
            </a:r>
            <a:endParaRPr lang="en-US" dirty="0"/>
          </a:p>
        </p:txBody>
      </p:sp>
      <p:sp>
        <p:nvSpPr>
          <p:cNvPr id="12" name="Subtitle 2">
            <a:extLst>
              <a:ext uri="{FF2B5EF4-FFF2-40B4-BE49-F238E27FC236}">
                <a16:creationId xmlns:a16="http://schemas.microsoft.com/office/drawing/2014/main" id="{FE9BC5D6-8129-4ABE-B7E0-3167E5632A6A}"/>
              </a:ext>
            </a:extLst>
          </p:cNvPr>
          <p:cNvSpPr txBox="1">
            <a:spLocks/>
          </p:cNvSpPr>
          <p:nvPr/>
        </p:nvSpPr>
        <p:spPr>
          <a:xfrm>
            <a:off x="7715250" y="6201272"/>
            <a:ext cx="4476750" cy="656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t>We make heavy use of the comments section. Download the presentation for that data.</a:t>
            </a:r>
          </a:p>
        </p:txBody>
      </p:sp>
      <p:sp>
        <p:nvSpPr>
          <p:cNvPr id="13" name="Segnaposto testo 3">
            <a:extLst>
              <a:ext uri="{FF2B5EF4-FFF2-40B4-BE49-F238E27FC236}">
                <a16:creationId xmlns:a16="http://schemas.microsoft.com/office/drawing/2014/main" id="{6F71943D-86E3-4B14-8E30-C1A24FA919D4}"/>
              </a:ext>
            </a:extLst>
          </p:cNvPr>
          <p:cNvSpPr txBox="1">
            <a:spLocks/>
          </p:cNvSpPr>
          <p:nvPr/>
        </p:nvSpPr>
        <p:spPr>
          <a:xfrm>
            <a:off x="1911544" y="5877272"/>
            <a:ext cx="9792000" cy="324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i="1" dirty="0"/>
              <a:t>BEN DAVIES</a:t>
            </a:r>
            <a:endParaRPr lang="en-US" sz="1600" dirty="0"/>
          </a:p>
        </p:txBody>
      </p:sp>
      <p:pic>
        <p:nvPicPr>
          <p:cNvPr id="14" name="Picture 13" descr="A picture containing person, man, sitting, holding&#10;&#10;Description generated with high confidence">
            <a:extLst>
              <a:ext uri="{FF2B5EF4-FFF2-40B4-BE49-F238E27FC236}">
                <a16:creationId xmlns:a16="http://schemas.microsoft.com/office/drawing/2014/main" id="{26C2AC47-77AA-489A-8382-AC2EEE0E0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472" y="5719232"/>
            <a:ext cx="640080" cy="640080"/>
          </a:xfrm>
          <a:prstGeom prst="ellipse">
            <a:avLst/>
          </a:prstGeom>
        </p:spPr>
      </p:pic>
      <p:sp>
        <p:nvSpPr>
          <p:cNvPr id="15" name="Segnaposto testo 3">
            <a:extLst>
              <a:ext uri="{FF2B5EF4-FFF2-40B4-BE49-F238E27FC236}">
                <a16:creationId xmlns:a16="http://schemas.microsoft.com/office/drawing/2014/main" id="{A4E49ED4-E404-4A8F-BC96-A68F63DF4680}"/>
              </a:ext>
            </a:extLst>
          </p:cNvPr>
          <p:cNvSpPr txBox="1">
            <a:spLocks/>
          </p:cNvSpPr>
          <p:nvPr/>
        </p:nvSpPr>
        <p:spPr>
          <a:xfrm>
            <a:off x="1199456" y="5301208"/>
            <a:ext cx="9792000" cy="324000"/>
          </a:xfrm>
          <a:prstGeom prst="rect">
            <a:avLst/>
          </a:prstGeom>
        </p:spPr>
        <p:txBody>
          <a:bodyPr vert="horz" lIns="91436" tIns="45718" rIns="91436" bIns="45718" rtlCol="0" anchor="ctr">
            <a:noAutofit/>
          </a:bodyPr>
          <a:lstStyle>
            <a:lvl1pPr marL="0" indent="0" algn="l" rtl="0" eaLnBrk="1" fontAlgn="base" hangingPunct="1">
              <a:spcBef>
                <a:spcPct val="20000"/>
              </a:spcBef>
              <a:spcAft>
                <a:spcPct val="0"/>
              </a:spcAft>
              <a:buNone/>
              <a:defRPr lang="en-US" altLang="en-US" sz="2000" b="0" kern="1200" baseline="0" noProof="0" dirty="0" smtClean="0">
                <a:solidFill>
                  <a:schemeClr val="accent3">
                    <a:lumMod val="75000"/>
                  </a:schemeClr>
                </a:solidFill>
                <a:latin typeface="Lato" panose="020F0502020204030203" pitchFamily="34" charset="0"/>
                <a:ea typeface="Lato" panose="020F0502020204030203" pitchFamily="34" charset="0"/>
                <a:cs typeface="Calibri Light" panose="020F0302020204030204" pitchFamily="34" charset="0"/>
              </a:defRPr>
            </a:lvl1pPr>
            <a:lvl2pPr marL="457200" indent="0" algn="l" rtl="0" eaLnBrk="1" fontAlgn="base" hangingPunct="1">
              <a:spcBef>
                <a:spcPct val="20000"/>
              </a:spcBef>
              <a:spcAft>
                <a:spcPct val="0"/>
              </a:spcAft>
              <a:buNone/>
              <a:defRPr lang="it-IT" altLang="en-US" sz="1400" kern="1200">
                <a:solidFill>
                  <a:schemeClr val="accent3">
                    <a:lumMod val="75000"/>
                  </a:schemeClr>
                </a:solidFill>
                <a:latin typeface="+mn-lt"/>
                <a:ea typeface="+mn-ea"/>
                <a:cs typeface="Arial"/>
              </a:defRPr>
            </a:lvl2pPr>
            <a:lvl3pPr marL="914400" indent="0" algn="l" rtl="0" eaLnBrk="1" fontAlgn="base" hangingPunct="1">
              <a:spcBef>
                <a:spcPct val="20000"/>
              </a:spcBef>
              <a:spcAft>
                <a:spcPct val="0"/>
              </a:spcAft>
              <a:buNone/>
              <a:defRPr lang="it-IT" altLang="en-US" sz="1400" kern="1200">
                <a:solidFill>
                  <a:schemeClr val="accent3">
                    <a:lumMod val="75000"/>
                  </a:schemeClr>
                </a:solidFill>
                <a:latin typeface="+mn-lt"/>
                <a:ea typeface="+mn-ea"/>
                <a:cs typeface="Arial"/>
              </a:defRPr>
            </a:lvl3pPr>
            <a:lvl4pPr marL="1371600" indent="0" algn="l" rtl="0" eaLnBrk="1" fontAlgn="base" hangingPunct="1">
              <a:spcBef>
                <a:spcPct val="20000"/>
              </a:spcBef>
              <a:spcAft>
                <a:spcPct val="0"/>
              </a:spcAft>
              <a:buNone/>
              <a:defRPr lang="en-US" altLang="en-US" sz="1400" kern="1200">
                <a:solidFill>
                  <a:schemeClr val="accent3">
                    <a:lumMod val="75000"/>
                  </a:schemeClr>
                </a:solidFill>
                <a:latin typeface="+mn-lt"/>
                <a:ea typeface="+mn-ea"/>
                <a:cs typeface="Arial"/>
              </a:defRPr>
            </a:lvl4pPr>
            <a:lvl5pPr marL="1828800" indent="0" algn="l" rtl="0" eaLnBrk="1" fontAlgn="base" hangingPunct="1">
              <a:spcBef>
                <a:spcPct val="20000"/>
              </a:spcBef>
              <a:spcAft>
                <a:spcPct val="0"/>
              </a:spcAft>
              <a:buNone/>
              <a:defRPr lang="en-US" altLang="en-US" sz="1400" kern="1200">
                <a:solidFill>
                  <a:schemeClr val="accent3">
                    <a:lumMod val="75000"/>
                  </a:schemeClr>
                </a:solidFill>
                <a:latin typeface="+mn-lt"/>
                <a:ea typeface="+mn-ea"/>
                <a:cs typeface="Arial"/>
              </a:defRPr>
            </a:lvl5pPr>
            <a:lvl6pPr marL="2514600" indent="-228600" algn="l" rtl="0" eaLnBrk="1" fontAlgn="base" hangingPunct="1">
              <a:spcBef>
                <a:spcPct val="20000"/>
              </a:spcBef>
              <a:spcAft>
                <a:spcPct val="0"/>
              </a:spcAft>
              <a:buChar char="»"/>
              <a:defRPr sz="1200">
                <a:solidFill>
                  <a:srgbClr val="61656A"/>
                </a:solidFill>
                <a:latin typeface="+mn-lt"/>
              </a:defRPr>
            </a:lvl6pPr>
            <a:lvl7pPr marL="2971800" indent="-228600" algn="l" rtl="0" eaLnBrk="1" fontAlgn="base" hangingPunct="1">
              <a:spcBef>
                <a:spcPct val="20000"/>
              </a:spcBef>
              <a:spcAft>
                <a:spcPct val="0"/>
              </a:spcAft>
              <a:buChar char="»"/>
              <a:defRPr sz="1200">
                <a:solidFill>
                  <a:srgbClr val="61656A"/>
                </a:solidFill>
                <a:latin typeface="+mn-lt"/>
              </a:defRPr>
            </a:lvl7pPr>
            <a:lvl8pPr marL="3429000" indent="-228600" algn="l" rtl="0" eaLnBrk="1" fontAlgn="base" hangingPunct="1">
              <a:spcBef>
                <a:spcPct val="20000"/>
              </a:spcBef>
              <a:spcAft>
                <a:spcPct val="0"/>
              </a:spcAft>
              <a:buChar char="»"/>
              <a:defRPr sz="1200">
                <a:solidFill>
                  <a:srgbClr val="61656A"/>
                </a:solidFill>
                <a:latin typeface="+mn-lt"/>
              </a:defRPr>
            </a:lvl8pPr>
            <a:lvl9pPr marL="3886200" indent="-228600" algn="l" rtl="0" eaLnBrk="1" fontAlgn="base" hangingPunct="1">
              <a:spcBef>
                <a:spcPct val="20000"/>
              </a:spcBef>
              <a:spcAft>
                <a:spcPct val="0"/>
              </a:spcAft>
              <a:buChar char="»"/>
              <a:defRPr sz="1200">
                <a:solidFill>
                  <a:srgbClr val="61656A"/>
                </a:solidFill>
                <a:latin typeface="+mn-lt"/>
              </a:defRPr>
            </a:lvl9pPr>
          </a:lstStyle>
          <a:p>
            <a:r>
              <a:rPr lang="en-US" sz="1600" i="1" dirty="0"/>
              <a:t>Presented to you by: </a:t>
            </a:r>
            <a:endParaRPr lang="en-US" sz="1600" dirty="0"/>
          </a:p>
        </p:txBody>
      </p:sp>
    </p:spTree>
    <p:extLst>
      <p:ext uri="{BB962C8B-B14F-4D97-AF65-F5344CB8AC3E}">
        <p14:creationId xmlns:p14="http://schemas.microsoft.com/office/powerpoint/2010/main" val="2535850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latin typeface="Calibri" charset="0"/>
              <a:ea typeface="Calibri" charset="0"/>
              <a:cs typeface="Calibri" charset="0"/>
            </a:endParaRPr>
          </a:p>
        </p:txBody>
      </p:sp>
      <p:sp>
        <p:nvSpPr>
          <p:cNvPr id="4" name="TextBox 3"/>
          <p:cNvSpPr txBox="1"/>
          <p:nvPr/>
        </p:nvSpPr>
        <p:spPr>
          <a:xfrm>
            <a:off x="2579948" y="2644170"/>
            <a:ext cx="7032104" cy="1569660"/>
          </a:xfrm>
          <a:prstGeom prst="rect">
            <a:avLst/>
          </a:prstGeom>
          <a:noFill/>
        </p:spPr>
        <p:txBody>
          <a:bodyPr wrap="square" rtlCol="0">
            <a:spAutoFit/>
          </a:bodyPr>
          <a:lstStyle/>
          <a:p>
            <a:pPr algn="ctr"/>
            <a:r>
              <a:rPr lang="en-US" sz="4800" dirty="0">
                <a:solidFill>
                  <a:schemeClr val="bg1"/>
                </a:solidFill>
                <a:latin typeface="Calibri" charset="0"/>
                <a:ea typeface="Calibri" charset="0"/>
                <a:cs typeface="Calibri" charset="0"/>
              </a:rPr>
              <a:t>Change From Where and How Work is Initiated</a:t>
            </a:r>
          </a:p>
        </p:txBody>
      </p:sp>
    </p:spTree>
    <p:extLst>
      <p:ext uri="{BB962C8B-B14F-4D97-AF65-F5344CB8AC3E}">
        <p14:creationId xmlns:p14="http://schemas.microsoft.com/office/powerpoint/2010/main" val="40494052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9AA4A-41B6-42D1-8980-3E9659E80290}"/>
              </a:ext>
            </a:extLst>
          </p:cNvPr>
          <p:cNvSpPr>
            <a:spLocks noGrp="1"/>
          </p:cNvSpPr>
          <p:nvPr>
            <p:ph type="title"/>
          </p:nvPr>
        </p:nvSpPr>
        <p:spPr/>
        <p:txBody>
          <a:bodyPr/>
          <a:lstStyle/>
          <a:p>
            <a:r>
              <a:rPr lang="en-US" dirty="0"/>
              <a:t>Cultural Events Change Work Initiation</a:t>
            </a:r>
          </a:p>
        </p:txBody>
      </p:sp>
      <p:sp>
        <p:nvSpPr>
          <p:cNvPr id="3" name="TextBox 2">
            <a:extLst>
              <a:ext uri="{FF2B5EF4-FFF2-40B4-BE49-F238E27FC236}">
                <a16:creationId xmlns:a16="http://schemas.microsoft.com/office/drawing/2014/main" id="{3524430C-22BA-4E98-88CE-89EA7584CD07}"/>
              </a:ext>
            </a:extLst>
          </p:cNvPr>
          <p:cNvSpPr txBox="1"/>
          <p:nvPr/>
        </p:nvSpPr>
        <p:spPr>
          <a:xfrm>
            <a:off x="695400" y="1700808"/>
            <a:ext cx="10369151" cy="2653034"/>
          </a:xfrm>
          <a:prstGeom prst="rect">
            <a:avLst/>
          </a:prstGeom>
          <a:noFill/>
        </p:spPr>
        <p:txBody>
          <a:bodyPr wrap="square" rtlCol="0">
            <a:spAutoFit/>
          </a:bodyPr>
          <a:lstStyle/>
          <a:p>
            <a:pPr defTabSz="457181">
              <a:spcBef>
                <a:spcPct val="20000"/>
              </a:spcBef>
            </a:pPr>
            <a:r>
              <a:rPr lang="en-US" sz="2600" b="1" dirty="0">
                <a:solidFill>
                  <a:schemeClr val="accent3">
                    <a:lumMod val="75000"/>
                  </a:schemeClr>
                </a:solidFill>
                <a:latin typeface="+mn-lt"/>
                <a:cs typeface="Arial"/>
              </a:rPr>
              <a:t>These work from home policies changed from where and how the work is initiated but not necessarily how the work is done internal to the Corporation.</a:t>
            </a:r>
          </a:p>
          <a:p>
            <a:pPr defTabSz="457181">
              <a:spcBef>
                <a:spcPct val="20000"/>
              </a:spcBef>
            </a:pPr>
            <a:endParaRPr lang="en-US" sz="2600" b="1" dirty="0">
              <a:solidFill>
                <a:schemeClr val="accent3">
                  <a:lumMod val="75000"/>
                </a:schemeClr>
              </a:solidFill>
              <a:latin typeface="+mn-lt"/>
              <a:cs typeface="Arial"/>
            </a:endParaRPr>
          </a:p>
          <a:p>
            <a:pPr defTabSz="457181">
              <a:spcBef>
                <a:spcPct val="20000"/>
              </a:spcBef>
            </a:pPr>
            <a:r>
              <a:rPr lang="en-US" sz="2600" b="1" dirty="0">
                <a:solidFill>
                  <a:schemeClr val="accent3">
                    <a:lumMod val="75000"/>
                  </a:schemeClr>
                </a:solidFill>
                <a:latin typeface="+mn-lt"/>
                <a:cs typeface="Arial"/>
              </a:rPr>
              <a:t>Once the work from home processes is in place and well practiced, delivered excellent results.</a:t>
            </a:r>
            <a:endParaRPr lang="en-US" sz="2600" dirty="0">
              <a:latin typeface="+mn-lt"/>
            </a:endParaRPr>
          </a:p>
        </p:txBody>
      </p:sp>
    </p:spTree>
    <p:extLst>
      <p:ext uri="{BB962C8B-B14F-4D97-AF65-F5344CB8AC3E}">
        <p14:creationId xmlns:p14="http://schemas.microsoft.com/office/powerpoint/2010/main" val="3911182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latin typeface="Calibri" charset="0"/>
              <a:ea typeface="Calibri" charset="0"/>
              <a:cs typeface="Calibri" charset="0"/>
            </a:endParaRPr>
          </a:p>
        </p:txBody>
      </p:sp>
      <p:sp>
        <p:nvSpPr>
          <p:cNvPr id="4" name="TextBox 3"/>
          <p:cNvSpPr txBox="1"/>
          <p:nvPr/>
        </p:nvSpPr>
        <p:spPr>
          <a:xfrm>
            <a:off x="2579948" y="2644170"/>
            <a:ext cx="7032104" cy="1569660"/>
          </a:xfrm>
          <a:prstGeom prst="rect">
            <a:avLst/>
          </a:prstGeom>
          <a:noFill/>
        </p:spPr>
        <p:txBody>
          <a:bodyPr wrap="square" rtlCol="0">
            <a:spAutoFit/>
          </a:bodyPr>
          <a:lstStyle/>
          <a:p>
            <a:pPr algn="ctr"/>
            <a:r>
              <a:rPr lang="en-US" sz="4800" dirty="0">
                <a:solidFill>
                  <a:schemeClr val="bg1"/>
                </a:solidFill>
                <a:latin typeface="Calibri" charset="0"/>
                <a:ea typeface="Calibri" charset="0"/>
                <a:cs typeface="Calibri" charset="0"/>
              </a:rPr>
              <a:t>Flexibility and Use of Corporate Assets</a:t>
            </a:r>
          </a:p>
        </p:txBody>
      </p:sp>
    </p:spTree>
    <p:extLst>
      <p:ext uri="{BB962C8B-B14F-4D97-AF65-F5344CB8AC3E}">
        <p14:creationId xmlns:p14="http://schemas.microsoft.com/office/powerpoint/2010/main" val="29711115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7AE4-2AB2-4792-B484-799E10D5EB96}"/>
              </a:ext>
            </a:extLst>
          </p:cNvPr>
          <p:cNvSpPr>
            <a:spLocks noGrp="1"/>
          </p:cNvSpPr>
          <p:nvPr>
            <p:ph type="title"/>
          </p:nvPr>
        </p:nvSpPr>
        <p:spPr/>
        <p:txBody>
          <a:bodyPr/>
          <a:lstStyle/>
          <a:p>
            <a:r>
              <a:rPr lang="en-US" dirty="0"/>
              <a:t>Flexibility and Corporate Assets</a:t>
            </a:r>
          </a:p>
        </p:txBody>
      </p:sp>
      <p:sp>
        <p:nvSpPr>
          <p:cNvPr id="3" name="TextBox 2">
            <a:extLst>
              <a:ext uri="{FF2B5EF4-FFF2-40B4-BE49-F238E27FC236}">
                <a16:creationId xmlns:a16="http://schemas.microsoft.com/office/drawing/2014/main" id="{3D9D4D01-A536-4792-A48C-FC2BA5B9D63F}"/>
              </a:ext>
            </a:extLst>
          </p:cNvPr>
          <p:cNvSpPr txBox="1"/>
          <p:nvPr/>
        </p:nvSpPr>
        <p:spPr>
          <a:xfrm>
            <a:off x="1271464" y="1635304"/>
            <a:ext cx="7276351" cy="2215991"/>
          </a:xfrm>
          <a:prstGeom prst="rect">
            <a:avLst/>
          </a:prstGeom>
          <a:noFill/>
        </p:spPr>
        <p:txBody>
          <a:bodyPr wrap="none" rtlCol="0">
            <a:spAutoFit/>
          </a:bodyPr>
          <a:lstStyle/>
          <a:p>
            <a:pPr marL="457200" indent="-457200">
              <a:spcAft>
                <a:spcPts val="1200"/>
              </a:spcAft>
              <a:buFont typeface="Courier New" panose="02070309020205020404" pitchFamily="49" charset="0"/>
              <a:buChar char="o"/>
            </a:pPr>
            <a:r>
              <a:rPr lang="en-US" sz="2800" b="1" dirty="0">
                <a:solidFill>
                  <a:schemeClr val="accent3">
                    <a:lumMod val="75000"/>
                  </a:schemeClr>
                </a:solidFill>
                <a:latin typeface="+mn-lt"/>
                <a:cs typeface="Arial"/>
              </a:rPr>
              <a:t>Flexibility as defined in Policy and Procedure</a:t>
            </a:r>
          </a:p>
          <a:p>
            <a:pPr lvl="1">
              <a:spcAft>
                <a:spcPts val="1200"/>
              </a:spcAft>
            </a:pPr>
            <a:r>
              <a:rPr lang="en-US" sz="2000" b="1" dirty="0">
                <a:solidFill>
                  <a:schemeClr val="accent3">
                    <a:lumMod val="75000"/>
                  </a:schemeClr>
                </a:solidFill>
                <a:latin typeface="+mn-lt"/>
                <a:cs typeface="Arial"/>
              </a:rPr>
              <a:t>For Normal, normal exceptions, and exceptional exceptions</a:t>
            </a:r>
          </a:p>
          <a:p>
            <a:pPr marL="457200" indent="-457200">
              <a:spcAft>
                <a:spcPts val="1200"/>
              </a:spcAft>
              <a:buFont typeface="Courier New" panose="02070309020205020404" pitchFamily="49" charset="0"/>
              <a:buChar char="o"/>
            </a:pPr>
            <a:r>
              <a:rPr lang="en-US" sz="2800" b="1" dirty="0">
                <a:solidFill>
                  <a:schemeClr val="accent3">
                    <a:lumMod val="75000"/>
                  </a:schemeClr>
                </a:solidFill>
                <a:latin typeface="+mn-lt"/>
                <a:cs typeface="Arial"/>
              </a:rPr>
              <a:t>Disaster Recovery Plan</a:t>
            </a:r>
          </a:p>
          <a:p>
            <a:pPr marL="457200" indent="-457200">
              <a:spcAft>
                <a:spcPts val="1200"/>
              </a:spcAft>
              <a:buFont typeface="Courier New" panose="02070309020205020404" pitchFamily="49" charset="0"/>
              <a:buChar char="o"/>
            </a:pPr>
            <a:r>
              <a:rPr lang="en-US" sz="2800" b="1" dirty="0">
                <a:solidFill>
                  <a:schemeClr val="accent3">
                    <a:lumMod val="75000"/>
                  </a:schemeClr>
                </a:solidFill>
                <a:latin typeface="+mn-lt"/>
                <a:cs typeface="Arial"/>
              </a:rPr>
              <a:t>Business Continuity Plan</a:t>
            </a:r>
          </a:p>
        </p:txBody>
      </p:sp>
      <p:sp>
        <p:nvSpPr>
          <p:cNvPr id="4" name="Rectangle 3">
            <a:extLst>
              <a:ext uri="{FF2B5EF4-FFF2-40B4-BE49-F238E27FC236}">
                <a16:creationId xmlns:a16="http://schemas.microsoft.com/office/drawing/2014/main" id="{5C6F9795-9F82-4FDC-8E4D-7541E938421C}"/>
              </a:ext>
            </a:extLst>
          </p:cNvPr>
          <p:cNvSpPr/>
          <p:nvPr/>
        </p:nvSpPr>
        <p:spPr>
          <a:xfrm>
            <a:off x="2999656" y="4077072"/>
            <a:ext cx="8136904" cy="1754326"/>
          </a:xfrm>
          <a:prstGeom prst="rect">
            <a:avLst/>
          </a:prstGeom>
        </p:spPr>
        <p:txBody>
          <a:bodyPr wrap="square">
            <a:spAutoFit/>
          </a:bodyPr>
          <a:lstStyle/>
          <a:p>
            <a:r>
              <a:rPr lang="en-US" dirty="0"/>
              <a:t>From and IBM.com site</a:t>
            </a:r>
          </a:p>
          <a:p>
            <a:r>
              <a:rPr lang="en-US" dirty="0"/>
              <a:t>A business continuity plan (BCP) is a document that outlines how a business will </a:t>
            </a:r>
            <a:r>
              <a:rPr lang="en-US" b="1" dirty="0"/>
              <a:t>continue operating during an unplanned disruption in service</a:t>
            </a:r>
            <a:r>
              <a:rPr lang="en-US" dirty="0"/>
              <a:t>. It’s more comprehensive than a disaster recovery plan and contains contingencies for business processes, assets, human resources and business partners – every aspect of the business that might be affected.</a:t>
            </a:r>
          </a:p>
        </p:txBody>
      </p:sp>
    </p:spTree>
    <p:extLst>
      <p:ext uri="{BB962C8B-B14F-4D97-AF65-F5344CB8AC3E}">
        <p14:creationId xmlns:p14="http://schemas.microsoft.com/office/powerpoint/2010/main" val="2695022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239A-26B3-4F25-8617-FEEED214249E}"/>
              </a:ext>
            </a:extLst>
          </p:cNvPr>
          <p:cNvSpPr>
            <a:spLocks noGrp="1"/>
          </p:cNvSpPr>
          <p:nvPr>
            <p:ph type="title"/>
          </p:nvPr>
        </p:nvSpPr>
        <p:spPr/>
        <p:txBody>
          <a:bodyPr/>
          <a:lstStyle/>
          <a:p>
            <a:r>
              <a:rPr lang="en-US" dirty="0"/>
              <a:t>Flexibility and Magic</a:t>
            </a:r>
          </a:p>
        </p:txBody>
      </p:sp>
      <p:sp>
        <p:nvSpPr>
          <p:cNvPr id="3" name="Rectangle 2">
            <a:extLst>
              <a:ext uri="{FF2B5EF4-FFF2-40B4-BE49-F238E27FC236}">
                <a16:creationId xmlns:a16="http://schemas.microsoft.com/office/drawing/2014/main" id="{830AA2B4-1210-46CE-94B8-3578E59652F5}"/>
              </a:ext>
            </a:extLst>
          </p:cNvPr>
          <p:cNvSpPr/>
          <p:nvPr/>
        </p:nvSpPr>
        <p:spPr>
          <a:xfrm>
            <a:off x="1271464" y="1859340"/>
            <a:ext cx="7944544" cy="2862322"/>
          </a:xfrm>
          <a:prstGeom prst="rect">
            <a:avLst/>
          </a:prstGeom>
        </p:spPr>
        <p:txBody>
          <a:bodyPr wrap="square">
            <a:spAutoFit/>
          </a:bodyPr>
          <a:lstStyle/>
          <a:p>
            <a:pPr marL="457200" indent="-457200">
              <a:spcAft>
                <a:spcPts val="1200"/>
              </a:spcAft>
              <a:buFont typeface="Courier New" panose="02070309020205020404" pitchFamily="49" charset="0"/>
              <a:buChar char="o"/>
            </a:pPr>
            <a:r>
              <a:rPr lang="en-US" sz="2800" b="1" dirty="0">
                <a:solidFill>
                  <a:schemeClr val="accent3">
                    <a:lumMod val="75000"/>
                  </a:schemeClr>
                </a:solidFill>
                <a:cs typeface="Arial"/>
              </a:rPr>
              <a:t>Test and other equipment</a:t>
            </a:r>
          </a:p>
          <a:p>
            <a:pPr marL="914400" lvl="1" indent="-457200">
              <a:spcAft>
                <a:spcPts val="1200"/>
              </a:spcAft>
              <a:buFont typeface="Arial" panose="020B0604020202020204" pitchFamily="34" charset="0"/>
              <a:buChar char="•"/>
            </a:pPr>
            <a:r>
              <a:rPr lang="en-US" sz="2800" b="1" dirty="0">
                <a:solidFill>
                  <a:schemeClr val="accent3">
                    <a:lumMod val="75000"/>
                  </a:schemeClr>
                </a:solidFill>
                <a:cs typeface="Arial"/>
              </a:rPr>
              <a:t>Routing magic</a:t>
            </a:r>
          </a:p>
          <a:p>
            <a:pPr marL="914400" lvl="1" indent="-457200">
              <a:spcAft>
                <a:spcPts val="1200"/>
              </a:spcAft>
              <a:buFont typeface="Arial" panose="020B0604020202020204" pitchFamily="34" charset="0"/>
              <a:buChar char="•"/>
            </a:pPr>
            <a:r>
              <a:rPr lang="en-US" sz="2800" b="1" dirty="0">
                <a:solidFill>
                  <a:schemeClr val="accent3">
                    <a:lumMod val="75000"/>
                  </a:schemeClr>
                </a:solidFill>
                <a:cs typeface="Arial"/>
              </a:rPr>
              <a:t>Access Control (firewall) Magic</a:t>
            </a:r>
          </a:p>
          <a:p>
            <a:pPr marL="914400" lvl="1" indent="-457200">
              <a:spcAft>
                <a:spcPts val="1200"/>
              </a:spcAft>
              <a:buFont typeface="Arial" panose="020B0604020202020204" pitchFamily="34" charset="0"/>
              <a:buChar char="•"/>
            </a:pPr>
            <a:r>
              <a:rPr lang="en-US" sz="2800" b="1" dirty="0">
                <a:solidFill>
                  <a:schemeClr val="accent3">
                    <a:lumMod val="75000"/>
                  </a:schemeClr>
                </a:solidFill>
                <a:cs typeface="Arial"/>
              </a:rPr>
              <a:t>Distances measured in milliseconds</a:t>
            </a:r>
          </a:p>
          <a:p>
            <a:pPr marL="914400" lvl="1" indent="-457200">
              <a:spcAft>
                <a:spcPts val="1200"/>
              </a:spcAft>
              <a:buFont typeface="Arial" panose="020B0604020202020204" pitchFamily="34" charset="0"/>
              <a:buChar char="•"/>
            </a:pPr>
            <a:r>
              <a:rPr lang="en-US" sz="2800" b="1" dirty="0">
                <a:solidFill>
                  <a:schemeClr val="accent3">
                    <a:lumMod val="75000"/>
                  </a:schemeClr>
                </a:solidFill>
                <a:cs typeface="Arial"/>
              </a:rPr>
              <a:t>Network Bandwidth - </a:t>
            </a:r>
            <a:r>
              <a:rPr lang="en-US" sz="2800" b="1" dirty="0" err="1">
                <a:solidFill>
                  <a:schemeClr val="accent3">
                    <a:lumMod val="75000"/>
                  </a:schemeClr>
                </a:solidFill>
                <a:cs typeface="Arial"/>
              </a:rPr>
              <a:t>everwhere</a:t>
            </a:r>
            <a:endParaRPr lang="en-US" sz="2800" b="1" dirty="0">
              <a:solidFill>
                <a:schemeClr val="accent3">
                  <a:lumMod val="75000"/>
                </a:schemeClr>
              </a:solidFill>
              <a:cs typeface="Arial"/>
            </a:endParaRPr>
          </a:p>
        </p:txBody>
      </p:sp>
    </p:spTree>
    <p:extLst>
      <p:ext uri="{BB962C8B-B14F-4D97-AF65-F5344CB8AC3E}">
        <p14:creationId xmlns:p14="http://schemas.microsoft.com/office/powerpoint/2010/main" val="2148689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25A3-6B9B-479F-A8E6-8397D23B7F26}"/>
              </a:ext>
            </a:extLst>
          </p:cNvPr>
          <p:cNvSpPr>
            <a:spLocks noGrp="1"/>
          </p:cNvSpPr>
          <p:nvPr>
            <p:ph type="title"/>
          </p:nvPr>
        </p:nvSpPr>
        <p:spPr/>
        <p:txBody>
          <a:bodyPr/>
          <a:lstStyle/>
          <a:p>
            <a:r>
              <a:rPr lang="en-US" dirty="0"/>
              <a:t>VPN Vs Normal Traffic</a:t>
            </a:r>
          </a:p>
        </p:txBody>
      </p:sp>
      <p:pic>
        <p:nvPicPr>
          <p:cNvPr id="3" name="Picture 2">
            <a:extLst>
              <a:ext uri="{FF2B5EF4-FFF2-40B4-BE49-F238E27FC236}">
                <a16:creationId xmlns:a16="http://schemas.microsoft.com/office/drawing/2014/main" id="{EEECDA05-7C6D-4BE9-AE45-C0664B96CAD5}"/>
              </a:ext>
            </a:extLst>
          </p:cNvPr>
          <p:cNvPicPr>
            <a:picLocks noChangeAspect="1"/>
          </p:cNvPicPr>
          <p:nvPr/>
        </p:nvPicPr>
        <p:blipFill>
          <a:blip r:embed="rId3"/>
          <a:stretch>
            <a:fillRect/>
          </a:stretch>
        </p:blipFill>
        <p:spPr>
          <a:xfrm>
            <a:off x="1285420" y="1287192"/>
            <a:ext cx="9621160" cy="5147455"/>
          </a:xfrm>
          <a:prstGeom prst="rect">
            <a:avLst/>
          </a:prstGeom>
        </p:spPr>
      </p:pic>
    </p:spTree>
    <p:extLst>
      <p:ext uri="{BB962C8B-B14F-4D97-AF65-F5344CB8AC3E}">
        <p14:creationId xmlns:p14="http://schemas.microsoft.com/office/powerpoint/2010/main" val="3267779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25A3-6B9B-479F-A8E6-8397D23B7F26}"/>
              </a:ext>
            </a:extLst>
          </p:cNvPr>
          <p:cNvSpPr>
            <a:spLocks noGrp="1"/>
          </p:cNvSpPr>
          <p:nvPr>
            <p:ph type="title"/>
          </p:nvPr>
        </p:nvSpPr>
        <p:spPr/>
        <p:txBody>
          <a:bodyPr/>
          <a:lstStyle/>
          <a:p>
            <a:r>
              <a:rPr lang="en-US" dirty="0"/>
              <a:t>Significant Result</a:t>
            </a:r>
          </a:p>
        </p:txBody>
      </p:sp>
      <p:sp>
        <p:nvSpPr>
          <p:cNvPr id="3" name="TextBox 2">
            <a:extLst>
              <a:ext uri="{FF2B5EF4-FFF2-40B4-BE49-F238E27FC236}">
                <a16:creationId xmlns:a16="http://schemas.microsoft.com/office/drawing/2014/main" id="{684E1BB7-9364-4E69-8F63-E176B2566400}"/>
              </a:ext>
            </a:extLst>
          </p:cNvPr>
          <p:cNvSpPr txBox="1"/>
          <p:nvPr/>
        </p:nvSpPr>
        <p:spPr>
          <a:xfrm>
            <a:off x="767408" y="1595408"/>
            <a:ext cx="10594119" cy="584775"/>
          </a:xfrm>
          <a:prstGeom prst="rect">
            <a:avLst/>
          </a:prstGeom>
          <a:noFill/>
        </p:spPr>
        <p:txBody>
          <a:bodyPr wrap="none" rtlCol="0">
            <a:spAutoFit/>
          </a:bodyPr>
          <a:lstStyle/>
          <a:p>
            <a:r>
              <a:rPr lang="en-US" sz="3200" b="1" dirty="0">
                <a:solidFill>
                  <a:schemeClr val="accent3">
                    <a:lumMod val="75000"/>
                  </a:schemeClr>
                </a:solidFill>
                <a:latin typeface="+mn-lt"/>
                <a:cs typeface="Arial"/>
              </a:rPr>
              <a:t>We stayed open – processing claims and answering questions</a:t>
            </a:r>
            <a:endParaRPr lang="en-US" sz="3200" b="1" dirty="0">
              <a:latin typeface="+mn-lt"/>
            </a:endParaRPr>
          </a:p>
        </p:txBody>
      </p:sp>
      <p:sp>
        <p:nvSpPr>
          <p:cNvPr id="4" name="TextBox 3">
            <a:extLst>
              <a:ext uri="{FF2B5EF4-FFF2-40B4-BE49-F238E27FC236}">
                <a16:creationId xmlns:a16="http://schemas.microsoft.com/office/drawing/2014/main" id="{C4CA718A-EB79-4631-B982-CC1F42747C16}"/>
              </a:ext>
            </a:extLst>
          </p:cNvPr>
          <p:cNvSpPr txBox="1"/>
          <p:nvPr/>
        </p:nvSpPr>
        <p:spPr>
          <a:xfrm>
            <a:off x="767408" y="2564904"/>
            <a:ext cx="10594119" cy="3477875"/>
          </a:xfrm>
          <a:prstGeom prst="rect">
            <a:avLst/>
          </a:prstGeom>
          <a:noFill/>
        </p:spPr>
        <p:txBody>
          <a:bodyPr wrap="square" rtlCol="0">
            <a:spAutoFit/>
          </a:bodyPr>
          <a:lstStyle/>
          <a:p>
            <a:pPr algn="just"/>
            <a:r>
              <a:rPr lang="en-US" sz="2800" dirty="0">
                <a:solidFill>
                  <a:schemeClr val="accent3">
                    <a:lumMod val="75000"/>
                  </a:schemeClr>
                </a:solidFill>
                <a:latin typeface="+mn-lt"/>
                <a:cs typeface="Arial"/>
              </a:rPr>
              <a:t>After the storm, the aftermath made travel hazardous, but still we remained essentially fully staffed using the work from home resources, </a:t>
            </a:r>
            <a:r>
              <a:rPr lang="en-US" sz="2800" b="1" dirty="0">
                <a:solidFill>
                  <a:schemeClr val="accent3">
                    <a:lumMod val="75000"/>
                  </a:schemeClr>
                </a:solidFill>
                <a:latin typeface="+mn-lt"/>
                <a:cs typeface="Arial"/>
              </a:rPr>
              <a:t>and business process that made working from home a ‘normal business activity’</a:t>
            </a:r>
            <a:r>
              <a:rPr lang="en-US" sz="2800" dirty="0">
                <a:solidFill>
                  <a:schemeClr val="accent3">
                    <a:lumMod val="75000"/>
                  </a:schemeClr>
                </a:solidFill>
                <a:latin typeface="+mn-lt"/>
                <a:cs typeface="Arial"/>
              </a:rPr>
              <a:t>.  Yes, many people did take PTO (Personal Time Off), but quite a few did not, specifically because business processes were modified to use the work from home technology, </a:t>
            </a:r>
            <a:r>
              <a:rPr lang="en-US" sz="2800" b="1" dirty="0">
                <a:solidFill>
                  <a:schemeClr val="accent3">
                    <a:lumMod val="75000"/>
                  </a:schemeClr>
                </a:solidFill>
                <a:latin typeface="+mn-lt"/>
                <a:cs typeface="Arial"/>
              </a:rPr>
              <a:t>and the technology was expandable to meet this demand</a:t>
            </a:r>
            <a:r>
              <a:rPr lang="en-US" sz="2800" dirty="0">
                <a:solidFill>
                  <a:schemeClr val="accent3">
                    <a:lumMod val="75000"/>
                  </a:schemeClr>
                </a:solidFill>
                <a:latin typeface="+mn-lt"/>
                <a:cs typeface="Arial"/>
              </a:rPr>
              <a:t>.</a:t>
            </a:r>
          </a:p>
          <a:p>
            <a:endParaRPr lang="en-US" sz="2400" b="1" dirty="0">
              <a:latin typeface="+mn-lt"/>
            </a:endParaRPr>
          </a:p>
        </p:txBody>
      </p:sp>
    </p:spTree>
    <p:extLst>
      <p:ext uri="{BB962C8B-B14F-4D97-AF65-F5344CB8AC3E}">
        <p14:creationId xmlns:p14="http://schemas.microsoft.com/office/powerpoint/2010/main" val="1647857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1766B3-820C-47B0-A10C-05268D024158}"/>
              </a:ext>
            </a:extLst>
          </p:cNvPr>
          <p:cNvPicPr>
            <a:picLocks noChangeAspect="1"/>
          </p:cNvPicPr>
          <p:nvPr/>
        </p:nvPicPr>
        <p:blipFill>
          <a:blip r:embed="rId3"/>
          <a:stretch>
            <a:fillRect/>
          </a:stretch>
        </p:blipFill>
        <p:spPr>
          <a:xfrm>
            <a:off x="1760161" y="1397013"/>
            <a:ext cx="7827942" cy="5200339"/>
          </a:xfrm>
          <a:prstGeom prst="rect">
            <a:avLst/>
          </a:prstGeom>
        </p:spPr>
      </p:pic>
      <p:sp>
        <p:nvSpPr>
          <p:cNvPr id="2" name="Title 1">
            <a:extLst>
              <a:ext uri="{FF2B5EF4-FFF2-40B4-BE49-F238E27FC236}">
                <a16:creationId xmlns:a16="http://schemas.microsoft.com/office/drawing/2014/main" id="{CE01C513-8C9A-4009-AE6A-0AE237FC7361}"/>
              </a:ext>
            </a:extLst>
          </p:cNvPr>
          <p:cNvSpPr>
            <a:spLocks noGrp="1"/>
          </p:cNvSpPr>
          <p:nvPr>
            <p:ph type="title"/>
          </p:nvPr>
        </p:nvSpPr>
        <p:spPr/>
        <p:txBody>
          <a:bodyPr/>
          <a:lstStyle/>
          <a:p>
            <a:r>
              <a:rPr lang="en-US" dirty="0"/>
              <a:t>Why the Work From Home </a:t>
            </a:r>
            <a:r>
              <a:rPr lang="en-US" dirty="0" err="1"/>
              <a:t>Paradyme</a:t>
            </a:r>
            <a:r>
              <a:rPr lang="en-US" dirty="0"/>
              <a:t> Works</a:t>
            </a:r>
          </a:p>
        </p:txBody>
      </p:sp>
      <p:pic>
        <p:nvPicPr>
          <p:cNvPr id="4" name="Picture 3">
            <a:extLst>
              <a:ext uri="{FF2B5EF4-FFF2-40B4-BE49-F238E27FC236}">
                <a16:creationId xmlns:a16="http://schemas.microsoft.com/office/drawing/2014/main" id="{39ABBD42-D03B-4573-8EC3-12FBBAECE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0161" y="1396124"/>
            <a:ext cx="7829386" cy="5199202"/>
          </a:xfrm>
          <a:prstGeom prst="rect">
            <a:avLst/>
          </a:prstGeom>
        </p:spPr>
      </p:pic>
    </p:spTree>
    <p:extLst>
      <p:ext uri="{BB962C8B-B14F-4D97-AF65-F5344CB8AC3E}">
        <p14:creationId xmlns:p14="http://schemas.microsoft.com/office/powerpoint/2010/main" val="28909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latin typeface="Calibri" charset="0"/>
              <a:ea typeface="Calibri" charset="0"/>
              <a:cs typeface="Calibri" charset="0"/>
            </a:endParaRPr>
          </a:p>
        </p:txBody>
      </p:sp>
      <p:sp>
        <p:nvSpPr>
          <p:cNvPr id="4" name="TextBox 3"/>
          <p:cNvSpPr txBox="1"/>
          <p:nvPr/>
        </p:nvSpPr>
        <p:spPr>
          <a:xfrm>
            <a:off x="0" y="2420112"/>
            <a:ext cx="12192000" cy="830997"/>
          </a:xfrm>
          <a:prstGeom prst="rect">
            <a:avLst/>
          </a:prstGeom>
          <a:noFill/>
        </p:spPr>
        <p:txBody>
          <a:bodyPr wrap="square" rtlCol="0">
            <a:spAutoFit/>
          </a:bodyPr>
          <a:lstStyle/>
          <a:p>
            <a:pPr algn="ctr"/>
            <a:r>
              <a:rPr lang="en-US" sz="4800" dirty="0">
                <a:solidFill>
                  <a:schemeClr val="bg1"/>
                </a:solidFill>
                <a:latin typeface="Calibri" charset="0"/>
                <a:ea typeface="Calibri" charset="0"/>
                <a:cs typeface="Calibri" charset="0"/>
              </a:rPr>
              <a:t>Call To Action</a:t>
            </a:r>
          </a:p>
        </p:txBody>
      </p:sp>
    </p:spTree>
    <p:extLst>
      <p:ext uri="{BB962C8B-B14F-4D97-AF65-F5344CB8AC3E}">
        <p14:creationId xmlns:p14="http://schemas.microsoft.com/office/powerpoint/2010/main" val="39036568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5E640-FF85-4675-8246-81B72CB89FB7}"/>
              </a:ext>
            </a:extLst>
          </p:cNvPr>
          <p:cNvSpPr>
            <a:spLocks noGrp="1"/>
          </p:cNvSpPr>
          <p:nvPr>
            <p:ph type="title"/>
          </p:nvPr>
        </p:nvSpPr>
        <p:spPr/>
        <p:txBody>
          <a:bodyPr/>
          <a:lstStyle/>
          <a:p>
            <a:r>
              <a:rPr lang="en-US" dirty="0"/>
              <a:t>Look for your existing Corporate Policy</a:t>
            </a:r>
          </a:p>
        </p:txBody>
      </p:sp>
      <p:sp>
        <p:nvSpPr>
          <p:cNvPr id="3" name="TextBox 2">
            <a:extLst>
              <a:ext uri="{FF2B5EF4-FFF2-40B4-BE49-F238E27FC236}">
                <a16:creationId xmlns:a16="http://schemas.microsoft.com/office/drawing/2014/main" id="{95E85634-7CE7-4148-A10D-536E266FF84C}"/>
              </a:ext>
            </a:extLst>
          </p:cNvPr>
          <p:cNvSpPr txBox="1"/>
          <p:nvPr/>
        </p:nvSpPr>
        <p:spPr>
          <a:xfrm>
            <a:off x="1343472" y="1720840"/>
            <a:ext cx="7920880" cy="3416320"/>
          </a:xfrm>
          <a:prstGeom prst="rect">
            <a:avLst/>
          </a:prstGeom>
          <a:noFill/>
        </p:spPr>
        <p:txBody>
          <a:bodyPr wrap="square" rtlCol="0">
            <a:spAutoFit/>
          </a:bodyPr>
          <a:lstStyle/>
          <a:p>
            <a:r>
              <a:rPr lang="en-US" sz="2400" dirty="0"/>
              <a:t>If you have work from home now, you may have most of what you need  Policy, procedure, mindset, tools and techniques</a:t>
            </a:r>
          </a:p>
          <a:p>
            <a:endParaRPr lang="en-US" sz="2400" dirty="0"/>
          </a:p>
          <a:p>
            <a:r>
              <a:rPr lang="en-US" sz="2400" dirty="0"/>
              <a:t>Business Continuity Plan likely has the authorization</a:t>
            </a:r>
          </a:p>
          <a:p>
            <a:endParaRPr lang="en-US" sz="2400" dirty="0"/>
          </a:p>
          <a:p>
            <a:r>
              <a:rPr lang="en-US" sz="2400" dirty="0"/>
              <a:t>Business continuity liberates some of the red tape so that you can survive  probably with resources available now.</a:t>
            </a:r>
          </a:p>
          <a:p>
            <a:endParaRPr lang="en-US" sz="2400" b="1" dirty="0" err="1">
              <a:latin typeface="+mn-lt"/>
            </a:endParaRPr>
          </a:p>
        </p:txBody>
      </p:sp>
    </p:spTree>
    <p:extLst>
      <p:ext uri="{BB962C8B-B14F-4D97-AF65-F5344CB8AC3E}">
        <p14:creationId xmlns:p14="http://schemas.microsoft.com/office/powerpoint/2010/main" val="2219829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Agenda</a:t>
            </a:r>
          </a:p>
        </p:txBody>
      </p:sp>
      <p:sp>
        <p:nvSpPr>
          <p:cNvPr id="6" name="Segnaposto testo 5"/>
          <p:cNvSpPr>
            <a:spLocks noGrp="1"/>
          </p:cNvSpPr>
          <p:nvPr>
            <p:ph type="body" sz="quarter" idx="10"/>
          </p:nvPr>
        </p:nvSpPr>
        <p:spPr>
          <a:xfrm>
            <a:off x="469021" y="1282410"/>
            <a:ext cx="11099587" cy="5098918"/>
          </a:xfrm>
        </p:spPr>
        <p:txBody>
          <a:bodyPr>
            <a:normAutofit fontScale="92500" lnSpcReduction="20000"/>
          </a:bodyPr>
          <a:lstStyle/>
          <a:p>
            <a:pPr marL="342900" indent="-342900">
              <a:buFont typeface="Arial" panose="020B0604020202020204" pitchFamily="34" charset="0"/>
              <a:buChar char="•"/>
            </a:pPr>
            <a:r>
              <a:rPr lang="en-US" sz="2600" dirty="0"/>
              <a:t>Weather was a rubbish capacity input</a:t>
            </a:r>
          </a:p>
          <a:p>
            <a:pPr marL="342900" indent="-342900">
              <a:buFont typeface="Arial" panose="020B0604020202020204" pitchFamily="34" charset="0"/>
              <a:buChar char="•"/>
            </a:pPr>
            <a:r>
              <a:rPr lang="en-US" sz="2600" dirty="0"/>
              <a:t>Work from Home Corporate Policy Set Preconditions</a:t>
            </a:r>
          </a:p>
          <a:p>
            <a:pPr marL="342900" indent="-342900">
              <a:buFont typeface="Arial" panose="020B0604020202020204" pitchFamily="34" charset="0"/>
              <a:buChar char="•"/>
            </a:pPr>
            <a:r>
              <a:rPr lang="en-US" sz="2600" dirty="0"/>
              <a:t>Cultural Events change from where and how work is initiated, not necessarily how the work is done.</a:t>
            </a:r>
          </a:p>
          <a:p>
            <a:pPr marL="342900" indent="-342900">
              <a:buFont typeface="Arial" panose="020B0604020202020204" pitchFamily="34" charset="0"/>
              <a:buChar char="•"/>
            </a:pPr>
            <a:r>
              <a:rPr lang="en-US" sz="2600" dirty="0"/>
              <a:t>Flexibility and the use of corporate assts – Normal, normal exceptions,  and exceptional exceptions</a:t>
            </a:r>
          </a:p>
          <a:p>
            <a:pPr marL="1142981" lvl="1">
              <a:buFont typeface="Arial" panose="020B0604020202020204" pitchFamily="34" charset="0"/>
              <a:buChar char="•"/>
            </a:pPr>
            <a:r>
              <a:rPr lang="en-US" sz="2200" dirty="0"/>
              <a:t>Disaster Recovery Plan</a:t>
            </a:r>
          </a:p>
          <a:p>
            <a:pPr marL="1142981" lvl="1">
              <a:buFont typeface="Arial" panose="020B0604020202020204" pitchFamily="34" charset="0"/>
              <a:buChar char="•"/>
            </a:pPr>
            <a:r>
              <a:rPr lang="en-US" sz="2200" dirty="0"/>
              <a:t>Business Continuity Plan</a:t>
            </a:r>
          </a:p>
          <a:p>
            <a:pPr marL="1142981" lvl="1">
              <a:buFont typeface="Arial" panose="020B0604020202020204" pitchFamily="34" charset="0"/>
              <a:buChar char="•"/>
            </a:pPr>
            <a:r>
              <a:rPr lang="en-US" sz="2200" dirty="0"/>
              <a:t>Test and other equipment</a:t>
            </a:r>
          </a:p>
          <a:p>
            <a:pPr marL="1142981" lvl="1">
              <a:buFont typeface="Arial" panose="020B0604020202020204" pitchFamily="34" charset="0"/>
              <a:buChar char="•"/>
            </a:pPr>
            <a:r>
              <a:rPr lang="en-US" sz="2200" dirty="0"/>
              <a:t>Routing magic / access control magic / distance measured in milliseconds</a:t>
            </a:r>
          </a:p>
          <a:p>
            <a:pPr marL="1142981" lvl="1">
              <a:buFont typeface="Arial" panose="020B0604020202020204" pitchFamily="34" charset="0"/>
              <a:buChar char="•"/>
            </a:pPr>
            <a:r>
              <a:rPr lang="en-US" sz="2200" dirty="0"/>
              <a:t>Network bandwidth - everywhere</a:t>
            </a:r>
          </a:p>
          <a:p>
            <a:pPr marL="1142981" lvl="1">
              <a:buFont typeface="Arial" panose="020B0604020202020204" pitchFamily="34" charset="0"/>
              <a:buChar char="•"/>
            </a:pPr>
            <a:endParaRPr lang="en-US" sz="2200" dirty="0"/>
          </a:p>
          <a:p>
            <a:pPr marL="342900" indent="-342900">
              <a:buFont typeface="Arial" panose="020B0604020202020204" pitchFamily="34" charset="0"/>
              <a:buChar char="•"/>
            </a:pPr>
            <a:r>
              <a:rPr lang="en-US" sz="2600" dirty="0"/>
              <a:t>Call to action</a:t>
            </a:r>
          </a:p>
          <a:p>
            <a:pPr marL="342900" indent="-342900">
              <a:buFont typeface="Arial" panose="020B0604020202020204" pitchFamily="34" charset="0"/>
              <a:buChar char="•"/>
            </a:pPr>
            <a:r>
              <a:rPr lang="en-US" sz="2600" dirty="0"/>
              <a:t>Questions &amp; Answers</a:t>
            </a:r>
          </a:p>
        </p:txBody>
      </p:sp>
    </p:spTree>
    <p:extLst>
      <p:ext uri="{BB962C8B-B14F-4D97-AF65-F5344CB8AC3E}">
        <p14:creationId xmlns:p14="http://schemas.microsoft.com/office/powerpoint/2010/main" val="302435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latin typeface="Calibri" charset="0"/>
              <a:ea typeface="Calibri" charset="0"/>
              <a:cs typeface="Calibri" charset="0"/>
            </a:endParaRPr>
          </a:p>
        </p:txBody>
      </p:sp>
      <p:sp>
        <p:nvSpPr>
          <p:cNvPr id="4" name="TextBox 3"/>
          <p:cNvSpPr txBox="1"/>
          <p:nvPr/>
        </p:nvSpPr>
        <p:spPr>
          <a:xfrm>
            <a:off x="0" y="2420112"/>
            <a:ext cx="12192000" cy="830997"/>
          </a:xfrm>
          <a:prstGeom prst="rect">
            <a:avLst/>
          </a:prstGeom>
          <a:noFill/>
        </p:spPr>
        <p:txBody>
          <a:bodyPr wrap="square" rtlCol="0">
            <a:spAutoFit/>
          </a:bodyPr>
          <a:lstStyle/>
          <a:p>
            <a:pPr algn="ctr"/>
            <a:r>
              <a:rPr lang="en-US" sz="4800" dirty="0">
                <a:solidFill>
                  <a:schemeClr val="bg1"/>
                </a:solidFill>
                <a:latin typeface="Calibri" charset="0"/>
                <a:ea typeface="Calibri" charset="0"/>
                <a:cs typeface="Calibri" charset="0"/>
              </a:rPr>
              <a:t>Questions &amp; Answers</a:t>
            </a:r>
          </a:p>
        </p:txBody>
      </p:sp>
    </p:spTree>
    <p:extLst>
      <p:ext uri="{BB962C8B-B14F-4D97-AF65-F5344CB8AC3E}">
        <p14:creationId xmlns:p14="http://schemas.microsoft.com/office/powerpoint/2010/main" val="26625762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16ECD9-A5E2-4980-8E1C-4D2DF0943CFA}"/>
              </a:ext>
            </a:extLst>
          </p:cNvPr>
          <p:cNvPicPr>
            <a:picLocks noChangeAspect="1"/>
          </p:cNvPicPr>
          <p:nvPr/>
        </p:nvPicPr>
        <p:blipFill>
          <a:blip r:embed="rId3"/>
          <a:stretch>
            <a:fillRect/>
          </a:stretch>
        </p:blipFill>
        <p:spPr>
          <a:xfrm>
            <a:off x="5159896" y="2780928"/>
            <a:ext cx="7032104" cy="3365548"/>
          </a:xfrm>
          <a:prstGeom prst="rect">
            <a:avLst/>
          </a:prstGeom>
        </p:spPr>
      </p:pic>
      <p:sp>
        <p:nvSpPr>
          <p:cNvPr id="4" name="Titolo 3"/>
          <p:cNvSpPr>
            <a:spLocks noGrp="1"/>
          </p:cNvSpPr>
          <p:nvPr>
            <p:ph type="title"/>
          </p:nvPr>
        </p:nvSpPr>
        <p:spPr>
          <a:xfrm rot="16200000">
            <a:off x="-2432036" y="2707009"/>
            <a:ext cx="5626979" cy="771913"/>
          </a:xfrm>
        </p:spPr>
        <p:txBody>
          <a:bodyPr/>
          <a:lstStyle/>
          <a:p>
            <a:r>
              <a:rPr lang="it-IT" dirty="0"/>
              <a:t>Questions and Answers</a:t>
            </a:r>
          </a:p>
        </p:txBody>
      </p:sp>
      <p:sp>
        <p:nvSpPr>
          <p:cNvPr id="6" name="Segnaposto testo 5"/>
          <p:cNvSpPr>
            <a:spLocks noGrp="1"/>
          </p:cNvSpPr>
          <p:nvPr>
            <p:ph type="body" sz="quarter" idx="10"/>
          </p:nvPr>
        </p:nvSpPr>
        <p:spPr>
          <a:xfrm>
            <a:off x="983432" y="279476"/>
            <a:ext cx="7128792" cy="6029844"/>
          </a:xfrm>
        </p:spPr>
        <p:txBody>
          <a:bodyPr>
            <a:normAutofit fontScale="92500"/>
          </a:bodyPr>
          <a:lstStyle/>
          <a:p>
            <a:pPr marL="342900" indent="-342900">
              <a:buFont typeface="Arial" panose="020B0604020202020204" pitchFamily="34" charset="0"/>
              <a:buChar char="•"/>
            </a:pPr>
            <a:r>
              <a:rPr lang="en-US" sz="2600" dirty="0"/>
              <a:t>Weather was a rubbish capacity input</a:t>
            </a:r>
          </a:p>
          <a:p>
            <a:pPr marL="342900" indent="-342900">
              <a:buFont typeface="Arial" panose="020B0604020202020204" pitchFamily="34" charset="0"/>
              <a:buChar char="•"/>
            </a:pPr>
            <a:r>
              <a:rPr lang="en-US" sz="2600" dirty="0"/>
              <a:t>Work from Home Corporate Policy Set Preconditions</a:t>
            </a:r>
          </a:p>
          <a:p>
            <a:pPr marL="342900" indent="-342900">
              <a:buFont typeface="Arial" panose="020B0604020202020204" pitchFamily="34" charset="0"/>
              <a:buChar char="•"/>
            </a:pPr>
            <a:r>
              <a:rPr lang="en-US" sz="2600" dirty="0"/>
              <a:t>Cultural Events change from where and how work is initiated, not necessarily how the work is done.</a:t>
            </a:r>
          </a:p>
          <a:p>
            <a:pPr marL="342900" indent="-342900">
              <a:buFont typeface="Arial" panose="020B0604020202020204" pitchFamily="34" charset="0"/>
              <a:buChar char="•"/>
            </a:pPr>
            <a:r>
              <a:rPr lang="en-US" sz="2600" dirty="0"/>
              <a:t>Flexibility and the use of corporate assts – Normal, normal exceptions,  and exceptional exceptions</a:t>
            </a:r>
          </a:p>
          <a:p>
            <a:pPr marL="1142981" lvl="1">
              <a:buFont typeface="Arial" panose="020B0604020202020204" pitchFamily="34" charset="0"/>
              <a:buChar char="•"/>
            </a:pPr>
            <a:r>
              <a:rPr lang="en-US" sz="2200" dirty="0"/>
              <a:t>Disaster Recovery Plan</a:t>
            </a:r>
          </a:p>
          <a:p>
            <a:pPr marL="1142981" lvl="1">
              <a:buFont typeface="Arial" panose="020B0604020202020204" pitchFamily="34" charset="0"/>
              <a:buChar char="•"/>
            </a:pPr>
            <a:r>
              <a:rPr lang="en-US" sz="2200" dirty="0"/>
              <a:t>Business Continuity Plan</a:t>
            </a:r>
          </a:p>
          <a:p>
            <a:pPr marL="1142981" lvl="1">
              <a:buFont typeface="Arial" panose="020B0604020202020204" pitchFamily="34" charset="0"/>
              <a:buChar char="•"/>
            </a:pPr>
            <a:r>
              <a:rPr lang="en-US" sz="2200" dirty="0"/>
              <a:t>Test and other equipment</a:t>
            </a:r>
          </a:p>
          <a:p>
            <a:pPr marL="1142981" lvl="1">
              <a:buFont typeface="Arial" panose="020B0604020202020204" pitchFamily="34" charset="0"/>
              <a:buChar char="•"/>
            </a:pPr>
            <a:r>
              <a:rPr lang="en-US" sz="2200" dirty="0"/>
              <a:t>Routing magic / </a:t>
            </a:r>
          </a:p>
          <a:p>
            <a:pPr marL="1142981" lvl="1">
              <a:buFont typeface="Arial" panose="020B0604020202020204" pitchFamily="34" charset="0"/>
              <a:buChar char="•"/>
            </a:pPr>
            <a:r>
              <a:rPr lang="en-US" sz="2200" dirty="0"/>
              <a:t>access control magic / </a:t>
            </a:r>
          </a:p>
          <a:p>
            <a:pPr marL="1142981" lvl="1">
              <a:buFont typeface="Arial" panose="020B0604020202020204" pitchFamily="34" charset="0"/>
              <a:buChar char="•"/>
            </a:pPr>
            <a:r>
              <a:rPr lang="en-US" sz="2200" dirty="0"/>
              <a:t>distance measured in milliseconds</a:t>
            </a:r>
          </a:p>
          <a:p>
            <a:pPr marL="1142981" lvl="1">
              <a:buFont typeface="Arial" panose="020B0604020202020204" pitchFamily="34" charset="0"/>
              <a:buChar char="•"/>
            </a:pPr>
            <a:r>
              <a:rPr lang="en-US" sz="2200" dirty="0"/>
              <a:t>Network bandwidth - everywhere</a:t>
            </a:r>
          </a:p>
        </p:txBody>
      </p:sp>
      <p:sp>
        <p:nvSpPr>
          <p:cNvPr id="3" name="TextBox 2">
            <a:extLst>
              <a:ext uri="{FF2B5EF4-FFF2-40B4-BE49-F238E27FC236}">
                <a16:creationId xmlns:a16="http://schemas.microsoft.com/office/drawing/2014/main" id="{87F93C81-905F-4EBF-B641-2DF7EAF25667}"/>
              </a:ext>
            </a:extLst>
          </p:cNvPr>
          <p:cNvSpPr txBox="1"/>
          <p:nvPr/>
        </p:nvSpPr>
        <p:spPr>
          <a:xfrm>
            <a:off x="8927792" y="1189802"/>
            <a:ext cx="3264208" cy="1384995"/>
          </a:xfrm>
          <a:prstGeom prst="rect">
            <a:avLst/>
          </a:prstGeom>
          <a:noFill/>
        </p:spPr>
        <p:txBody>
          <a:bodyPr wrap="square" rtlCol="0">
            <a:spAutoFit/>
          </a:bodyPr>
          <a:lstStyle/>
          <a:p>
            <a:pPr algn="ctr"/>
            <a:r>
              <a:rPr lang="en-US" sz="3600" b="1" dirty="0">
                <a:latin typeface="+mn-lt"/>
              </a:rPr>
              <a:t>Movìri Can Help</a:t>
            </a:r>
          </a:p>
          <a:p>
            <a:pPr algn="ctr"/>
            <a:endParaRPr lang="en-US" sz="2400" b="1" dirty="0">
              <a:latin typeface="+mn-lt"/>
            </a:endParaRPr>
          </a:p>
          <a:p>
            <a:pPr algn="ctr"/>
            <a:r>
              <a:rPr lang="en-US" sz="2400" b="1" dirty="0">
                <a:latin typeface="+mn-lt"/>
              </a:rPr>
              <a:t>Call us. </a:t>
            </a:r>
          </a:p>
        </p:txBody>
      </p:sp>
      <p:pic>
        <p:nvPicPr>
          <p:cNvPr id="5" name="Picture 4">
            <a:extLst>
              <a:ext uri="{FF2B5EF4-FFF2-40B4-BE49-F238E27FC236}">
                <a16:creationId xmlns:a16="http://schemas.microsoft.com/office/drawing/2014/main" id="{336B7E87-2619-49A8-B2F3-A6DDE28A3EEC}"/>
              </a:ext>
            </a:extLst>
          </p:cNvPr>
          <p:cNvPicPr>
            <a:picLocks noChangeAspect="1"/>
          </p:cNvPicPr>
          <p:nvPr/>
        </p:nvPicPr>
        <p:blipFill>
          <a:blip r:embed="rId4"/>
          <a:stretch>
            <a:fillRect/>
          </a:stretch>
        </p:blipFill>
        <p:spPr>
          <a:xfrm>
            <a:off x="8927792" y="112778"/>
            <a:ext cx="2377646" cy="871804"/>
          </a:xfrm>
          <a:prstGeom prst="rect">
            <a:avLst/>
          </a:prstGeom>
        </p:spPr>
      </p:pic>
    </p:spTree>
    <p:extLst>
      <p:ext uri="{BB962C8B-B14F-4D97-AF65-F5344CB8AC3E}">
        <p14:creationId xmlns:p14="http://schemas.microsoft.com/office/powerpoint/2010/main" val="4202038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936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latin typeface="Calibri" charset="0"/>
              <a:ea typeface="Calibri" charset="0"/>
              <a:cs typeface="Calibri" charset="0"/>
            </a:endParaRPr>
          </a:p>
        </p:txBody>
      </p:sp>
      <p:sp>
        <p:nvSpPr>
          <p:cNvPr id="4" name="TextBox 3"/>
          <p:cNvSpPr txBox="1"/>
          <p:nvPr/>
        </p:nvSpPr>
        <p:spPr>
          <a:xfrm>
            <a:off x="0" y="2420112"/>
            <a:ext cx="12192000" cy="2308324"/>
          </a:xfrm>
          <a:prstGeom prst="rect">
            <a:avLst/>
          </a:prstGeom>
          <a:noFill/>
        </p:spPr>
        <p:txBody>
          <a:bodyPr wrap="square" rtlCol="0">
            <a:spAutoFit/>
          </a:bodyPr>
          <a:lstStyle/>
          <a:p>
            <a:pPr algn="ctr"/>
            <a:r>
              <a:rPr lang="en-US" sz="4800" dirty="0">
                <a:solidFill>
                  <a:schemeClr val="bg1"/>
                </a:solidFill>
                <a:latin typeface="Calibri" charset="0"/>
                <a:ea typeface="Calibri" charset="0"/>
                <a:cs typeface="Calibri" charset="0"/>
              </a:rPr>
              <a:t>Weather is Rubbish</a:t>
            </a:r>
          </a:p>
          <a:p>
            <a:pPr algn="ctr"/>
            <a:endParaRPr lang="en-US" sz="4800" dirty="0">
              <a:solidFill>
                <a:schemeClr val="bg1"/>
              </a:solidFill>
              <a:latin typeface="Calibri" charset="0"/>
              <a:ea typeface="Calibri" charset="0"/>
              <a:cs typeface="Calibri" charset="0"/>
            </a:endParaRPr>
          </a:p>
          <a:p>
            <a:pPr algn="ctr"/>
            <a:r>
              <a:rPr lang="en-US" sz="4800" dirty="0">
                <a:solidFill>
                  <a:schemeClr val="bg1"/>
                </a:solidFill>
                <a:latin typeface="Calibri" charset="0"/>
                <a:ea typeface="Calibri" charset="0"/>
                <a:cs typeface="Calibri" charset="0"/>
              </a:rPr>
              <a:t>But…</a:t>
            </a:r>
          </a:p>
        </p:txBody>
      </p:sp>
    </p:spTree>
    <p:extLst>
      <p:ext uri="{BB962C8B-B14F-4D97-AF65-F5344CB8AC3E}">
        <p14:creationId xmlns:p14="http://schemas.microsoft.com/office/powerpoint/2010/main" val="1163372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892"/>
          <a:stretch/>
        </p:blipFill>
        <p:spPr bwMode="auto">
          <a:xfrm>
            <a:off x="2135560" y="658572"/>
            <a:ext cx="8718092" cy="619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1"/>
            <a:ext cx="10972800" cy="715961"/>
          </a:xfrm>
        </p:spPr>
        <p:txBody>
          <a:bodyPr/>
          <a:lstStyle/>
          <a:p>
            <a:r>
              <a:rPr lang="en-US" dirty="0"/>
              <a:t>Claims Submitted VS. The Weather</a:t>
            </a:r>
          </a:p>
        </p:txBody>
      </p:sp>
    </p:spTree>
    <p:extLst>
      <p:ext uri="{BB962C8B-B14F-4D97-AF65-F5344CB8AC3E}">
        <p14:creationId xmlns:p14="http://schemas.microsoft.com/office/powerpoint/2010/main" val="2126825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06E4-73D9-48C5-BACE-28857A487AA4}"/>
              </a:ext>
            </a:extLst>
          </p:cNvPr>
          <p:cNvSpPr>
            <a:spLocks noGrp="1"/>
          </p:cNvSpPr>
          <p:nvPr>
            <p:ph type="title"/>
          </p:nvPr>
        </p:nvSpPr>
        <p:spPr/>
        <p:txBody>
          <a:bodyPr/>
          <a:lstStyle/>
          <a:p>
            <a:r>
              <a:rPr lang="en-US" dirty="0"/>
              <a:t>Equal opportunity causations</a:t>
            </a:r>
          </a:p>
        </p:txBody>
      </p:sp>
      <p:sp>
        <p:nvSpPr>
          <p:cNvPr id="3" name="TextBox 2">
            <a:extLst>
              <a:ext uri="{FF2B5EF4-FFF2-40B4-BE49-F238E27FC236}">
                <a16:creationId xmlns:a16="http://schemas.microsoft.com/office/drawing/2014/main" id="{66A91BA3-1934-44A9-B144-194A07B5C9A5}"/>
              </a:ext>
            </a:extLst>
          </p:cNvPr>
          <p:cNvSpPr txBox="1"/>
          <p:nvPr/>
        </p:nvSpPr>
        <p:spPr>
          <a:xfrm>
            <a:off x="906246" y="1700808"/>
            <a:ext cx="10225136" cy="3293209"/>
          </a:xfrm>
          <a:prstGeom prst="rect">
            <a:avLst/>
          </a:prstGeom>
          <a:noFill/>
        </p:spPr>
        <p:txBody>
          <a:bodyPr wrap="square" rtlCol="0">
            <a:spAutoFit/>
          </a:bodyPr>
          <a:lstStyle/>
          <a:p>
            <a:r>
              <a:rPr lang="en-US" sz="3200" b="1" dirty="0">
                <a:solidFill>
                  <a:schemeClr val="accent3">
                    <a:lumMod val="75000"/>
                  </a:schemeClr>
                </a:solidFill>
                <a:latin typeface="+mn-lt"/>
                <a:cs typeface="Arial"/>
              </a:rPr>
              <a:t>People being inside or outside did not diminish their propensity to hurt themselves.</a:t>
            </a:r>
          </a:p>
          <a:p>
            <a:endParaRPr lang="en-US" sz="3200" b="1" dirty="0">
              <a:latin typeface="Arial"/>
            </a:endParaRPr>
          </a:p>
          <a:p>
            <a:r>
              <a:rPr lang="en-US" sz="4000" dirty="0">
                <a:solidFill>
                  <a:schemeClr val="accent3">
                    <a:lumMod val="75000"/>
                  </a:schemeClr>
                </a:solidFill>
                <a:latin typeface="+mn-lt"/>
                <a:cs typeface="Arial"/>
              </a:rPr>
              <a:t>Dumb luck and dumbassery are equal opportunity causations for injury. </a:t>
            </a:r>
          </a:p>
          <a:p>
            <a:r>
              <a:rPr lang="en-US" sz="3200" dirty="0">
                <a:solidFill>
                  <a:schemeClr val="accent3">
                    <a:lumMod val="75000"/>
                  </a:schemeClr>
                </a:solidFill>
                <a:latin typeface="+mn-lt"/>
                <a:cs typeface="Arial"/>
              </a:rPr>
              <a:t>Inside, outside, good weather or bad</a:t>
            </a:r>
          </a:p>
        </p:txBody>
      </p:sp>
    </p:spTree>
    <p:extLst>
      <p:ext uri="{BB962C8B-B14F-4D97-AF65-F5344CB8AC3E}">
        <p14:creationId xmlns:p14="http://schemas.microsoft.com/office/powerpoint/2010/main" val="995915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0B6F-5B09-4C3B-AA2C-7B272EE6C130}"/>
              </a:ext>
            </a:extLst>
          </p:cNvPr>
          <p:cNvSpPr>
            <a:spLocks noGrp="1"/>
          </p:cNvSpPr>
          <p:nvPr>
            <p:ph type="title"/>
          </p:nvPr>
        </p:nvSpPr>
        <p:spPr/>
        <p:txBody>
          <a:bodyPr/>
          <a:lstStyle/>
          <a:p>
            <a:r>
              <a:rPr lang="en-US" dirty="0"/>
              <a:t>Big Local Cultural Events </a:t>
            </a:r>
          </a:p>
        </p:txBody>
      </p:sp>
      <p:pic>
        <p:nvPicPr>
          <p:cNvPr id="3" name="Picture 2">
            <a:extLst>
              <a:ext uri="{FF2B5EF4-FFF2-40B4-BE49-F238E27FC236}">
                <a16:creationId xmlns:a16="http://schemas.microsoft.com/office/drawing/2014/main" id="{E25705E6-B77E-49B9-A569-37B28EC7DAEB}"/>
              </a:ext>
            </a:extLst>
          </p:cNvPr>
          <p:cNvPicPr>
            <a:picLocks noChangeAspect="1"/>
          </p:cNvPicPr>
          <p:nvPr/>
        </p:nvPicPr>
        <p:blipFill>
          <a:blip r:embed="rId3"/>
          <a:stretch>
            <a:fillRect/>
          </a:stretch>
        </p:blipFill>
        <p:spPr>
          <a:xfrm>
            <a:off x="6333448" y="0"/>
            <a:ext cx="5858552" cy="6858000"/>
          </a:xfrm>
          <a:prstGeom prst="rect">
            <a:avLst/>
          </a:prstGeom>
        </p:spPr>
      </p:pic>
      <p:sp>
        <p:nvSpPr>
          <p:cNvPr id="4" name="TextBox 3">
            <a:extLst>
              <a:ext uri="{FF2B5EF4-FFF2-40B4-BE49-F238E27FC236}">
                <a16:creationId xmlns:a16="http://schemas.microsoft.com/office/drawing/2014/main" id="{6BFE5EA7-15CB-4B48-836C-C9CD88D236B2}"/>
              </a:ext>
            </a:extLst>
          </p:cNvPr>
          <p:cNvSpPr txBox="1"/>
          <p:nvPr/>
        </p:nvSpPr>
        <p:spPr>
          <a:xfrm>
            <a:off x="736939" y="2204864"/>
            <a:ext cx="5328592" cy="2769989"/>
          </a:xfrm>
          <a:prstGeom prst="rect">
            <a:avLst/>
          </a:prstGeom>
          <a:noFill/>
        </p:spPr>
        <p:txBody>
          <a:bodyPr wrap="square" rtlCol="0">
            <a:spAutoFit/>
          </a:bodyPr>
          <a:lstStyle/>
          <a:p>
            <a:pPr>
              <a:spcAft>
                <a:spcPts val="600"/>
              </a:spcAft>
            </a:pPr>
            <a:r>
              <a:rPr lang="en-US" sz="2500" dirty="0">
                <a:solidFill>
                  <a:schemeClr val="accent3">
                    <a:lumMod val="75000"/>
                  </a:schemeClr>
                </a:solidFill>
                <a:latin typeface="+mn-lt"/>
                <a:cs typeface="Arial"/>
              </a:rPr>
              <a:t>Presidential Politics at the AON building</a:t>
            </a:r>
          </a:p>
          <a:p>
            <a:pPr>
              <a:spcAft>
                <a:spcPts val="600"/>
              </a:spcAft>
            </a:pPr>
            <a:r>
              <a:rPr lang="en-US" sz="2500" dirty="0">
                <a:solidFill>
                  <a:schemeClr val="accent3">
                    <a:lumMod val="75000"/>
                  </a:schemeClr>
                </a:solidFill>
                <a:latin typeface="+mn-lt"/>
                <a:cs typeface="Arial"/>
              </a:rPr>
              <a:t>Black Hawks Win Sir Stanley’s Cup</a:t>
            </a:r>
          </a:p>
          <a:p>
            <a:pPr>
              <a:spcAft>
                <a:spcPts val="600"/>
              </a:spcAft>
            </a:pPr>
            <a:r>
              <a:rPr lang="en-US" sz="2500" dirty="0">
                <a:solidFill>
                  <a:schemeClr val="accent3">
                    <a:lumMod val="75000"/>
                  </a:schemeClr>
                </a:solidFill>
                <a:latin typeface="+mn-lt"/>
                <a:cs typeface="Arial"/>
              </a:rPr>
              <a:t>Cubs World Series</a:t>
            </a:r>
          </a:p>
          <a:p>
            <a:pPr>
              <a:spcAft>
                <a:spcPts val="600"/>
              </a:spcAft>
            </a:pPr>
            <a:r>
              <a:rPr lang="en-US" sz="2500" dirty="0">
                <a:solidFill>
                  <a:schemeClr val="accent3">
                    <a:lumMod val="75000"/>
                  </a:schemeClr>
                </a:solidFill>
                <a:latin typeface="+mn-lt"/>
                <a:cs typeface="Arial"/>
              </a:rPr>
              <a:t>Chicago Food Week</a:t>
            </a:r>
          </a:p>
          <a:p>
            <a:pPr>
              <a:spcAft>
                <a:spcPts val="600"/>
              </a:spcAft>
            </a:pPr>
            <a:r>
              <a:rPr lang="en-US" sz="2500" dirty="0">
                <a:solidFill>
                  <a:schemeClr val="accent3">
                    <a:lumMod val="75000"/>
                  </a:schemeClr>
                </a:solidFill>
                <a:latin typeface="+mn-lt"/>
                <a:cs typeface="Arial"/>
              </a:rPr>
              <a:t>NATO Summit</a:t>
            </a:r>
          </a:p>
          <a:p>
            <a:endParaRPr lang="en-US" sz="2400" b="1" dirty="0">
              <a:latin typeface="+mn-lt"/>
            </a:endParaRPr>
          </a:p>
        </p:txBody>
      </p:sp>
    </p:spTree>
    <p:extLst>
      <p:ext uri="{BB962C8B-B14F-4D97-AF65-F5344CB8AC3E}">
        <p14:creationId xmlns:p14="http://schemas.microsoft.com/office/powerpoint/2010/main" val="1091219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25A3-6B9B-479F-A8E6-8397D23B7F26}"/>
              </a:ext>
            </a:extLst>
          </p:cNvPr>
          <p:cNvSpPr>
            <a:spLocks noGrp="1"/>
          </p:cNvSpPr>
          <p:nvPr>
            <p:ph type="title"/>
          </p:nvPr>
        </p:nvSpPr>
        <p:spPr>
          <a:xfrm rot="16200000">
            <a:off x="-1589132" y="2473172"/>
            <a:ext cx="5001114" cy="1152128"/>
          </a:xfrm>
        </p:spPr>
        <p:txBody>
          <a:bodyPr/>
          <a:lstStyle/>
          <a:p>
            <a:r>
              <a:rPr lang="en-US" dirty="0"/>
              <a:t>Except BIG Weather</a:t>
            </a:r>
            <a:br>
              <a:rPr lang="en-US" dirty="0"/>
            </a:br>
            <a:r>
              <a:rPr lang="en-US" sz="2400" dirty="0"/>
              <a:t>February 2015 Snow</a:t>
            </a:r>
            <a:endParaRPr lang="en-US" dirty="0"/>
          </a:p>
        </p:txBody>
      </p:sp>
      <p:pic>
        <p:nvPicPr>
          <p:cNvPr id="3" name="Picture 2">
            <a:extLst>
              <a:ext uri="{FF2B5EF4-FFF2-40B4-BE49-F238E27FC236}">
                <a16:creationId xmlns:a16="http://schemas.microsoft.com/office/drawing/2014/main" id="{2471EE8B-148C-4FAC-87EC-0F635238DA9E}"/>
              </a:ext>
            </a:extLst>
          </p:cNvPr>
          <p:cNvPicPr>
            <a:picLocks noChangeAspect="1"/>
          </p:cNvPicPr>
          <p:nvPr/>
        </p:nvPicPr>
        <p:blipFill>
          <a:blip r:embed="rId3"/>
          <a:stretch>
            <a:fillRect/>
          </a:stretch>
        </p:blipFill>
        <p:spPr>
          <a:xfrm>
            <a:off x="2567608" y="0"/>
            <a:ext cx="8417144" cy="6923641"/>
          </a:xfrm>
          <a:prstGeom prst="rect">
            <a:avLst/>
          </a:prstGeom>
        </p:spPr>
      </p:pic>
    </p:spTree>
    <p:extLst>
      <p:ext uri="{BB962C8B-B14F-4D97-AF65-F5344CB8AC3E}">
        <p14:creationId xmlns:p14="http://schemas.microsoft.com/office/powerpoint/2010/main" val="1776415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latin typeface="Calibri" charset="0"/>
              <a:ea typeface="Calibri" charset="0"/>
              <a:cs typeface="Calibri" charset="0"/>
            </a:endParaRPr>
          </a:p>
        </p:txBody>
      </p:sp>
      <p:sp>
        <p:nvSpPr>
          <p:cNvPr id="4" name="TextBox 3"/>
          <p:cNvSpPr txBox="1"/>
          <p:nvPr/>
        </p:nvSpPr>
        <p:spPr>
          <a:xfrm>
            <a:off x="0" y="2420112"/>
            <a:ext cx="12192000" cy="830997"/>
          </a:xfrm>
          <a:prstGeom prst="rect">
            <a:avLst/>
          </a:prstGeom>
          <a:noFill/>
        </p:spPr>
        <p:txBody>
          <a:bodyPr wrap="square" rtlCol="0">
            <a:spAutoFit/>
          </a:bodyPr>
          <a:lstStyle/>
          <a:p>
            <a:pPr algn="ctr"/>
            <a:r>
              <a:rPr lang="en-US" sz="4800" dirty="0">
                <a:solidFill>
                  <a:schemeClr val="bg1"/>
                </a:solidFill>
                <a:latin typeface="Calibri" charset="0"/>
                <a:ea typeface="Calibri" charset="0"/>
                <a:cs typeface="Calibri" charset="0"/>
              </a:rPr>
              <a:t>Work From Home Corporate Policy</a:t>
            </a:r>
          </a:p>
        </p:txBody>
      </p:sp>
    </p:spTree>
    <p:extLst>
      <p:ext uri="{BB962C8B-B14F-4D97-AF65-F5344CB8AC3E}">
        <p14:creationId xmlns:p14="http://schemas.microsoft.com/office/powerpoint/2010/main" val="516318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29C35-FB26-48C3-8930-EBB9DC943C30}"/>
              </a:ext>
            </a:extLst>
          </p:cNvPr>
          <p:cNvSpPr>
            <a:spLocks noGrp="1"/>
          </p:cNvSpPr>
          <p:nvPr>
            <p:ph type="title"/>
          </p:nvPr>
        </p:nvSpPr>
        <p:spPr/>
        <p:txBody>
          <a:bodyPr/>
          <a:lstStyle/>
          <a:p>
            <a:r>
              <a:rPr lang="en-US" dirty="0"/>
              <a:t>Work From Home Corporate Policy</a:t>
            </a:r>
          </a:p>
        </p:txBody>
      </p:sp>
      <p:sp>
        <p:nvSpPr>
          <p:cNvPr id="3" name="Text Placeholder 2">
            <a:extLst>
              <a:ext uri="{FF2B5EF4-FFF2-40B4-BE49-F238E27FC236}">
                <a16:creationId xmlns:a16="http://schemas.microsoft.com/office/drawing/2014/main" id="{462C4CFC-8594-4095-BE25-1772AB39A9B8}"/>
              </a:ext>
            </a:extLst>
          </p:cNvPr>
          <p:cNvSpPr>
            <a:spLocks noGrp="1"/>
          </p:cNvSpPr>
          <p:nvPr>
            <p:ph type="body" sz="quarter" idx="10"/>
          </p:nvPr>
        </p:nvSpPr>
        <p:spPr/>
        <p:txBody>
          <a:bodyPr>
            <a:normAutofit/>
          </a:bodyPr>
          <a:lstStyle/>
          <a:p>
            <a:r>
              <a:rPr lang="en-US" sz="2600" dirty="0"/>
              <a:t>Corporate policy was shifting to a more liberal work from home policy.</a:t>
            </a:r>
          </a:p>
          <a:p>
            <a:endParaRPr lang="en-US" sz="2600" dirty="0"/>
          </a:p>
          <a:p>
            <a:r>
              <a:rPr lang="en-US" sz="2800" dirty="0"/>
              <a:t>Without this work from home effort being well underway, we would not have been able to respond well to the massive weather shutdown.</a:t>
            </a:r>
          </a:p>
          <a:p>
            <a:endParaRPr lang="en-US" sz="2600" dirty="0"/>
          </a:p>
          <a:p>
            <a:r>
              <a:rPr lang="en-US" sz="2600" dirty="0"/>
              <a:t>This caused the design and addition of VPN systems and VDI systems, and new divisional policies, worker procedures, and encouragement to allow for most job functions to work from home. Some jobs were redefined such that work could be done from home.</a:t>
            </a:r>
          </a:p>
        </p:txBody>
      </p:sp>
    </p:spTree>
    <p:extLst>
      <p:ext uri="{BB962C8B-B14F-4D97-AF65-F5344CB8AC3E}">
        <p14:creationId xmlns:p14="http://schemas.microsoft.com/office/powerpoint/2010/main" val="2154262292"/>
      </p:ext>
    </p:extLst>
  </p:cSld>
  <p:clrMapOvr>
    <a:masterClrMapping/>
  </p:clrMapOvr>
</p:sld>
</file>

<file path=ppt/theme/theme1.xml><?xml version="1.0" encoding="utf-8"?>
<a:theme xmlns:a="http://schemas.openxmlformats.org/drawingml/2006/main" name="Moviri template">
  <a:themeElements>
    <a:clrScheme name="Moviri">
      <a:dk1>
        <a:srgbClr val="003165"/>
      </a:dk1>
      <a:lt1>
        <a:srgbClr val="FFFFFF"/>
      </a:lt1>
      <a:dk2>
        <a:srgbClr val="002423"/>
      </a:dk2>
      <a:lt2>
        <a:srgbClr val="FAAF4C"/>
      </a:lt2>
      <a:accent1>
        <a:srgbClr val="3C6481"/>
      </a:accent1>
      <a:accent2>
        <a:srgbClr val="0375AB"/>
      </a:accent2>
      <a:accent3>
        <a:srgbClr val="939597"/>
      </a:accent3>
      <a:accent4>
        <a:srgbClr val="C74E66"/>
      </a:accent4>
      <a:accent5>
        <a:srgbClr val="F4998B"/>
      </a:accent5>
      <a:accent6>
        <a:srgbClr val="CDA987"/>
      </a:accent6>
      <a:hlink>
        <a:srgbClr val="002423"/>
      </a:hlink>
      <a:folHlink>
        <a:srgbClr val="C74E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solidFill>
            <a:schemeClr val="accent1"/>
          </a:solidFill>
        </a:ln>
        <a:effectLst/>
      </a:spPr>
      <a:bodyPr lIns="72000" tIns="36000" rIns="72000" bIns="36000" rtlCol="0" anchor="ctr" anchorCtr="1"/>
      <a:lstStyle>
        <a:defPPr algn="ctr" eaLnBrk="0" hangingPunct="0">
          <a:buClr>
            <a:schemeClr val="tx1"/>
          </a:buClr>
          <a:buFont typeface="Wingdings" pitchFamily="2" charset="2"/>
          <a:buNone/>
          <a:defRPr sz="1200" dirty="0" err="1" smtClean="0"/>
        </a:defPPr>
      </a:lstStyle>
    </a:spDef>
    <a:lnDef>
      <a:spPr bwMode="auto">
        <a:noFill/>
        <a:ln w="9525">
          <a:solidFill>
            <a:srgbClr val="808080"/>
          </a:solidFill>
          <a:miter lim="800000"/>
          <a:headEnd/>
          <a:tailEnd/>
        </a:ln>
        <a:effectLst/>
      </a:spPr>
      <a:bodyPr/>
      <a:lstStyle/>
    </a:lnDef>
    <a:txDef>
      <a:spPr>
        <a:noFill/>
      </a:spPr>
      <a:bodyPr wrap="square" rtlCol="0">
        <a:spAutoFit/>
      </a:bodyPr>
      <a:lstStyle>
        <a:defPPr>
          <a:defRPr sz="2400" b="1" dirty="0" err="1" smtClean="0">
            <a:latin typeface="+mn-lt"/>
          </a:defRPr>
        </a:defPPr>
      </a:lstStyle>
    </a:tx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dello DRAFT template pptx 16-9" id="{23D9231F-648F-431B-A44F-390EBD6B5C23}" vid="{CCE10A15-99E1-4AA1-A70A-5B1B95D29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34923</TotalTime>
  <Words>3388</Words>
  <Application>Microsoft Office PowerPoint</Application>
  <PresentationFormat>Widescreen</PresentationFormat>
  <Paragraphs>252</Paragraphs>
  <Slides>22</Slides>
  <Notes>22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Courier New</vt:lpstr>
      <vt:lpstr>Lato</vt:lpstr>
      <vt:lpstr>Wingdings</vt:lpstr>
      <vt:lpstr>Moviri template</vt:lpstr>
      <vt:lpstr>Cultural Events and Capacity</vt:lpstr>
      <vt:lpstr>Agenda</vt:lpstr>
      <vt:lpstr>PowerPoint Presentation</vt:lpstr>
      <vt:lpstr>Claims Submitted VS. The Weather</vt:lpstr>
      <vt:lpstr>Equal opportunity causations</vt:lpstr>
      <vt:lpstr>Big Local Cultural Events </vt:lpstr>
      <vt:lpstr>Except BIG Weather February 2015 Snow</vt:lpstr>
      <vt:lpstr>PowerPoint Presentation</vt:lpstr>
      <vt:lpstr>Work From Home Corporate Policy</vt:lpstr>
      <vt:lpstr>PowerPoint Presentation</vt:lpstr>
      <vt:lpstr>Cultural Events Change Work Initiation</vt:lpstr>
      <vt:lpstr>PowerPoint Presentation</vt:lpstr>
      <vt:lpstr>Flexibility and Corporate Assets</vt:lpstr>
      <vt:lpstr>Flexibility and Magic</vt:lpstr>
      <vt:lpstr>VPN Vs Normal Traffic</vt:lpstr>
      <vt:lpstr>Significant Result</vt:lpstr>
      <vt:lpstr>Why the Work From Home Paradyme Works</vt:lpstr>
      <vt:lpstr>PowerPoint Presentation</vt:lpstr>
      <vt:lpstr>Look for your existing Corporate Policy</vt:lpstr>
      <vt:lpstr>PowerPoint Presentation</vt:lpstr>
      <vt:lpstr>Questions and Answers</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Moviri e il capacity management</dc:title>
  <dc:creator>maurizio.pedraglio</dc:creator>
  <cp:lastModifiedBy>Ben Davies</cp:lastModifiedBy>
  <cp:revision>805</cp:revision>
  <cp:lastPrinted>2017-07-26T16:58:41Z</cp:lastPrinted>
  <dcterms:created xsi:type="dcterms:W3CDTF">2015-06-22T14:23:32Z</dcterms:created>
  <dcterms:modified xsi:type="dcterms:W3CDTF">2020-03-23T06:05:26Z</dcterms:modified>
</cp:coreProperties>
</file>