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4.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5.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6.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8.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1.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4.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5.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6.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38.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39.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0.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9" r:id="rId4"/>
    <p:sldMasterId id="2147483713" r:id="rId5"/>
    <p:sldMasterId id="2147483727" r:id="rId6"/>
    <p:sldMasterId id="2147483741" r:id="rId7"/>
    <p:sldMasterId id="2147483754" r:id="rId8"/>
    <p:sldMasterId id="2147483769" r:id="rId9"/>
    <p:sldMasterId id="2147483781" r:id="rId10"/>
    <p:sldMasterId id="2147483795" r:id="rId11"/>
    <p:sldMasterId id="2147483808" r:id="rId12"/>
    <p:sldMasterId id="2147483822" r:id="rId13"/>
    <p:sldMasterId id="2147483836" r:id="rId14"/>
    <p:sldMasterId id="2147483850" r:id="rId15"/>
    <p:sldMasterId id="2147483862" r:id="rId16"/>
    <p:sldMasterId id="2147483877" r:id="rId17"/>
    <p:sldMasterId id="2147483889" r:id="rId18"/>
    <p:sldMasterId id="2147483903" r:id="rId19"/>
    <p:sldMasterId id="2147483916" r:id="rId20"/>
    <p:sldMasterId id="2147483930" r:id="rId21"/>
    <p:sldMasterId id="2147483944" r:id="rId22"/>
    <p:sldMasterId id="2147483958" r:id="rId23"/>
    <p:sldMasterId id="2147483970" r:id="rId24"/>
    <p:sldMasterId id="2147483985" r:id="rId25"/>
    <p:sldMasterId id="2147483997" r:id="rId26"/>
    <p:sldMasterId id="2147484011" r:id="rId27"/>
    <p:sldMasterId id="2147484024" r:id="rId28"/>
    <p:sldMasterId id="2147484038" r:id="rId29"/>
    <p:sldMasterId id="2147484052" r:id="rId30"/>
    <p:sldMasterId id="2147484066" r:id="rId31"/>
    <p:sldMasterId id="2147484078" r:id="rId32"/>
    <p:sldMasterId id="2147484093" r:id="rId33"/>
    <p:sldMasterId id="2147484105" r:id="rId34"/>
    <p:sldMasterId id="2147484119" r:id="rId35"/>
    <p:sldMasterId id="2147484132" r:id="rId36"/>
    <p:sldMasterId id="2147484146" r:id="rId37"/>
    <p:sldMasterId id="2147484160" r:id="rId38"/>
    <p:sldMasterId id="2147484174" r:id="rId39"/>
    <p:sldMasterId id="2147484186" r:id="rId40"/>
    <p:sldMasterId id="2147484201" r:id="rId41"/>
  </p:sldMasterIdLst>
  <p:notesMasterIdLst>
    <p:notesMasterId r:id="rId53"/>
  </p:notesMasterIdLst>
  <p:sldIdLst>
    <p:sldId id="256" r:id="rId42"/>
    <p:sldId id="270" r:id="rId43"/>
    <p:sldId id="257" r:id="rId44"/>
    <p:sldId id="274" r:id="rId45"/>
    <p:sldId id="280" r:id="rId46"/>
    <p:sldId id="277" r:id="rId47"/>
    <p:sldId id="275" r:id="rId48"/>
    <p:sldId id="276" r:id="rId49"/>
    <p:sldId id="279" r:id="rId50"/>
    <p:sldId id="278" r:id="rId51"/>
    <p:sldId id="26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63046" autoAdjust="0"/>
  </p:normalViewPr>
  <p:slideViewPr>
    <p:cSldViewPr>
      <p:cViewPr varScale="1">
        <p:scale>
          <a:sx n="67" d="100"/>
          <a:sy n="67" d="100"/>
        </p:scale>
        <p:origin x="13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4.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1A3BE-A32A-4CA6-BDD9-EBE81F5D2F8D}" type="datetimeFigureOut">
              <a:rPr lang="en-US" smtClean="0"/>
              <a:t>2016-08-07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101F8-4046-4B9A-9C7B-EA711EA30FB7}" type="slidenum">
              <a:rPr lang="en-US" smtClean="0"/>
              <a:t>‹#›</a:t>
            </a:fld>
            <a:endParaRPr lang="en-US"/>
          </a:p>
        </p:txBody>
      </p:sp>
    </p:spTree>
    <p:extLst>
      <p:ext uri="{BB962C8B-B14F-4D97-AF65-F5344CB8AC3E}">
        <p14:creationId xmlns:p14="http://schemas.microsoft.com/office/powerpoint/2010/main" val="388699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notes field is</a:t>
            </a:r>
            <a:r>
              <a:rPr lang="en-US" baseline="0" dirty="0" smtClean="0"/>
              <a:t> used such that the notes are what a narrator would say while the slide is on the screen.</a:t>
            </a:r>
          </a:p>
          <a:p>
            <a:endParaRPr lang="en-US" baseline="0" dirty="0" smtClean="0"/>
          </a:p>
          <a:p>
            <a:r>
              <a:rPr lang="en-US" baseline="0" dirty="0" smtClean="0"/>
              <a:t>The screens show screen shots which are sometimes very data dense so the narration can be quite helpful.</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a:t>
            </a:fld>
            <a:endParaRPr lang="en-US"/>
          </a:p>
        </p:txBody>
      </p:sp>
    </p:spTree>
    <p:extLst>
      <p:ext uri="{BB962C8B-B14F-4D97-AF65-F5344CB8AC3E}">
        <p14:creationId xmlns:p14="http://schemas.microsoft.com/office/powerpoint/2010/main" val="12926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If you can find  effort metrics and work volumes that directly correlate then that is optimum.</a:t>
            </a:r>
            <a:r>
              <a:rPr lang="en-US" sz="1200" b="1" kern="1200" baseline="0" dirty="0" smtClean="0">
                <a:solidFill>
                  <a:schemeClr val="tx1"/>
                </a:solidFill>
                <a:latin typeface="+mn-lt"/>
                <a:ea typeface="+mn-ea"/>
                <a:cs typeface="+mn-cs"/>
              </a:rPr>
              <a:t> However, you may need to make indirect correlations using the transitive property of if a=b and b=c then a=c  to determine how front end events drive back end events. However, you should be careful with these assumptions.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Equivalence Properties of Equality</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reflexive, symmetric, and transitive properties that are satisfied by the = symbol.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Reflexive Property       	a = a</a:t>
            </a:r>
          </a:p>
          <a:p>
            <a:r>
              <a:rPr lang="en-US" sz="1200" b="1" kern="1200" dirty="0" smtClean="0">
                <a:solidFill>
                  <a:schemeClr val="tx1"/>
                </a:solidFill>
                <a:latin typeface="+mn-lt"/>
                <a:ea typeface="+mn-ea"/>
                <a:cs typeface="+mn-cs"/>
              </a:rPr>
              <a:t>Symmetric Property 	If a = b then b = a.</a:t>
            </a:r>
          </a:p>
          <a:p>
            <a:r>
              <a:rPr lang="en-US" sz="1200" b="1" kern="1200" dirty="0" smtClean="0">
                <a:solidFill>
                  <a:schemeClr val="tx1"/>
                </a:solidFill>
                <a:latin typeface="+mn-lt"/>
                <a:ea typeface="+mn-ea"/>
                <a:cs typeface="+mn-cs"/>
              </a:rPr>
              <a:t>Transitive Property 	If a = b and b = c then a = c.</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10</a:t>
            </a:fld>
            <a:endParaRPr lang="en-US"/>
          </a:p>
        </p:txBody>
      </p:sp>
    </p:spTree>
    <p:extLst>
      <p:ext uri="{BB962C8B-B14F-4D97-AF65-F5344CB8AC3E}">
        <p14:creationId xmlns:p14="http://schemas.microsoft.com/office/powerpoint/2010/main" val="183871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11</a:t>
            </a:fld>
            <a:endParaRPr lang="en-US"/>
          </a:p>
        </p:txBody>
      </p:sp>
    </p:spTree>
    <p:extLst>
      <p:ext uri="{BB962C8B-B14F-4D97-AF65-F5344CB8AC3E}">
        <p14:creationId xmlns:p14="http://schemas.microsoft.com/office/powerpoint/2010/main" val="34636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 three levels of access in BCO.  Administrator, </a:t>
            </a:r>
            <a:r>
              <a:rPr lang="en-US" dirty="0" err="1" smtClean="0"/>
              <a:t>BCOUser</a:t>
            </a:r>
            <a:r>
              <a:rPr lang="en-US" dirty="0" smtClean="0"/>
              <a:t> and </a:t>
            </a:r>
            <a:r>
              <a:rPr lang="en-US" dirty="0" err="1" smtClean="0"/>
              <a:t>BCOViewer</a:t>
            </a:r>
            <a:r>
              <a:rPr lang="en-US" dirty="0" smtClean="0"/>
              <a:t>.  </a:t>
            </a:r>
          </a:p>
          <a:p>
            <a:endParaRPr lang="en-US" dirty="0" smtClean="0"/>
          </a:p>
          <a:p>
            <a:r>
              <a:rPr lang="en-US" dirty="0" err="1" smtClean="0"/>
              <a:t>BCOViewer</a:t>
            </a:r>
            <a:r>
              <a:rPr lang="en-US" baseline="0" dirty="0" smtClean="0"/>
              <a:t> is essentially a read only access. It gives considerable control in the Viewer and Reporting areas where the reports are already well though out, and all the user needs to do is apply filters to the data for different views.</a:t>
            </a:r>
          </a:p>
          <a:p>
            <a:endParaRPr lang="en-US" baseline="0" dirty="0" smtClean="0"/>
          </a:p>
          <a:p>
            <a:r>
              <a:rPr lang="en-US" baseline="0" dirty="0" err="1" smtClean="0"/>
              <a:t>BCOUser</a:t>
            </a:r>
            <a:r>
              <a:rPr lang="en-US" baseline="0" dirty="0" smtClean="0"/>
              <a:t> is an elevated permission level, and allows the user to run, change and make charts. The problem with this is there is no control to WHICH charts he can run, change and make.  This introduces the risk that a user change an established chart such that it no longer meets the goals of the chart, essentially ruining the chart. </a:t>
            </a:r>
            <a:endParaRPr lang="en-US" dirty="0" smtClean="0"/>
          </a:p>
          <a:p>
            <a:endParaRPr lang="en-US" dirty="0" smtClean="0"/>
          </a:p>
          <a:p>
            <a:endParaRPr lang="en-US" dirty="0" smtClean="0"/>
          </a:p>
          <a:p>
            <a:r>
              <a:rPr lang="en-US" dirty="0" smtClean="0"/>
              <a:t>Administrator is</a:t>
            </a:r>
            <a:r>
              <a:rPr lang="en-US" baseline="0" dirty="0" smtClean="0"/>
              <a:t> the only permission level that can change data in the BCO database, and is held ‘tightly’ and is not easy to get. (there are only 5 administrators at this point.)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2</a:t>
            </a:fld>
            <a:endParaRPr lang="en-US"/>
          </a:p>
        </p:txBody>
      </p:sp>
    </p:spTree>
    <p:extLst>
      <p:ext uri="{BB962C8B-B14F-4D97-AF65-F5344CB8AC3E}">
        <p14:creationId xmlns:p14="http://schemas.microsoft.com/office/powerpoint/2010/main" val="241747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BCO is a consumer</a:t>
            </a:r>
            <a:r>
              <a:rPr lang="en-US" baseline="0" dirty="0" smtClean="0"/>
              <a:t> of Business data and while it aggregates into 15 minute slices or 1 hour slices it is still just Business data, and therefore can never be wrong. </a:t>
            </a:r>
          </a:p>
          <a:p>
            <a:endParaRPr lang="en-US" baseline="0" dirty="0" smtClean="0"/>
          </a:p>
          <a:p>
            <a:r>
              <a:rPr lang="en-US" baseline="0" dirty="0" smtClean="0"/>
              <a:t>Assumptions are made based on data types as defined in BCO. This drives how, when, or if a series of data is aggregated when time lines are changed from the base line of the data.  </a:t>
            </a:r>
            <a:r>
              <a:rPr lang="en-US" b="1" baseline="0" dirty="0" smtClean="0"/>
              <a:t>This is very likely to cause confusion, so the analyst must be aware THAT these assumptions have been made by BCO.</a:t>
            </a:r>
            <a:endParaRPr lang="en-US" b="1" dirty="0"/>
          </a:p>
        </p:txBody>
      </p:sp>
      <p:sp>
        <p:nvSpPr>
          <p:cNvPr id="4" name="Slide Number Placeholder 3"/>
          <p:cNvSpPr>
            <a:spLocks noGrp="1"/>
          </p:cNvSpPr>
          <p:nvPr>
            <p:ph type="sldNum" sz="quarter" idx="10"/>
          </p:nvPr>
        </p:nvSpPr>
        <p:spPr/>
        <p:txBody>
          <a:bodyPr/>
          <a:lstStyle/>
          <a:p>
            <a:fld id="{9CD101F8-4046-4B9A-9C7B-EA711EA30FB7}" type="slidenum">
              <a:rPr lang="en-US" smtClean="0"/>
              <a:t>3</a:t>
            </a:fld>
            <a:endParaRPr lang="en-US"/>
          </a:p>
        </p:txBody>
      </p:sp>
    </p:spTree>
    <p:extLst>
      <p:ext uri="{BB962C8B-B14F-4D97-AF65-F5344CB8AC3E}">
        <p14:creationId xmlns:p14="http://schemas.microsoft.com/office/powerpoint/2010/main" val="328103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Control chart</a:t>
            </a:r>
          </a:p>
          <a:p>
            <a:endParaRPr lang="en-US" dirty="0" smtClean="0"/>
          </a:p>
          <a:p>
            <a:r>
              <a:rPr lang="en-US" dirty="0" smtClean="0"/>
              <a:t>Histogram</a:t>
            </a:r>
          </a:p>
          <a:p>
            <a:endParaRPr lang="en-US" dirty="0" smtClean="0"/>
          </a:p>
          <a:p>
            <a:r>
              <a:rPr lang="en-US" dirty="0" smtClean="0"/>
              <a:t>Regression analysis</a:t>
            </a:r>
          </a:p>
          <a:p>
            <a:endParaRPr lang="en-US" dirty="0" smtClean="0"/>
          </a:p>
          <a:p>
            <a:r>
              <a:rPr lang="en-US" dirty="0" smtClean="0"/>
              <a:t>Run chart /  time series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4</a:t>
            </a:fld>
            <a:endParaRPr lang="en-US"/>
          </a:p>
        </p:txBody>
      </p:sp>
    </p:spTree>
    <p:extLst>
      <p:ext uri="{BB962C8B-B14F-4D97-AF65-F5344CB8AC3E}">
        <p14:creationId xmlns:p14="http://schemas.microsoft.com/office/powerpoint/2010/main" val="142127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typical chart</a:t>
            </a:r>
            <a:r>
              <a:rPr lang="en-US" baseline="0" dirty="0" smtClean="0"/>
              <a:t> will show ‘everyone’ behaving normally.</a:t>
            </a:r>
          </a:p>
          <a:p>
            <a:endParaRPr lang="en-US" baseline="0" dirty="0" smtClean="0"/>
          </a:p>
          <a:p>
            <a:r>
              <a:rPr lang="en-US" baseline="0" dirty="0" smtClean="0"/>
              <a:t>These types of charts are useful to see where a pattern has changed.  If you were not expecting a change, then you have an indication of where to look.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5</a:t>
            </a:fld>
            <a:endParaRPr lang="en-US"/>
          </a:p>
        </p:txBody>
      </p:sp>
    </p:spTree>
    <p:extLst>
      <p:ext uri="{BB962C8B-B14F-4D97-AF65-F5344CB8AC3E}">
        <p14:creationId xmlns:p14="http://schemas.microsoft.com/office/powerpoint/2010/main" val="11091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type of data you are looking for.   In this case an event caused a pattern change.  A separate event caused the pattern to change again.  These charts</a:t>
            </a:r>
            <a:r>
              <a:rPr lang="en-US" baseline="0" dirty="0" smtClean="0"/>
              <a:t> are most useful for detecting a pattern change.  Or in this case showing the result of a change.</a:t>
            </a:r>
          </a:p>
          <a:p>
            <a:endParaRPr lang="en-US" baseline="0" dirty="0" smtClean="0"/>
          </a:p>
          <a:p>
            <a:r>
              <a:rPr lang="en-US" baseline="0" dirty="0" smtClean="0"/>
              <a:t>The event flags are added to the device or system and will show up in reports with the flags turned on.</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6</a:t>
            </a:fld>
            <a:endParaRPr lang="en-US"/>
          </a:p>
        </p:txBody>
      </p:sp>
    </p:spTree>
    <p:extLst>
      <p:ext uri="{BB962C8B-B14F-4D97-AF65-F5344CB8AC3E}">
        <p14:creationId xmlns:p14="http://schemas.microsoft.com/office/powerpoint/2010/main" val="264524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mainframe CPU.  The ‘horizontal cluster’ on</a:t>
            </a:r>
            <a:r>
              <a:rPr lang="en-US" baseline="0" dirty="0" smtClean="0"/>
              <a:t> the left side of the screen at about 1250, is an indication of a constrained resource.</a:t>
            </a:r>
          </a:p>
          <a:p>
            <a:endParaRPr lang="en-US" baseline="0" dirty="0" smtClean="0"/>
          </a:p>
          <a:p>
            <a:r>
              <a:rPr lang="en-US" baseline="0" dirty="0" smtClean="0"/>
              <a:t>Around November 1</a:t>
            </a:r>
            <a:r>
              <a:rPr lang="en-US" baseline="30000" dirty="0" smtClean="0"/>
              <a:t>st</a:t>
            </a:r>
            <a:r>
              <a:rPr lang="en-US" baseline="0" dirty="0" smtClean="0"/>
              <a:t> the constraint loosened but not removed.  The ‘ horizontal cluster’ on the right of the screen is at about 1750.</a:t>
            </a:r>
          </a:p>
          <a:p>
            <a:endParaRPr lang="en-US" baseline="0" dirty="0" smtClean="0"/>
          </a:p>
          <a:p>
            <a:r>
              <a:rPr lang="en-US" baseline="0" dirty="0" smtClean="0"/>
              <a:t>This actionable intelligence is not findable with a line chart.</a:t>
            </a:r>
          </a:p>
          <a:p>
            <a:endParaRPr lang="en-US" baseline="0" dirty="0" smtClean="0"/>
          </a:p>
          <a:p>
            <a:r>
              <a:rPr lang="en-US" baseline="0" dirty="0" smtClean="0"/>
              <a:t>This goes to show that different investigative missions are served by different chart types.</a:t>
            </a:r>
          </a:p>
          <a:p>
            <a:endParaRPr lang="en-US" baseline="0" dirty="0" smtClean="0"/>
          </a:p>
          <a:p>
            <a:r>
              <a:rPr lang="en-US" baseline="0" dirty="0" smtClean="0"/>
              <a:t>Additionally, different types of findings are conveyed to managers with different charts than the analysis was done (typically).</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7</a:t>
            </a:fld>
            <a:endParaRPr lang="en-US"/>
          </a:p>
        </p:txBody>
      </p:sp>
    </p:spTree>
    <p:extLst>
      <p:ext uri="{BB962C8B-B14F-4D97-AF65-F5344CB8AC3E}">
        <p14:creationId xmlns:p14="http://schemas.microsoft.com/office/powerpoint/2010/main" val="194942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same data over the same period.   Dot charts on the top with line charts on the bottom.</a:t>
            </a:r>
          </a:p>
          <a:p>
            <a:endParaRPr lang="en-US" baseline="0" dirty="0" smtClean="0"/>
          </a:p>
          <a:p>
            <a:r>
              <a:rPr lang="en-US" baseline="0" dirty="0" smtClean="0"/>
              <a:t>While this is mainframe CPU, it can be any metric that directly measures work.  The constraint is indicated by the horizontal clusters in the dot charts.  </a:t>
            </a:r>
          </a:p>
          <a:p>
            <a:endParaRPr lang="en-US" b="1" baseline="0" dirty="0" smtClean="0"/>
          </a:p>
          <a:p>
            <a:r>
              <a:rPr lang="en-US" b="1" baseline="0" dirty="0" smtClean="0"/>
              <a:t>The more noticeable the horizontal cluster and the more white space under the horizontal cluster the more constrained the system.</a:t>
            </a:r>
            <a:endParaRPr lang="en-US" b="1" dirty="0"/>
          </a:p>
        </p:txBody>
      </p:sp>
      <p:sp>
        <p:nvSpPr>
          <p:cNvPr id="4" name="Slide Number Placeholder 3"/>
          <p:cNvSpPr>
            <a:spLocks noGrp="1"/>
          </p:cNvSpPr>
          <p:nvPr>
            <p:ph type="sldNum" sz="quarter" idx="10"/>
          </p:nvPr>
        </p:nvSpPr>
        <p:spPr/>
        <p:txBody>
          <a:bodyPr/>
          <a:lstStyle/>
          <a:p>
            <a:fld id="{9CD101F8-4046-4B9A-9C7B-EA711EA30FB7}" type="slidenum">
              <a:rPr lang="en-US" smtClean="0"/>
              <a:t>8</a:t>
            </a:fld>
            <a:endParaRPr lang="en-US"/>
          </a:p>
        </p:txBody>
      </p:sp>
    </p:spTree>
    <p:extLst>
      <p:ext uri="{BB962C8B-B14F-4D97-AF65-F5344CB8AC3E}">
        <p14:creationId xmlns:p14="http://schemas.microsoft.com/office/powerpoint/2010/main" val="390264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is a simple forecast.  In</a:t>
            </a:r>
            <a:r>
              <a:rPr lang="en-US" baseline="0" dirty="0" smtClean="0"/>
              <a:t> this case 6 months of history to project 12 months forward.</a:t>
            </a:r>
          </a:p>
          <a:p>
            <a:endParaRPr lang="en-US" baseline="0" dirty="0" smtClean="0"/>
          </a:p>
          <a:p>
            <a:r>
              <a:rPr lang="en-US" baseline="0" dirty="0" smtClean="0"/>
              <a:t>The analyst has some control over the metrics, algorithm, chart display, thresholds and other options.</a:t>
            </a:r>
          </a:p>
          <a:p>
            <a:endParaRPr lang="en-US" baseline="0" dirty="0" smtClean="0"/>
          </a:p>
          <a:p>
            <a:r>
              <a:rPr lang="en-US" baseline="0" dirty="0" smtClean="0"/>
              <a:t>Scenarios can be as complicated as multiple what if events for the system or individual metrics, or as simple as straight forecasting based on a particular history.</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9</a:t>
            </a:fld>
            <a:endParaRPr lang="en-US"/>
          </a:p>
        </p:txBody>
      </p:sp>
    </p:spTree>
    <p:extLst>
      <p:ext uri="{BB962C8B-B14F-4D97-AF65-F5344CB8AC3E}">
        <p14:creationId xmlns:p14="http://schemas.microsoft.com/office/powerpoint/2010/main" val="147203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36543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5510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9480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7425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60789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2584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5205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76825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0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5954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0" y="6629400"/>
            <a:ext cx="990600" cy="2286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4038601" y="6613532"/>
            <a:ext cx="1143000" cy="2444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427652693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3.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3.jpe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image" Target="../media/image6.jpe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theme" Target="../theme/theme16.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jpe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9.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3.jpe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3.jpe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image" Target="../media/image3.jpeg"/><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4.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6.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4.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5.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3.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7.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4.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image" Target="../media/image3.jpeg"/><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3.jpe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3.jpe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4.jpe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1.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6" Type="http://schemas.openxmlformats.org/officeDocument/2006/relationships/image" Target="../media/image6.jpeg"/><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theme" Target="../theme/theme3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1.jpe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image" Target="../media/image3.jpeg"/><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theme" Target="../theme/theme35.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image" Target="../media/image4.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image" Target="../media/image3.jpeg"/><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image" Target="../media/image3.jpeg"/><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image" Target="../media/image3.jpeg"/><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4.jpe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39.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6" Type="http://schemas.openxmlformats.org/officeDocument/2006/relationships/image" Target="../media/image6.jpeg"/><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heme" Target="../theme/theme40.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image" Target="../media/image1.jpeg"/><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1.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6.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9" tIns="45676" rIns="91349" bIns="45676" anchor="ctr"/>
          <a:lstStyle/>
          <a:p>
            <a:pPr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9"/>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95" y="273057"/>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2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defRPr/>
            </a:pPr>
            <a:fld id="{3E528A8A-A09B-4BD0-BFB3-1E10DCEBF6FD}" type="slidenum">
              <a:rPr lang="en-US" sz="1400" b="1" smtClean="0">
                <a:solidFill>
                  <a:srgbClr val="0099B5"/>
                </a:solidFill>
                <a:latin typeface="Cambria" pitchFamily="18" charset="0"/>
              </a:rPr>
              <a:pPr algn="r"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410504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6745"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3488"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0229"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6974"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557" indent="-342557"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208" indent="-285464"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1859" indent="-22837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598601" indent="-22837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5346" indent="-22837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2091" indent="-228370" algn="l" rtl="0" eaLnBrk="1" fontAlgn="base" hangingPunct="1">
        <a:spcBef>
          <a:spcPct val="20000"/>
        </a:spcBef>
        <a:spcAft>
          <a:spcPct val="0"/>
        </a:spcAft>
        <a:buChar char="»"/>
        <a:defRPr sz="2000">
          <a:solidFill>
            <a:schemeClr val="tx1"/>
          </a:solidFill>
          <a:latin typeface="Arial" charset="0"/>
          <a:ea typeface="+mn-ea"/>
        </a:defRPr>
      </a:lvl6pPr>
      <a:lvl7pPr marL="2968833" indent="-228370" algn="l" rtl="0" eaLnBrk="1" fontAlgn="base" hangingPunct="1">
        <a:spcBef>
          <a:spcPct val="20000"/>
        </a:spcBef>
        <a:spcAft>
          <a:spcPct val="0"/>
        </a:spcAft>
        <a:buChar char="»"/>
        <a:defRPr sz="2000">
          <a:solidFill>
            <a:schemeClr val="tx1"/>
          </a:solidFill>
          <a:latin typeface="Arial" charset="0"/>
          <a:ea typeface="+mn-ea"/>
        </a:defRPr>
      </a:lvl7pPr>
      <a:lvl8pPr marL="3425577" indent="-228370" algn="l" rtl="0" eaLnBrk="1" fontAlgn="base" hangingPunct="1">
        <a:spcBef>
          <a:spcPct val="20000"/>
        </a:spcBef>
        <a:spcAft>
          <a:spcPct val="0"/>
        </a:spcAft>
        <a:buChar char="»"/>
        <a:defRPr sz="2000">
          <a:solidFill>
            <a:schemeClr val="tx1"/>
          </a:solidFill>
          <a:latin typeface="Arial" charset="0"/>
          <a:ea typeface="+mn-ea"/>
        </a:defRPr>
      </a:lvl8pPr>
      <a:lvl9pPr marL="3882322" indent="-22837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solidFill>
                  <a:schemeClr val="tx1"/>
                </a:solidFill>
                <a:latin typeface="Calibri" panose="020F0502020204030204" pitchFamily="34" charset="0"/>
              </a:rPr>
              <a:t>BMC </a:t>
            </a:r>
            <a:r>
              <a:rPr lang="en-US" sz="4400" dirty="0" smtClean="0">
                <a:solidFill>
                  <a:schemeClr val="tx1"/>
                </a:solidFill>
                <a:latin typeface="Calibri" panose="020F0502020204030204" pitchFamily="34" charset="0"/>
              </a:rPr>
              <a:t>TrueSight </a:t>
            </a:r>
            <a:br>
              <a:rPr lang="en-US" sz="4400" dirty="0" smtClean="0">
                <a:solidFill>
                  <a:schemeClr val="tx1"/>
                </a:solidFill>
                <a:latin typeface="Calibri" panose="020F0502020204030204" pitchFamily="34" charset="0"/>
              </a:rPr>
            </a:br>
            <a:r>
              <a:rPr lang="en-US" sz="4400" dirty="0" smtClean="0">
                <a:solidFill>
                  <a:schemeClr val="tx1"/>
                </a:solidFill>
                <a:latin typeface="Calibri" panose="020F0502020204030204" pitchFamily="34" charset="0"/>
              </a:rPr>
              <a:t>Capacity </a:t>
            </a:r>
            <a:r>
              <a:rPr lang="en-US" sz="4400" dirty="0">
                <a:solidFill>
                  <a:schemeClr val="tx1"/>
                </a:solidFill>
                <a:latin typeface="Calibri" panose="020F0502020204030204" pitchFamily="34" charset="0"/>
              </a:rPr>
              <a:t>Optimization </a:t>
            </a:r>
            <a:r>
              <a:rPr lang="en-US" sz="4400" dirty="0" smtClean="0">
                <a:solidFill>
                  <a:schemeClr val="tx1"/>
                </a:solidFill>
                <a:latin typeface="Calibri" panose="020F0502020204030204" pitchFamily="34" charset="0"/>
              </a:rPr>
              <a:t/>
            </a:r>
            <a:br>
              <a:rPr lang="en-US" sz="4400" dirty="0" smtClean="0">
                <a:solidFill>
                  <a:schemeClr val="tx1"/>
                </a:solidFill>
                <a:latin typeface="Calibri" panose="020F0502020204030204" pitchFamily="34" charset="0"/>
              </a:rPr>
            </a:br>
            <a:r>
              <a:rPr lang="en-US" sz="4400" dirty="0" smtClean="0">
                <a:solidFill>
                  <a:schemeClr val="tx1"/>
                </a:solidFill>
                <a:latin typeface="Calibri" panose="020F0502020204030204" pitchFamily="34" charset="0"/>
              </a:rPr>
              <a:t>(</a:t>
            </a:r>
            <a:r>
              <a:rPr lang="en-US" sz="4400" dirty="0">
                <a:solidFill>
                  <a:schemeClr val="tx1"/>
                </a:solidFill>
                <a:latin typeface="Calibri" panose="020F0502020204030204" pitchFamily="34" charset="0"/>
              </a:rPr>
              <a:t>BCO)</a:t>
            </a:r>
          </a:p>
        </p:txBody>
      </p:sp>
      <p:sp>
        <p:nvSpPr>
          <p:cNvPr id="3" name="Subtitle 2"/>
          <p:cNvSpPr>
            <a:spLocks noGrp="1"/>
          </p:cNvSpPr>
          <p:nvPr>
            <p:ph type="subTitle" idx="1"/>
          </p:nvPr>
        </p:nvSpPr>
        <p:spPr/>
        <p:txBody>
          <a:bodyPr/>
          <a:lstStyle/>
          <a:p>
            <a:r>
              <a:rPr lang="en-US" dirty="0" smtClean="0"/>
              <a:t>Use Case BCO015</a:t>
            </a:r>
          </a:p>
          <a:p>
            <a:r>
              <a:rPr lang="en-US" dirty="0" smtClean="0"/>
              <a:t>Reading Charts for Actionable Intelligence</a:t>
            </a:r>
          </a:p>
          <a:p>
            <a:r>
              <a:rPr lang="en-US" dirty="0" smtClean="0"/>
              <a:t>As an Application Manager or SME</a:t>
            </a:r>
          </a:p>
        </p:txBody>
      </p:sp>
      <p:sp>
        <p:nvSpPr>
          <p:cNvPr id="4" name="TextBox 3"/>
          <p:cNvSpPr txBox="1"/>
          <p:nvPr/>
        </p:nvSpPr>
        <p:spPr>
          <a:xfrm>
            <a:off x="19050" y="6370082"/>
            <a:ext cx="3730508" cy="369332"/>
          </a:xfrm>
          <a:prstGeom prst="rect">
            <a:avLst/>
          </a:prstGeom>
          <a:noFill/>
        </p:spPr>
        <p:txBody>
          <a:bodyPr wrap="none" rtlCol="0">
            <a:spAutoFit/>
          </a:bodyPr>
          <a:lstStyle/>
          <a:p>
            <a:r>
              <a:rPr lang="en-US" dirty="0" smtClean="0"/>
              <a:t>Extensive use of the note field is used</a:t>
            </a:r>
            <a:endParaRPr lang="en-US" dirty="0"/>
          </a:p>
        </p:txBody>
      </p:sp>
    </p:spTree>
    <p:extLst>
      <p:ext uri="{BB962C8B-B14F-4D97-AF65-F5344CB8AC3E}">
        <p14:creationId xmlns:p14="http://schemas.microsoft.com/office/powerpoint/2010/main" val="18950209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694367" y="1282632"/>
            <a:ext cx="4111703" cy="2747228"/>
          </a:xfrm>
          <a:prstGeom prst="rect">
            <a:avLst/>
          </a:prstGeom>
        </p:spPr>
      </p:pic>
      <p:pic>
        <p:nvPicPr>
          <p:cNvPr id="5" name="Picture 4"/>
          <p:cNvPicPr>
            <a:picLocks noChangeAspect="1"/>
          </p:cNvPicPr>
          <p:nvPr/>
        </p:nvPicPr>
        <p:blipFill>
          <a:blip r:embed="rId4"/>
          <a:stretch>
            <a:fillRect/>
          </a:stretch>
        </p:blipFill>
        <p:spPr>
          <a:xfrm>
            <a:off x="334878" y="4029860"/>
            <a:ext cx="4160922" cy="2782157"/>
          </a:xfrm>
          <a:prstGeom prst="rect">
            <a:avLst/>
          </a:prstGeom>
        </p:spPr>
      </p:pic>
      <p:pic>
        <p:nvPicPr>
          <p:cNvPr id="6" name="Picture 5"/>
          <p:cNvPicPr>
            <a:picLocks noChangeAspect="1"/>
          </p:cNvPicPr>
          <p:nvPr/>
        </p:nvPicPr>
        <p:blipFill>
          <a:blip r:embed="rId5"/>
          <a:stretch>
            <a:fillRect/>
          </a:stretch>
        </p:blipFill>
        <p:spPr>
          <a:xfrm>
            <a:off x="4694367" y="4029860"/>
            <a:ext cx="4154772" cy="2782157"/>
          </a:xfrm>
          <a:prstGeom prst="rect">
            <a:avLst/>
          </a:prstGeom>
        </p:spPr>
      </p:pic>
      <p:pic>
        <p:nvPicPr>
          <p:cNvPr id="7" name="Picture 6"/>
          <p:cNvPicPr>
            <a:picLocks noChangeAspect="1"/>
          </p:cNvPicPr>
          <p:nvPr/>
        </p:nvPicPr>
        <p:blipFill>
          <a:blip r:embed="rId6"/>
          <a:stretch>
            <a:fillRect/>
          </a:stretch>
        </p:blipFill>
        <p:spPr>
          <a:xfrm>
            <a:off x="355744" y="1447800"/>
            <a:ext cx="4173186" cy="2152563"/>
          </a:xfrm>
          <a:prstGeom prst="rect">
            <a:avLst/>
          </a:prstGeom>
          <a:ln w="76200">
            <a:solidFill>
              <a:schemeClr val="tx1"/>
            </a:solidFill>
          </a:ln>
        </p:spPr>
      </p:pic>
    </p:spTree>
    <p:extLst>
      <p:ext uri="{BB962C8B-B14F-4D97-AF65-F5344CB8AC3E}">
        <p14:creationId xmlns:p14="http://schemas.microsoft.com/office/powerpoint/2010/main" val="41717903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28600" y="1246189"/>
            <a:ext cx="8610600" cy="5459411"/>
          </a:xfrm>
        </p:spPr>
        <p:txBody>
          <a:bodyPr/>
          <a:lstStyle/>
          <a:p>
            <a:endParaRPr lang="en-US" sz="2000" dirty="0"/>
          </a:p>
        </p:txBody>
      </p:sp>
    </p:spTree>
    <p:extLst>
      <p:ext uri="{BB962C8B-B14F-4D97-AF65-F5344CB8AC3E}">
        <p14:creationId xmlns:p14="http://schemas.microsoft.com/office/powerpoint/2010/main" val="4989720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Need Elevated Permissions and Caution</a:t>
            </a:r>
            <a:endParaRPr lang="en-US" sz="3200" dirty="0"/>
          </a:p>
        </p:txBody>
      </p:sp>
      <p:sp>
        <p:nvSpPr>
          <p:cNvPr id="3" name="Content Placeholder 2"/>
          <p:cNvSpPr>
            <a:spLocks noGrp="1"/>
          </p:cNvSpPr>
          <p:nvPr>
            <p:ph idx="1"/>
          </p:nvPr>
        </p:nvSpPr>
        <p:spPr>
          <a:xfrm>
            <a:off x="228600" y="1246189"/>
            <a:ext cx="8610600" cy="5230811"/>
          </a:xfrm>
        </p:spPr>
        <p:txBody>
          <a:bodyPr/>
          <a:lstStyle/>
          <a:p>
            <a:pPr marL="0" indent="0">
              <a:buNone/>
            </a:pPr>
            <a:r>
              <a:rPr lang="en-US" dirty="0" smtClean="0"/>
              <a:t>Running, changing and making charts requires </a:t>
            </a:r>
            <a:r>
              <a:rPr lang="en-US" dirty="0" err="1" smtClean="0"/>
              <a:t>BCOUser</a:t>
            </a:r>
            <a:r>
              <a:rPr lang="en-US" dirty="0" smtClean="0"/>
              <a:t> permissions. </a:t>
            </a:r>
            <a:r>
              <a:rPr lang="en-US" b="1" dirty="0" smtClean="0"/>
              <a:t>This is an elevated permission level</a:t>
            </a:r>
            <a:r>
              <a:rPr lang="en-US" dirty="0" smtClean="0"/>
              <a:t>, that while easily given, does allow the user to ruin existing charts. This costs the time and effort already put into the chart, and the time and effort to recreate the chart.  Therefore, care must be used when changing existing charts.</a:t>
            </a:r>
          </a:p>
          <a:p>
            <a:pPr marL="0" indent="0">
              <a:buNone/>
            </a:pPr>
            <a:r>
              <a:rPr lang="en-US" dirty="0" smtClean="0"/>
              <a:t>Existing charts can be copied to the same ‘place’ or elsewhere such that you can modify the chart and ‘make it your own’. There are several techniques for this which are discussed here.</a:t>
            </a:r>
          </a:p>
          <a:p>
            <a:pPr marL="0" indent="0">
              <a:buNone/>
            </a:pPr>
            <a:r>
              <a:rPr lang="en-US" dirty="0" smtClean="0"/>
              <a:t>Using charts does require some thought and review that the data the chart suggests it is presenting is actually the data being used. As this can be changed by others, you should confirm when using the charts.</a:t>
            </a:r>
          </a:p>
          <a:p>
            <a:pPr marL="0" indent="0">
              <a:buNone/>
            </a:pPr>
            <a:endParaRPr lang="en-US" dirty="0"/>
          </a:p>
        </p:txBody>
      </p:sp>
    </p:spTree>
    <p:extLst>
      <p:ext uri="{BB962C8B-B14F-4D97-AF65-F5344CB8AC3E}">
        <p14:creationId xmlns:p14="http://schemas.microsoft.com/office/powerpoint/2010/main" val="24827977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BCO Data</a:t>
            </a:r>
            <a:endParaRPr lang="en-US" sz="3200" dirty="0"/>
          </a:p>
        </p:txBody>
      </p:sp>
      <p:sp>
        <p:nvSpPr>
          <p:cNvPr id="3" name="Content Placeholder 2"/>
          <p:cNvSpPr>
            <a:spLocks noGrp="1"/>
          </p:cNvSpPr>
          <p:nvPr>
            <p:ph idx="1"/>
          </p:nvPr>
        </p:nvSpPr>
        <p:spPr>
          <a:xfrm>
            <a:off x="228600" y="1246189"/>
            <a:ext cx="8610600" cy="5459411"/>
          </a:xfrm>
        </p:spPr>
        <p:txBody>
          <a:bodyPr/>
          <a:lstStyle/>
          <a:p>
            <a:r>
              <a:rPr lang="en-US" b="1" dirty="0" smtClean="0"/>
              <a:t>BCO data is NEVER wrong</a:t>
            </a:r>
            <a:r>
              <a:rPr lang="en-US" dirty="0" smtClean="0"/>
              <a:t>.  The data comes from other sources and only parrots what it gets from that source, so the data BCO has is the data the source has.</a:t>
            </a:r>
          </a:p>
          <a:p>
            <a:r>
              <a:rPr lang="en-US" dirty="0" smtClean="0"/>
              <a:t>However, BCO does make assumptions on what to do with the data to display it. So you must be careful to evaluate what the charts are suggesting  vs. what the data was intended to suggest. This is not as easy as you might think.</a:t>
            </a:r>
            <a:endParaRPr lang="en-US" dirty="0"/>
          </a:p>
          <a:p>
            <a:r>
              <a:rPr lang="en-US" dirty="0" smtClean="0"/>
              <a:t>A prime example is the metric of </a:t>
            </a:r>
            <a:r>
              <a:rPr lang="en-US" b="1" dirty="0" smtClean="0"/>
              <a:t>Employees + Contractors</a:t>
            </a:r>
            <a:r>
              <a:rPr lang="en-US" dirty="0" smtClean="0"/>
              <a:t>.  Because it has a type of ‘Generic’ BCO will assume that it should sum the base number to get to the next larger aggregation, said differently add hours to get days, then add days to get weeks etc. This is obviously wrong when the base ‘generic’ number represents ‘Employees and Contractors’. </a:t>
            </a:r>
          </a:p>
        </p:txBody>
      </p:sp>
    </p:spTree>
    <p:extLst>
      <p:ext uri="{BB962C8B-B14F-4D97-AF65-F5344CB8AC3E}">
        <p14:creationId xmlns:p14="http://schemas.microsoft.com/office/powerpoint/2010/main" val="42128667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Pattern</a:t>
            </a:r>
            <a:endParaRPr lang="en-US" dirty="0"/>
          </a:p>
        </p:txBody>
      </p:sp>
      <p:sp>
        <p:nvSpPr>
          <p:cNvPr id="3" name="Content Placeholder 2"/>
          <p:cNvSpPr>
            <a:spLocks noGrp="1"/>
          </p:cNvSpPr>
          <p:nvPr>
            <p:ph idx="1"/>
          </p:nvPr>
        </p:nvSpPr>
        <p:spPr/>
        <p:txBody>
          <a:bodyPr/>
          <a:lstStyle/>
          <a:p>
            <a:r>
              <a:rPr lang="en-US" dirty="0" smtClean="0"/>
              <a:t>Finding a pattern in a chart is relatively easy.  The difficulty is in determining if the pattern is ‘normal’ and whether exceptions are outliers or have special causes.</a:t>
            </a:r>
            <a:endParaRPr lang="en-US" dirty="0"/>
          </a:p>
        </p:txBody>
      </p:sp>
    </p:spTree>
    <p:extLst>
      <p:ext uri="{BB962C8B-B14F-4D97-AF65-F5344CB8AC3E}">
        <p14:creationId xmlns:p14="http://schemas.microsoft.com/office/powerpoint/2010/main" val="192995370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“Normal” Line Chart</a:t>
            </a:r>
            <a:endParaRPr lang="en-US" dirty="0"/>
          </a:p>
        </p:txBody>
      </p:sp>
      <p:pic>
        <p:nvPicPr>
          <p:cNvPr id="4" name="Picture 3"/>
          <p:cNvPicPr>
            <a:picLocks noChangeAspect="1"/>
          </p:cNvPicPr>
          <p:nvPr/>
        </p:nvPicPr>
        <p:blipFill>
          <a:blip r:embed="rId3"/>
          <a:stretch>
            <a:fillRect/>
          </a:stretch>
        </p:blipFill>
        <p:spPr>
          <a:xfrm>
            <a:off x="0" y="1128819"/>
            <a:ext cx="9144000" cy="5729181"/>
          </a:xfrm>
          <a:prstGeom prst="rect">
            <a:avLst/>
          </a:prstGeom>
        </p:spPr>
      </p:pic>
    </p:spTree>
    <p:extLst>
      <p:ext uri="{BB962C8B-B14F-4D97-AF65-F5344CB8AC3E}">
        <p14:creationId xmlns:p14="http://schemas.microsoft.com/office/powerpoint/2010/main" val="4033256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1295400"/>
            <a:ext cx="9144000" cy="5562600"/>
          </a:xfrm>
          <a:prstGeom prst="rect">
            <a:avLst/>
          </a:prstGeom>
        </p:spPr>
      </p:pic>
    </p:spTree>
    <p:extLst>
      <p:ext uri="{BB962C8B-B14F-4D97-AF65-F5344CB8AC3E}">
        <p14:creationId xmlns:p14="http://schemas.microsoft.com/office/powerpoint/2010/main" val="32255636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Saturation – Dot Chart</a:t>
            </a:r>
            <a:endParaRPr lang="en-US" dirty="0"/>
          </a:p>
        </p:txBody>
      </p:sp>
      <p:pic>
        <p:nvPicPr>
          <p:cNvPr id="4" name="Picture 3"/>
          <p:cNvPicPr>
            <a:picLocks noChangeAspect="1"/>
          </p:cNvPicPr>
          <p:nvPr/>
        </p:nvPicPr>
        <p:blipFill>
          <a:blip r:embed="rId3"/>
          <a:stretch>
            <a:fillRect/>
          </a:stretch>
        </p:blipFill>
        <p:spPr>
          <a:xfrm>
            <a:off x="0" y="1247775"/>
            <a:ext cx="9144000" cy="5610225"/>
          </a:xfrm>
          <a:prstGeom prst="rect">
            <a:avLst/>
          </a:prstGeom>
        </p:spPr>
      </p:pic>
    </p:spTree>
    <p:extLst>
      <p:ext uri="{BB962C8B-B14F-4D97-AF65-F5344CB8AC3E}">
        <p14:creationId xmlns:p14="http://schemas.microsoft.com/office/powerpoint/2010/main" val="27891028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Charts Vs. Dot Charts</a:t>
            </a:r>
            <a:endParaRPr lang="en-US" dirty="0"/>
          </a:p>
        </p:txBody>
      </p:sp>
      <p:pic>
        <p:nvPicPr>
          <p:cNvPr id="4" name="Picture 3"/>
          <p:cNvPicPr>
            <a:picLocks noChangeAspect="1"/>
          </p:cNvPicPr>
          <p:nvPr/>
        </p:nvPicPr>
        <p:blipFill>
          <a:blip r:embed="rId3"/>
          <a:stretch>
            <a:fillRect/>
          </a:stretch>
        </p:blipFill>
        <p:spPr>
          <a:xfrm>
            <a:off x="38100" y="1295400"/>
            <a:ext cx="9067800" cy="4267200"/>
          </a:xfrm>
          <a:prstGeom prst="rect">
            <a:avLst/>
          </a:prstGeom>
        </p:spPr>
      </p:pic>
    </p:spTree>
    <p:extLst>
      <p:ext uri="{BB962C8B-B14F-4D97-AF65-F5344CB8AC3E}">
        <p14:creationId xmlns:p14="http://schemas.microsoft.com/office/powerpoint/2010/main" val="12870676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a:t>
            </a:r>
            <a:endParaRPr lang="en-US" dirty="0"/>
          </a:p>
        </p:txBody>
      </p:sp>
      <p:pic>
        <p:nvPicPr>
          <p:cNvPr id="4" name="Picture 3"/>
          <p:cNvPicPr>
            <a:picLocks noChangeAspect="1"/>
          </p:cNvPicPr>
          <p:nvPr/>
        </p:nvPicPr>
        <p:blipFill>
          <a:blip r:embed="rId3"/>
          <a:stretch>
            <a:fillRect/>
          </a:stretch>
        </p:blipFill>
        <p:spPr>
          <a:xfrm>
            <a:off x="0" y="1263962"/>
            <a:ext cx="8839200" cy="5614358"/>
          </a:xfrm>
          <a:prstGeom prst="rect">
            <a:avLst/>
          </a:prstGeom>
        </p:spPr>
      </p:pic>
    </p:spTree>
    <p:extLst>
      <p:ext uri="{BB962C8B-B14F-4D97-AF65-F5344CB8AC3E}">
        <p14:creationId xmlns:p14="http://schemas.microsoft.com/office/powerpoint/2010/main" val="38785083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CSC Powerpoint Theme">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HCSC Powerpoint Theme</Template>
  <TotalTime>15247</TotalTime>
  <Words>1146</Words>
  <Application>Microsoft Office PowerPoint</Application>
  <PresentationFormat>On-screen Show (4:3)</PresentationFormat>
  <Paragraphs>92</Paragraphs>
  <Slides>11</Slides>
  <Notes>11</Notes>
  <HiddenSlides>0</HiddenSlides>
  <MMClips>0</MMClips>
  <ScaleCrop>false</ScaleCrop>
  <HeadingPairs>
    <vt:vector size="6" baseType="variant">
      <vt:variant>
        <vt:lpstr>Fonts Used</vt:lpstr>
      </vt:variant>
      <vt:variant>
        <vt:i4>6</vt:i4>
      </vt:variant>
      <vt:variant>
        <vt:lpstr>Theme</vt:lpstr>
      </vt:variant>
      <vt:variant>
        <vt:i4>41</vt:i4>
      </vt:variant>
      <vt:variant>
        <vt:lpstr>Slide Titles</vt:lpstr>
      </vt:variant>
      <vt:variant>
        <vt:i4>11</vt:i4>
      </vt:variant>
    </vt:vector>
  </HeadingPairs>
  <TitlesOfParts>
    <vt:vector size="58" baseType="lpstr">
      <vt:lpstr>ＭＳ Ｐゴシック</vt:lpstr>
      <vt:lpstr>Arial</vt:lpstr>
      <vt:lpstr>Calibri</vt:lpstr>
      <vt:lpstr>Cambria</vt:lpstr>
      <vt:lpstr>Century Gothic</vt:lpstr>
      <vt:lpstr>Corbel</vt:lpstr>
      <vt:lpstr>HCSC Powerpoint Theme</vt:lpstr>
      <vt:lpstr>5_Default Design</vt:lpstr>
      <vt:lpstr>2_2006 BCBS MCM2</vt:lpstr>
      <vt:lpstr>6_Default Design</vt:lpstr>
      <vt:lpstr>7_Default Design</vt:lpstr>
      <vt:lpstr>8_Default Design</vt:lpstr>
      <vt:lpstr>3_2006 BCBS MCM2</vt:lpstr>
      <vt:lpstr>4_2006 BCBS MCM2</vt:lpstr>
      <vt:lpstr>9_Default Design</vt:lpstr>
      <vt:lpstr>10_Default Design</vt:lpstr>
      <vt:lpstr>5_2006 BCBS MCM2</vt:lpstr>
      <vt:lpstr>11_Default Design</vt:lpstr>
      <vt:lpstr>12_Default Design</vt:lpstr>
      <vt:lpstr>13_Default Design</vt:lpstr>
      <vt:lpstr>6_2006 BCBS MCM2</vt:lpstr>
      <vt:lpstr>7_2006 BCBS MCM2</vt:lpstr>
      <vt:lpstr>14_Default Design</vt:lpstr>
      <vt:lpstr>15_Default Design</vt:lpstr>
      <vt:lpstr>8_2006 BCBS MCM2</vt:lpstr>
      <vt:lpstr>16_Default Design</vt:lpstr>
      <vt:lpstr>17_Default Design</vt:lpstr>
      <vt:lpstr>18_Default Design</vt:lpstr>
      <vt:lpstr>9_2006 BCBS MCM2</vt:lpstr>
      <vt:lpstr>10_2006 BCBS MCM2</vt:lpstr>
      <vt:lpstr>19_Default Design</vt:lpstr>
      <vt:lpstr>20_Default Design</vt:lpstr>
      <vt:lpstr>11_2006 BCBS MCM2</vt:lpstr>
      <vt:lpstr>21_Default Design</vt:lpstr>
      <vt:lpstr>22_Default Design</vt:lpstr>
      <vt:lpstr>23_Default Design</vt:lpstr>
      <vt:lpstr>12_2006 BCBS MCM2</vt:lpstr>
      <vt:lpstr>13_2006 BCBS MCM2</vt:lpstr>
      <vt:lpstr>24_Default Design</vt:lpstr>
      <vt:lpstr>25_Default Design</vt:lpstr>
      <vt:lpstr>14_2006 BCBS MCM2</vt:lpstr>
      <vt:lpstr>26_Default Design</vt:lpstr>
      <vt:lpstr>27_Default Design</vt:lpstr>
      <vt:lpstr>28_Default Design</vt:lpstr>
      <vt:lpstr>15_2006 BCBS MCM2</vt:lpstr>
      <vt:lpstr>16_2006 BCBS MCM2</vt:lpstr>
      <vt:lpstr>29_Default Design</vt:lpstr>
      <vt:lpstr>BMC TrueSight  Capacity Optimization  (BCO)</vt:lpstr>
      <vt:lpstr>Need Elevated Permissions and Caution</vt:lpstr>
      <vt:lpstr>BCO Data</vt:lpstr>
      <vt:lpstr>Find the Pattern</vt:lpstr>
      <vt:lpstr>A “Normal” Line Chart</vt:lpstr>
      <vt:lpstr>PowerPoint Presentation</vt:lpstr>
      <vt:lpstr>Example of Saturation – Dot Chart</vt:lpstr>
      <vt:lpstr>Line Charts Vs. Dot Charts</vt:lpstr>
      <vt:lpstr>Forecast</vt:lpstr>
      <vt:lpstr>PowerPoint Presentation</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Capacity Optimization  (BCO)</dc:title>
  <dc:creator>HCSC User</dc:creator>
  <cp:lastModifiedBy>Ben Davies</cp:lastModifiedBy>
  <cp:revision>66</cp:revision>
  <dcterms:created xsi:type="dcterms:W3CDTF">2014-03-10T04:48:24Z</dcterms:created>
  <dcterms:modified xsi:type="dcterms:W3CDTF">2016-08-08T05:57:04Z</dcterms:modified>
</cp:coreProperties>
</file>