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4" r:id="rId1"/>
  </p:sldMasterIdLst>
  <p:notesMasterIdLst>
    <p:notesMasterId r:id="rId37"/>
  </p:notesMasterIdLst>
  <p:handoutMasterIdLst>
    <p:handoutMasterId r:id="rId38"/>
  </p:handoutMasterIdLst>
  <p:sldIdLst>
    <p:sldId id="513" r:id="rId2"/>
    <p:sldId id="517" r:id="rId3"/>
    <p:sldId id="514" r:id="rId4"/>
    <p:sldId id="547" r:id="rId5"/>
    <p:sldId id="516" r:id="rId6"/>
    <p:sldId id="343" r:id="rId7"/>
    <p:sldId id="441" r:id="rId8"/>
    <p:sldId id="518" r:id="rId9"/>
    <p:sldId id="526" r:id="rId10"/>
    <p:sldId id="527" r:id="rId11"/>
    <p:sldId id="347" r:id="rId12"/>
    <p:sldId id="530" r:id="rId13"/>
    <p:sldId id="531" r:id="rId14"/>
    <p:sldId id="532" r:id="rId15"/>
    <p:sldId id="533" r:id="rId16"/>
    <p:sldId id="546" r:id="rId17"/>
    <p:sldId id="534" r:id="rId18"/>
    <p:sldId id="519" r:id="rId19"/>
    <p:sldId id="521" r:id="rId20"/>
    <p:sldId id="524" r:id="rId21"/>
    <p:sldId id="525" r:id="rId22"/>
    <p:sldId id="528" r:id="rId23"/>
    <p:sldId id="539" r:id="rId24"/>
    <p:sldId id="535" r:id="rId25"/>
    <p:sldId id="537" r:id="rId26"/>
    <p:sldId id="541" r:id="rId27"/>
    <p:sldId id="543" r:id="rId28"/>
    <p:sldId id="544" r:id="rId29"/>
    <p:sldId id="536" r:id="rId30"/>
    <p:sldId id="538" r:id="rId31"/>
    <p:sldId id="545" r:id="rId32"/>
    <p:sldId id="542" r:id="rId33"/>
    <p:sldId id="522" r:id="rId34"/>
    <p:sldId id="540" r:id="rId35"/>
    <p:sldId id="486" r:id="rId3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guide id="3" orient="horz" pos="1491">
          <p15:clr>
            <a:srgbClr val="A4A3A4"/>
          </p15:clr>
        </p15:guide>
        <p15:guide id="4" orient="horz" pos="390">
          <p15:clr>
            <a:srgbClr val="A4A3A4"/>
          </p15:clr>
        </p15:guide>
        <p15:guide id="5" orient="horz" pos="4272">
          <p15:clr>
            <a:srgbClr val="A4A3A4"/>
          </p15:clr>
        </p15:guide>
        <p15:guide id="6" orient="horz" pos="1561">
          <p15:clr>
            <a:srgbClr val="A4A3A4"/>
          </p15:clr>
        </p15:guide>
        <p15:guide id="7" orient="horz" pos="3792">
          <p15:clr>
            <a:srgbClr val="A4A3A4"/>
          </p15:clr>
        </p15:guide>
        <p15:guide id="8" orient="horz" pos="3650">
          <p15:clr>
            <a:srgbClr val="A4A3A4"/>
          </p15:clr>
        </p15:guide>
        <p15:guide id="9" orient="horz" pos="1842">
          <p15:clr>
            <a:srgbClr val="A4A3A4"/>
          </p15:clr>
        </p15:guide>
        <p15:guide id="10" pos="3215">
          <p15:clr>
            <a:srgbClr val="A4A3A4"/>
          </p15:clr>
        </p15:guide>
        <p15:guide id="11" pos="4493">
          <p15:clr>
            <a:srgbClr val="A4A3A4"/>
          </p15:clr>
        </p15:guide>
        <p15:guide id="12" pos="551">
          <p15:clr>
            <a:srgbClr val="A4A3A4"/>
          </p15:clr>
        </p15:guide>
        <p15:guide id="13" pos="3568">
          <p15:clr>
            <a:srgbClr val="A4A3A4"/>
          </p15:clr>
        </p15:guide>
        <p15:guide id="14" pos="418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9AC"/>
    <a:srgbClr val="414042"/>
    <a:srgbClr val="D7DF0F"/>
    <a:srgbClr val="00A79D"/>
    <a:srgbClr val="00B6CE"/>
    <a:srgbClr val="3980B2"/>
    <a:srgbClr val="F86E00"/>
    <a:srgbClr val="F83200"/>
    <a:srgbClr val="F98700"/>
    <a:srgbClr val="FE5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2181" autoAdjust="0"/>
  </p:normalViewPr>
  <p:slideViewPr>
    <p:cSldViewPr snapToGrid="0" showGuides="1">
      <p:cViewPr varScale="1">
        <p:scale>
          <a:sx n="59" d="100"/>
          <a:sy n="59" d="100"/>
        </p:scale>
        <p:origin x="906" y="48"/>
      </p:cViewPr>
      <p:guideLst>
        <p:guide orient="horz" pos="2184"/>
        <p:guide pos="3840"/>
        <p:guide orient="horz" pos="1491"/>
        <p:guide orient="horz" pos="390"/>
        <p:guide orient="horz" pos="4272"/>
        <p:guide orient="horz" pos="1561"/>
        <p:guide orient="horz" pos="3792"/>
        <p:guide orient="horz" pos="3650"/>
        <p:guide orient="horz" pos="1842"/>
        <p:guide pos="3215"/>
        <p:guide pos="4493"/>
        <p:guide pos="551"/>
        <p:guide pos="3568"/>
        <p:guide pos="4185"/>
      </p:guideLst>
    </p:cSldViewPr>
  </p:slideViewPr>
  <p:notesTextViewPr>
    <p:cViewPr>
      <p:scale>
        <a:sx n="100" d="100"/>
        <a:sy n="100" d="100"/>
      </p:scale>
      <p:origin x="0" y="0"/>
    </p:cViewPr>
  </p:notesTextViewPr>
  <p:notesViewPr>
    <p:cSldViewPr snapToGrid="0" snapToObjects="1" showGuides="1">
      <p:cViewPr varScale="1">
        <p:scale>
          <a:sx n="80" d="100"/>
          <a:sy n="80" d="100"/>
        </p:scale>
        <p:origin x="21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6ABB7121-B909-45D5-8C29-CBEA6EB3F274}" type="datetimeFigureOut">
              <a:rPr lang="en-US"/>
              <a:pPr>
                <a:defRPr/>
              </a:pPr>
              <a:t>2016-08-24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9D711676-8186-4A29-AB5E-6FCE11ED5696}" type="slidenum">
              <a:rPr lang="en-US"/>
              <a:pPr>
                <a:defRPr/>
              </a:pPr>
              <a:t>‹#›</a:t>
            </a:fld>
            <a:endParaRPr lang="en-US" dirty="0"/>
          </a:p>
        </p:txBody>
      </p:sp>
    </p:spTree>
    <p:extLst>
      <p:ext uri="{BB962C8B-B14F-4D97-AF65-F5344CB8AC3E}">
        <p14:creationId xmlns:p14="http://schemas.microsoft.com/office/powerpoint/2010/main" val="11307433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696A071-2236-4477-BC26-3CC761F181EF}" type="datetimeFigureOut">
              <a:rPr lang="en-US"/>
              <a:pPr>
                <a:defRPr/>
              </a:pPr>
              <a:t>2016-08-24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7403D9-B669-4A24-BB2D-C1EEDEB5CF1A}" type="slidenum">
              <a:rPr lang="en-US"/>
              <a:pPr>
                <a:defRPr/>
              </a:pPr>
              <a:t>‹#›</a:t>
            </a:fld>
            <a:endParaRPr lang="en-US" dirty="0"/>
          </a:p>
        </p:txBody>
      </p:sp>
    </p:spTree>
    <p:extLst>
      <p:ext uri="{BB962C8B-B14F-4D97-AF65-F5344CB8AC3E}">
        <p14:creationId xmlns:p14="http://schemas.microsoft.com/office/powerpoint/2010/main" val="288045197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mc.g2planet.com/bmcengage2016/public_speaker_view.php?speaker_id=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witter.com/MrBenHoney"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Systems_architecture" TargetMode="External"/><Relationship Id="rId13" Type="http://schemas.openxmlformats.org/officeDocument/2006/relationships/hyperlink" Target="https://en.wiktionary.org/wiki/ility" TargetMode="External"/><Relationship Id="rId18" Type="http://schemas.openxmlformats.org/officeDocument/2006/relationships/hyperlink" Target="http://www.merriam-webster.com/dictionary/disorder" TargetMode="External"/><Relationship Id="rId3" Type="http://schemas.openxmlformats.org/officeDocument/2006/relationships/hyperlink" Target="https://en.wikipedia.org/wiki/Systems_engineering" TargetMode="External"/><Relationship Id="rId21" Type="http://schemas.openxmlformats.org/officeDocument/2006/relationships/hyperlink" Target="http://www.merriam-webster.com/dictionary/perturbed" TargetMode="External"/><Relationship Id="rId7" Type="http://schemas.openxmlformats.org/officeDocument/2006/relationships/hyperlink" Target="https://en.wikipedia.org/wiki/Systems_design" TargetMode="External"/><Relationship Id="rId12" Type="http://schemas.openxmlformats.org/officeDocument/2006/relationships/hyperlink" Target="https://en.wikipedia.org/wiki/Non-functional_requirement#cite_note-2" TargetMode="External"/><Relationship Id="rId17" Type="http://schemas.openxmlformats.org/officeDocument/2006/relationships/hyperlink" Target="http://www.merriam-webster.com/dictionary/disquiet" TargetMode="External"/><Relationship Id="rId2" Type="http://schemas.openxmlformats.org/officeDocument/2006/relationships/slide" Target="../slides/slide8.xml"/><Relationship Id="rId16" Type="http://schemas.openxmlformats.org/officeDocument/2006/relationships/hyperlink" Target="https://en.wikipedia.org/wiki/Non-functional_requirement#cite_note-Young01-4" TargetMode="External"/><Relationship Id="rId20" Type="http://schemas.openxmlformats.org/officeDocument/2006/relationships/hyperlink" Target="http://www.merriam-webster.com/dictionary/perturbing" TargetMode="External"/><Relationship Id="rId1" Type="http://schemas.openxmlformats.org/officeDocument/2006/relationships/notesMaster" Target="../notesMasters/notesMaster1.xml"/><Relationship Id="rId6" Type="http://schemas.openxmlformats.org/officeDocument/2006/relationships/hyperlink" Target="https://en.wikipedia.org/wiki/Functional_requirement" TargetMode="External"/><Relationship Id="rId11" Type="http://schemas.openxmlformats.org/officeDocument/2006/relationships/hyperlink" Target="https://en.wikipedia.org/wiki/List_of_system_quality_attributes" TargetMode="External"/><Relationship Id="rId5" Type="http://schemas.openxmlformats.org/officeDocument/2006/relationships/hyperlink" Target="https://en.wikipedia.org/wiki/Requirement" TargetMode="External"/><Relationship Id="rId15" Type="http://schemas.openxmlformats.org/officeDocument/2006/relationships/hyperlink" Target="https://en.wikipedia.org/wiki/Non-functional_requirement#cite_note-Wiegers13-3" TargetMode="External"/><Relationship Id="rId10" Type="http://schemas.openxmlformats.org/officeDocument/2006/relationships/hyperlink" Target="https://en.wikipedia.org/wiki/Non-functional_requirement#cite_note-ASR_Chen-1" TargetMode="External"/><Relationship Id="rId19" Type="http://schemas.openxmlformats.org/officeDocument/2006/relationships/hyperlink" Target="http://www.merriam-webster.com/dictionary/perturbation" TargetMode="External"/><Relationship Id="rId4" Type="http://schemas.openxmlformats.org/officeDocument/2006/relationships/hyperlink" Target="https://en.wikipedia.org/wiki/Requirements_engineering" TargetMode="External"/><Relationship Id="rId9" Type="http://schemas.openxmlformats.org/officeDocument/2006/relationships/hyperlink" Target="https://en.wikipedia.org/wiki/Architecturally_Significant_Requirements" TargetMode="External"/><Relationship Id="rId14" Type="http://schemas.openxmlformats.org/officeDocument/2006/relationships/hyperlink" Target="https://en.wikipedia.org/wiki/Software_testabilit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Welcome, we will start in a minute… at exactly 13:00</a:t>
            </a:r>
          </a:p>
          <a:p>
            <a:endParaRPr lang="en-US" b="1" dirty="0" smtClean="0"/>
          </a:p>
          <a:p>
            <a:endParaRPr lang="en-US" b="0" dirty="0" smtClean="0"/>
          </a:p>
          <a:p>
            <a:r>
              <a:rPr lang="en-US" b="0" dirty="0" smtClean="0"/>
              <a:t>Welcome</a:t>
            </a:r>
            <a:r>
              <a:rPr lang="en-US" b="0" baseline="0" dirty="0" smtClean="0"/>
              <a:t> to the “Writing the Capacity Report with HCSC”</a:t>
            </a:r>
          </a:p>
          <a:p>
            <a:endParaRPr lang="en-US" b="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t>If you were expecting something else, you are in the wrong room, but we are glad to have you.</a:t>
            </a:r>
            <a:endParaRPr lang="en-US" b="0" dirty="0" smtClean="0"/>
          </a:p>
          <a:p>
            <a:endParaRPr lang="en-US" b="0" baseline="0" dirty="0" smtClean="0"/>
          </a:p>
          <a:p>
            <a:endParaRPr lang="en-US" b="1" dirty="0" smtClean="0"/>
          </a:p>
          <a:p>
            <a:r>
              <a:rPr lang="en-US" b="1" dirty="0" smtClean="0"/>
              <a:t>======</a:t>
            </a:r>
          </a:p>
          <a:p>
            <a:endParaRPr lang="en-US" b="1" dirty="0" smtClean="0"/>
          </a:p>
          <a:p>
            <a:r>
              <a:rPr lang="en-US" b="1" dirty="0" smtClean="0"/>
              <a:t>https://bmc.g2planet.com/bmcengage2016/public_session_view.php?agenda_session_id=82</a:t>
            </a:r>
          </a:p>
          <a:p>
            <a:endParaRPr lang="en-US" b="1" dirty="0" smtClean="0"/>
          </a:p>
          <a:p>
            <a:r>
              <a:rPr lang="en-US" b="1" dirty="0" smtClean="0"/>
              <a:t>Writing the Capacity Report with HCSC</a:t>
            </a:r>
          </a:p>
          <a:p>
            <a:r>
              <a:rPr lang="en-US" dirty="0" smtClean="0"/>
              <a:t>Session ID:</a:t>
            </a:r>
          </a:p>
          <a:p>
            <a:r>
              <a:rPr lang="en-US" dirty="0" smtClean="0"/>
              <a:t>679</a:t>
            </a:r>
          </a:p>
          <a:p>
            <a:r>
              <a:rPr lang="en-US" dirty="0" smtClean="0"/>
              <a:t>Date / Time:</a:t>
            </a:r>
          </a:p>
          <a:p>
            <a:r>
              <a:rPr lang="en-US" dirty="0" smtClean="0"/>
              <a:t>Thursday, September 8, 1:00 </a:t>
            </a:r>
            <a:r>
              <a:rPr lang="en-US" dirty="0" smtClean="0">
                <a:effectLst/>
              </a:rPr>
              <a:t>pm</a:t>
            </a:r>
            <a:r>
              <a:rPr lang="en-US" dirty="0" smtClean="0"/>
              <a:t> - 1:45 </a:t>
            </a:r>
            <a:r>
              <a:rPr lang="en-US" dirty="0" smtClean="0">
                <a:effectLst/>
              </a:rPr>
              <a:t>pm</a:t>
            </a:r>
            <a:endParaRPr lang="en-US" dirty="0" smtClean="0"/>
          </a:p>
          <a:p>
            <a:r>
              <a:rPr lang="en-US" dirty="0" smtClean="0"/>
              <a:t>Room:</a:t>
            </a:r>
          </a:p>
          <a:p>
            <a:r>
              <a:rPr lang="en-US" dirty="0" smtClean="0"/>
              <a:t>Ironwood 8</a:t>
            </a:r>
          </a:p>
          <a:p>
            <a:r>
              <a:rPr lang="en-US" dirty="0" smtClean="0"/>
              <a:t>Description:</a:t>
            </a:r>
          </a:p>
          <a:p>
            <a:r>
              <a:rPr lang="en-US" dirty="0" smtClean="0"/>
              <a:t>Writing a quality capacity report that all stakeholders can use is not as easy as people think. Come to this session to walk through the following key areas: The elements of the capacity report</a:t>
            </a:r>
          </a:p>
          <a:p>
            <a:r>
              <a:rPr lang="en-US" dirty="0" smtClean="0"/>
              <a:t>Metrics vs. volumes</a:t>
            </a:r>
          </a:p>
          <a:p>
            <a:r>
              <a:rPr lang="en-US" dirty="0" smtClean="0"/>
              <a:t>Threshold analysis</a:t>
            </a:r>
          </a:p>
          <a:p>
            <a:r>
              <a:rPr lang="en-US" dirty="0" smtClean="0"/>
              <a:t>Trend reporting</a:t>
            </a:r>
          </a:p>
          <a:p>
            <a:r>
              <a:rPr lang="en-US" dirty="0" smtClean="0"/>
              <a:t>Problem recognition</a:t>
            </a:r>
          </a:p>
          <a:p>
            <a:r>
              <a:rPr lang="en-US" dirty="0" smtClean="0"/>
              <a:t>The executive summary</a:t>
            </a:r>
          </a:p>
          <a:p>
            <a:r>
              <a:rPr lang="en-US" dirty="0" smtClean="0"/>
              <a:t>Level:</a:t>
            </a:r>
          </a:p>
          <a:p>
            <a:r>
              <a:rPr lang="en-US" dirty="0" smtClean="0"/>
              <a:t>Intermediate</a:t>
            </a:r>
          </a:p>
          <a:p>
            <a:r>
              <a:rPr lang="en-US" dirty="0" smtClean="0"/>
              <a:t>Presentation Type:</a:t>
            </a:r>
          </a:p>
          <a:p>
            <a:r>
              <a:rPr lang="en-US" dirty="0" smtClean="0"/>
              <a:t>Technical</a:t>
            </a:r>
          </a:p>
          <a:p>
            <a:r>
              <a:rPr lang="en-US" dirty="0" smtClean="0"/>
              <a:t>Product(s):</a:t>
            </a:r>
          </a:p>
          <a:p>
            <a:r>
              <a:rPr lang="en-US" dirty="0" smtClean="0"/>
              <a:t>BMC TrueSight Capacity Optimization</a:t>
            </a:r>
          </a:p>
          <a:p>
            <a:r>
              <a:rPr lang="en-US" dirty="0" smtClean="0"/>
              <a:t>Type:</a:t>
            </a:r>
          </a:p>
          <a:p>
            <a:r>
              <a:rPr lang="en-US" dirty="0" smtClean="0"/>
              <a:t>Customer/Industry Breakout</a:t>
            </a:r>
          </a:p>
          <a:p>
            <a:r>
              <a:rPr lang="en-US" dirty="0" smtClean="0"/>
              <a:t>Track:</a:t>
            </a:r>
          </a:p>
          <a:p>
            <a:r>
              <a:rPr lang="en-US" dirty="0" smtClean="0"/>
              <a:t>Performance, Capacity, and Analytics</a:t>
            </a:r>
          </a:p>
          <a:p>
            <a:r>
              <a:rPr lang="en-US" dirty="0" smtClean="0"/>
              <a:t>Speaker(s):</a:t>
            </a:r>
          </a:p>
          <a:p>
            <a:r>
              <a:rPr lang="en-US" dirty="0" smtClean="0">
                <a:hlinkClick r:id="rId3"/>
              </a:rPr>
              <a:t>Ben Davies</a:t>
            </a:r>
            <a:r>
              <a:rPr lang="en-US" dirty="0" smtClean="0"/>
              <a:t>, Senior IT Business Consultant, HCSC </a:t>
            </a:r>
          </a:p>
          <a:p>
            <a:r>
              <a:rPr lang="en-US" dirty="0" smtClean="0"/>
              <a:t>Status:</a:t>
            </a:r>
          </a:p>
          <a:p>
            <a:r>
              <a:rPr lang="en-US" dirty="0" smtClean="0"/>
              <a:t>Available </a:t>
            </a:r>
          </a:p>
          <a:p>
            <a:endParaRPr lang="en-US" dirty="0"/>
          </a:p>
        </p:txBody>
      </p:sp>
      <p:sp>
        <p:nvSpPr>
          <p:cNvPr id="4" name="Slide Number Placeholder 3"/>
          <p:cNvSpPr>
            <a:spLocks noGrp="1"/>
          </p:cNvSpPr>
          <p:nvPr>
            <p:ph type="sldNum" sz="quarter" idx="10"/>
          </p:nvPr>
        </p:nvSpPr>
        <p:spPr/>
        <p:txBody>
          <a:bodyPr/>
          <a:lstStyle/>
          <a:p>
            <a:fld id="{72F71AE7-EE1C-4297-8204-B81D97A028B5}" type="slidenum">
              <a:rPr lang="en-US" smtClean="0"/>
              <a:t>1</a:t>
            </a:fld>
            <a:endParaRPr lang="en-US" dirty="0"/>
          </a:p>
        </p:txBody>
      </p:sp>
    </p:spTree>
    <p:extLst>
      <p:ext uri="{BB962C8B-B14F-4D97-AF65-F5344CB8AC3E}">
        <p14:creationId xmlns:p14="http://schemas.microsoft.com/office/powerpoint/2010/main" val="76065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Audience / consumer </a:t>
            </a:r>
            <a:r>
              <a:rPr lang="en-US" altLang="en-US" dirty="0" smtClean="0"/>
              <a:t>of the report – this will color which metrics will</a:t>
            </a:r>
            <a:r>
              <a:rPr lang="en-US" altLang="en-US" baseline="0" dirty="0" smtClean="0"/>
              <a:t> be relevant, and which thresholds are to be assessed, format of the report, rigor of the analysis and report, and the pool of risks to consider.</a:t>
            </a:r>
          </a:p>
          <a:p>
            <a:endParaRPr lang="en-US" b="1" dirty="0" smtClean="0">
              <a:solidFill>
                <a:schemeClr val="accent1"/>
              </a:solidFill>
              <a:latin typeface="Segoe ui light"/>
              <a:ea typeface="MS PGothic" pitchFamily="34" charset="-128"/>
              <a:cs typeface="Segoe ui light"/>
            </a:endParaRPr>
          </a:p>
          <a:p>
            <a:endParaRPr lang="en-US" b="1" dirty="0" smtClean="0">
              <a:solidFill>
                <a:schemeClr val="accent1"/>
              </a:solidFill>
              <a:latin typeface="Segoe ui light"/>
              <a:ea typeface="MS PGothic" pitchFamily="34" charset="-128"/>
              <a:cs typeface="Segoe ui light"/>
            </a:endParaRPr>
          </a:p>
          <a:p>
            <a:r>
              <a:rPr lang="en-US" b="1" dirty="0" smtClean="0">
                <a:solidFill>
                  <a:schemeClr val="accent1"/>
                </a:solidFill>
                <a:latin typeface="Segoe ui light"/>
                <a:ea typeface="MS PGothic" pitchFamily="34" charset="-128"/>
                <a:cs typeface="Segoe ui light"/>
              </a:rPr>
              <a:t>Audience = Our </a:t>
            </a:r>
            <a:r>
              <a:rPr lang="en-US" b="1" dirty="0" smtClean="0">
                <a:solidFill>
                  <a:schemeClr val="accent1"/>
                </a:solidFill>
                <a:latin typeface="Segoe ui light"/>
                <a:ea typeface="MS PGothic" pitchFamily="34" charset="-128"/>
                <a:cs typeface="Segoe ui light"/>
              </a:rPr>
              <a:t>Director</a:t>
            </a:r>
          </a:p>
          <a:p>
            <a:endParaRPr lang="en-US" b="1" dirty="0" smtClean="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10</a:t>
            </a:fld>
            <a:endParaRPr lang="en-US" altLang="en-US" dirty="0" smtClean="0"/>
          </a:p>
        </p:txBody>
      </p:sp>
    </p:spTree>
    <p:extLst>
      <p:ext uri="{BB962C8B-B14F-4D97-AF65-F5344CB8AC3E}">
        <p14:creationId xmlns:p14="http://schemas.microsoft.com/office/powerpoint/2010/main" val="1589875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1" dirty="0" smtClean="0"/>
              <a:t>Metrics and thresholds </a:t>
            </a:r>
            <a:r>
              <a:rPr lang="en-US" altLang="en-US" dirty="0" smtClean="0"/>
              <a:t>– what types of metrics and threshold are needed</a:t>
            </a:r>
            <a:r>
              <a:rPr lang="en-US" altLang="en-US" baseline="0" dirty="0" smtClean="0"/>
              <a:t> to PROVE the point of </a:t>
            </a:r>
            <a:r>
              <a:rPr lang="en-US" altLang="en-US" baseline="0" dirty="0" smtClean="0"/>
              <a:t>review</a:t>
            </a:r>
            <a:endParaRPr lang="en-US" altLang="en-US" baseline="0" dirty="0" smtClean="0"/>
          </a:p>
          <a:p>
            <a:endParaRPr lang="en-US" altLang="en-US" dirty="0" smtClean="0"/>
          </a:p>
          <a:p>
            <a:endParaRPr lang="en-US" altLang="en-US" dirty="0" smtClean="0"/>
          </a:p>
          <a:p>
            <a:r>
              <a:rPr lang="en-US" altLang="en-US" dirty="0" smtClean="0"/>
              <a:t>Now that you know what you are going to prove (or disprove),</a:t>
            </a:r>
            <a:r>
              <a:rPr lang="en-US" altLang="en-US" baseline="0" dirty="0" smtClean="0"/>
              <a:t> select the metrics.   </a:t>
            </a:r>
            <a:r>
              <a:rPr lang="en-US" altLang="en-US" b="1" baseline="0" dirty="0" smtClean="0"/>
              <a:t>The data you will turn into information. The information you will turn into Knowledge.  The knowledge you will turn into ACTIONABLE INTELIGENCE.</a:t>
            </a:r>
          </a:p>
          <a:p>
            <a:endParaRPr lang="en-US" altLang="en-US" baseline="0" dirty="0" smtClean="0"/>
          </a:p>
          <a:p>
            <a:r>
              <a:rPr lang="en-US" altLang="en-US" baseline="0" dirty="0" smtClean="0"/>
              <a:t>Avoid metric junk and look for metrics that determine cause and effect.  Re-evaluate periodically.</a:t>
            </a:r>
          </a:p>
          <a:p>
            <a:endParaRPr lang="en-US" altLang="en-US" baseline="0" dirty="0" smtClean="0"/>
          </a:p>
          <a:p>
            <a:r>
              <a:rPr lang="en-US" altLang="en-US" baseline="0" dirty="0" smtClean="0"/>
              <a:t>Metrics (for me) seem to fall in to these categories.</a:t>
            </a:r>
            <a:endParaRPr lang="en-US" altLang="en-US" dirty="0" smtClean="0"/>
          </a:p>
          <a:p>
            <a:endParaRPr lang="en-US" altLang="en-US" dirty="0" smtClean="0"/>
          </a:p>
          <a:p>
            <a:endParaRPr lang="en-US" altLang="en-US" dirty="0" smtClean="0"/>
          </a:p>
          <a:p>
            <a:r>
              <a:rPr lang="en-US" altLang="en-US" b="1" dirty="0" smtClean="0"/>
              <a:t>User metrics  </a:t>
            </a:r>
            <a:r>
              <a:rPr lang="en-US" altLang="en-US" dirty="0" smtClean="0"/>
              <a:t>- address, purchase history, location, demographics, established</a:t>
            </a:r>
            <a:r>
              <a:rPr lang="en-US" altLang="en-US" baseline="0" dirty="0" smtClean="0"/>
              <a:t> trends, </a:t>
            </a:r>
            <a:r>
              <a:rPr lang="en-US" altLang="en-US" b="1" baseline="0" dirty="0" smtClean="0"/>
              <a:t>typical </a:t>
            </a:r>
            <a:r>
              <a:rPr lang="en-US" altLang="en-US" b="1" baseline="0" dirty="0" smtClean="0"/>
              <a:t>tasks or roles</a:t>
            </a:r>
            <a:r>
              <a:rPr lang="en-US" altLang="en-US" baseline="0" dirty="0" smtClean="0"/>
              <a:t>, </a:t>
            </a:r>
            <a:r>
              <a:rPr lang="en-US" altLang="en-US" b="1" baseline="0" dirty="0" smtClean="0"/>
              <a:t>EXPECTED RESULTS</a:t>
            </a:r>
            <a:endParaRPr lang="en-US" altLang="en-US" b="1" dirty="0" smtClean="0"/>
          </a:p>
          <a:p>
            <a:endParaRPr lang="en-US" altLang="en-US" dirty="0" smtClean="0"/>
          </a:p>
          <a:p>
            <a:r>
              <a:rPr lang="en-US" altLang="en-US" b="1" dirty="0" smtClean="0"/>
              <a:t>Transactional metrics </a:t>
            </a:r>
            <a:r>
              <a:rPr lang="en-US" altLang="en-US" dirty="0" smtClean="0"/>
              <a:t>– counts of transactions;</a:t>
            </a:r>
            <a:r>
              <a:rPr lang="en-US" altLang="en-US" baseline="0" dirty="0" smtClean="0"/>
              <a:t> logins, requests, print jobs, </a:t>
            </a:r>
          </a:p>
          <a:p>
            <a:endParaRPr lang="en-US" altLang="en-US" baseline="0" dirty="0" smtClean="0"/>
          </a:p>
          <a:p>
            <a:r>
              <a:rPr lang="en-US" altLang="en-US" b="1" baseline="0" dirty="0" smtClean="0"/>
              <a:t>Infrastructure metrics </a:t>
            </a:r>
            <a:r>
              <a:rPr lang="en-US" altLang="en-US" baseline="0" dirty="0" smtClean="0"/>
              <a:t>– engagement staff, device CPU, Memory, </a:t>
            </a:r>
            <a:r>
              <a:rPr lang="en-US" altLang="en-US" baseline="0" dirty="0" smtClean="0"/>
              <a:t>Run Queue, </a:t>
            </a:r>
            <a:r>
              <a:rPr lang="en-US" altLang="en-US" baseline="0" dirty="0" smtClean="0"/>
              <a:t>Disk IO, Network IO etc.</a:t>
            </a:r>
          </a:p>
          <a:p>
            <a:endParaRPr lang="en-US" altLang="en-US" baseline="0" dirty="0" smtClean="0"/>
          </a:p>
          <a:p>
            <a:r>
              <a:rPr lang="en-US" altLang="en-US" b="1" baseline="0" dirty="0" smtClean="0"/>
              <a:t>Performance metrics </a:t>
            </a:r>
            <a:r>
              <a:rPr lang="en-US" altLang="en-US" baseline="0" dirty="0" smtClean="0"/>
              <a:t>– contrasts metrics.   </a:t>
            </a:r>
            <a:r>
              <a:rPr lang="en-US" altLang="en-US" baseline="0" dirty="0" smtClean="0"/>
              <a:t>Logins / second</a:t>
            </a:r>
            <a:r>
              <a:rPr lang="en-US" altLang="en-US" baseline="0" dirty="0" smtClean="0"/>
              <a:t>,  </a:t>
            </a:r>
            <a:r>
              <a:rPr lang="en-US" altLang="en-US" baseline="0" dirty="0" smtClean="0"/>
              <a:t>reports / hour, metrics / day. </a:t>
            </a:r>
            <a:r>
              <a:rPr lang="en-US" altLang="en-US" b="1" baseline="0" dirty="0" smtClean="0"/>
              <a:t>RESULT </a:t>
            </a:r>
            <a:r>
              <a:rPr lang="en-US" altLang="en-US" b="1" baseline="0" dirty="0" smtClean="0"/>
              <a:t>RATE</a:t>
            </a:r>
            <a:endParaRPr lang="en-US" altLang="en-US" b="1" dirty="0" smtClean="0"/>
          </a:p>
          <a:p>
            <a:endParaRPr lang="en-US" altLang="en-US" dirty="0" smtClean="0"/>
          </a:p>
          <a:p>
            <a:endParaRPr lang="en-US" altLang="en-US" dirty="0" smtClean="0"/>
          </a:p>
          <a:p>
            <a:r>
              <a:rPr lang="en-US" altLang="en-US" b="1" dirty="0" smtClean="0"/>
              <a:t>These are the elements of a use</a:t>
            </a:r>
            <a:r>
              <a:rPr lang="en-US" altLang="en-US" b="1" baseline="0" dirty="0" smtClean="0"/>
              <a:t> case.   </a:t>
            </a:r>
            <a:r>
              <a:rPr lang="en-US" altLang="en-US" baseline="0" dirty="0" smtClean="0"/>
              <a:t>As a bank customer, I wish to deposit checks and cash, using the lobby window, in less than </a:t>
            </a:r>
            <a:r>
              <a:rPr lang="en-US" altLang="en-US" baseline="0" dirty="0" smtClean="0"/>
              <a:t>195 seconds </a:t>
            </a:r>
            <a:r>
              <a:rPr lang="en-US" altLang="en-US" baseline="0" dirty="0" smtClean="0"/>
              <a:t>(in queue) plus </a:t>
            </a:r>
            <a:r>
              <a:rPr lang="en-US" altLang="en-US" baseline="0" dirty="0" smtClean="0"/>
              <a:t>75 </a:t>
            </a:r>
            <a:r>
              <a:rPr lang="en-US" altLang="en-US" baseline="0" dirty="0" smtClean="0"/>
              <a:t>seconds per thousand dollars at the window.</a:t>
            </a:r>
            <a:endParaRPr lang="en-US" altLang="en-US" dirty="0" smtClean="0"/>
          </a:p>
          <a:p>
            <a:endParaRPr lang="en-US" altLang="en-US" dirty="0" smtClean="0"/>
          </a:p>
          <a:p>
            <a:r>
              <a:rPr lang="en-US" altLang="en-US"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800" b="1" dirty="0" smtClean="0">
                <a:solidFill>
                  <a:schemeClr val="accent1"/>
                </a:solidFill>
                <a:latin typeface="Segoe ui light"/>
                <a:ea typeface="MS PGothic" pitchFamily="34" charset="-128"/>
                <a:cs typeface="Segoe ui light"/>
              </a:rPr>
              <a:t>CPU - </a:t>
            </a:r>
            <a:r>
              <a:rPr lang="en-US" sz="1200" dirty="0" smtClean="0"/>
              <a:t>central processing unit (the processor) where most calculations take place.</a:t>
            </a:r>
            <a:endParaRPr lang="en-US" sz="1200" b="1" dirty="0" smtClean="0">
              <a:solidFill>
                <a:schemeClr val="accent1"/>
              </a:solidFill>
              <a:latin typeface="Segoe ui light"/>
              <a:ea typeface="MS PGothic" pitchFamily="34" charset="-128"/>
              <a:cs typeface="Segoe ui ligh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800" b="1" dirty="0" smtClean="0">
                <a:solidFill>
                  <a:schemeClr val="accent1"/>
                </a:solidFill>
                <a:latin typeface="Segoe ui light"/>
                <a:ea typeface="MS PGothic" pitchFamily="34" charset="-128"/>
                <a:cs typeface="Segoe ui light"/>
              </a:rPr>
              <a:t>Memory </a:t>
            </a:r>
            <a:r>
              <a:rPr lang="en-US" sz="1200" b="1" dirty="0" smtClean="0">
                <a:solidFill>
                  <a:schemeClr val="accent1"/>
                </a:solidFill>
                <a:latin typeface="Segoe ui light"/>
                <a:ea typeface="MS PGothic" pitchFamily="34" charset="-128"/>
                <a:cs typeface="Segoe ui light"/>
              </a:rPr>
              <a:t>- </a:t>
            </a:r>
            <a:r>
              <a:rPr lang="en-US" sz="1200" dirty="0" smtClean="0"/>
              <a:t>the computer hardware devices used to store  information for immediate use in a computer</a:t>
            </a:r>
            <a:r>
              <a:rPr lang="en-US" sz="1100" dirty="0" smtClean="0"/>
              <a:t>.</a:t>
            </a:r>
            <a:endParaRPr lang="en-US" sz="1100" dirty="0" smtClean="0">
              <a:solidFill>
                <a:schemeClr val="accent1"/>
              </a:solidFill>
              <a:latin typeface="Segoe ui light"/>
              <a:ea typeface="MS PGothic" pitchFamily="34" charset="-128"/>
              <a:cs typeface="Segoe ui ligh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800" b="1" dirty="0" smtClean="0">
                <a:solidFill>
                  <a:schemeClr val="accent1"/>
                </a:solidFill>
                <a:latin typeface="Segoe ui light"/>
                <a:ea typeface="MS PGothic" pitchFamily="34" charset="-128"/>
                <a:cs typeface="Segoe ui light"/>
              </a:rPr>
              <a:t>Disk – </a:t>
            </a:r>
            <a:r>
              <a:rPr lang="en-US" dirty="0" smtClean="0"/>
              <a:t>the computer hard drive where data is stored.</a:t>
            </a:r>
            <a:endParaRPr lang="en-US" sz="1800" dirty="0" smtClean="0">
              <a:solidFill>
                <a:schemeClr val="accent1"/>
              </a:solidFill>
              <a:latin typeface="Segoe ui light"/>
              <a:ea typeface="MS PGothic" pitchFamily="34" charset="-128"/>
              <a:cs typeface="Segoe ui ligh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800" b="1" dirty="0" smtClean="0">
                <a:solidFill>
                  <a:schemeClr val="accent1"/>
                </a:solidFill>
                <a:latin typeface="Segoe ui light"/>
                <a:ea typeface="MS PGothic" pitchFamily="34" charset="-128"/>
                <a:cs typeface="Segoe ui light"/>
              </a:rPr>
              <a:t>JVM CPU, Heap – </a:t>
            </a:r>
            <a:r>
              <a:rPr lang="en-US" dirty="0" smtClean="0"/>
              <a:t>the Java Virtual Machine CPU and memory</a:t>
            </a:r>
            <a:r>
              <a:rPr lang="en-US" sz="1800" dirty="0" smtClean="0"/>
              <a:t>.</a:t>
            </a:r>
            <a:endParaRPr lang="en-US" sz="1800" b="1" dirty="0" smtClean="0">
              <a:solidFill>
                <a:schemeClr val="accent1"/>
              </a:solidFill>
              <a:latin typeface="Segoe ui light"/>
              <a:ea typeface="MS PGothic" pitchFamily="34" charset="-128"/>
              <a:cs typeface="Segoe ui ligh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800" b="1" dirty="0" smtClean="0">
                <a:latin typeface="Segoe UI Light" panose="020B0502040204020203" pitchFamily="34" charset="0"/>
              </a:rPr>
              <a:t>Busy Workers/Threads </a:t>
            </a:r>
            <a:r>
              <a:rPr lang="en-US" sz="1800" dirty="0" smtClean="0"/>
              <a:t>– </a:t>
            </a:r>
            <a:r>
              <a:rPr lang="en-US" dirty="0" smtClean="0"/>
              <a:t>the worker threads used by an instance to process requests.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800" b="1" dirty="0" smtClean="0">
                <a:latin typeface="Segoe UI Light" panose="020B0502040204020203" pitchFamily="34" charset="0"/>
              </a:rPr>
              <a:t>DB Connections </a:t>
            </a:r>
            <a:r>
              <a:rPr lang="en-US" dirty="0" smtClean="0"/>
              <a:t>– the worker threads used by an application server to process requests to the database server</a:t>
            </a:r>
          </a:p>
          <a:p>
            <a:r>
              <a:rPr lang="en-US" sz="1800" b="1" dirty="0" smtClean="0">
                <a:solidFill>
                  <a:schemeClr val="accent1"/>
                </a:solidFill>
                <a:latin typeface="Segoe ui light"/>
                <a:ea typeface="MS PGothic" pitchFamily="34" charset="-128"/>
                <a:cs typeface="Segoe ui light"/>
              </a:rPr>
              <a:t>Responses per Interval – </a:t>
            </a:r>
            <a:r>
              <a:rPr lang="en-US" dirty="0" smtClean="0"/>
              <a:t>Responses Per Interval reflects the number of invocations finished in that interval. It is a measure of data through</a:t>
            </a:r>
          </a:p>
          <a:p>
            <a:endParaRPr lang="en-US" dirty="0" smtClean="0"/>
          </a:p>
          <a:p>
            <a:r>
              <a:rPr lang="en-US" dirty="0" smtClean="0"/>
              <a:t>Transactional metrics(Business) volume metrics</a:t>
            </a:r>
          </a:p>
          <a:p>
            <a:pPr marL="457200" indent="-457200"/>
            <a:r>
              <a:rPr lang="en-US" sz="1200" b="1" dirty="0" smtClean="0">
                <a:solidFill>
                  <a:schemeClr val="accent1"/>
                </a:solidFill>
                <a:latin typeface="Segoe ui light"/>
                <a:ea typeface="MS PGothic" pitchFamily="34" charset="-128"/>
                <a:cs typeface="Segoe ui light"/>
              </a:rPr>
              <a:t>Page Views</a:t>
            </a:r>
          </a:p>
          <a:p>
            <a:pPr marL="457200" indent="-457200"/>
            <a:r>
              <a:rPr lang="en-US" sz="1200" b="1" dirty="0" smtClean="0">
                <a:solidFill>
                  <a:schemeClr val="accent1"/>
                </a:solidFill>
                <a:latin typeface="Segoe ui light"/>
                <a:ea typeface="MS PGothic" pitchFamily="34" charset="-128"/>
              </a:rPr>
              <a:t>Logins</a:t>
            </a:r>
          </a:p>
          <a:p>
            <a:pPr marL="457200" indent="-457200"/>
            <a:r>
              <a:rPr lang="en-US" sz="1200" b="1" dirty="0" smtClean="0">
                <a:solidFill>
                  <a:schemeClr val="accent1"/>
                </a:solidFill>
                <a:latin typeface="Segoe ui light"/>
                <a:ea typeface="MS PGothic" pitchFamily="34" charset="-128"/>
              </a:rPr>
              <a:t>Quotes</a:t>
            </a:r>
          </a:p>
          <a:p>
            <a:pPr marL="457200" indent="-457200"/>
            <a:r>
              <a:rPr lang="en-US" sz="1200" b="1" dirty="0" smtClean="0">
                <a:solidFill>
                  <a:schemeClr val="accent1"/>
                </a:solidFill>
                <a:latin typeface="Segoe ui light"/>
                <a:ea typeface="MS PGothic" pitchFamily="34" charset="-128"/>
              </a:rPr>
              <a:t>Applications</a:t>
            </a:r>
          </a:p>
          <a:p>
            <a:pPr marL="457200" indent="-457200"/>
            <a:r>
              <a:rPr lang="en-US" sz="1200" b="1" dirty="0" smtClean="0">
                <a:solidFill>
                  <a:schemeClr val="accent1"/>
                </a:solidFill>
                <a:latin typeface="Segoe ui light"/>
                <a:ea typeface="MS PGothic" pitchFamily="34" charset="-128"/>
              </a:rPr>
              <a:t>Calls</a:t>
            </a:r>
          </a:p>
          <a:p>
            <a:pPr marL="457200" indent="-457200"/>
            <a:r>
              <a:rPr lang="en-US" sz="1200" b="1" dirty="0" smtClean="0">
                <a:solidFill>
                  <a:schemeClr val="accent1"/>
                </a:solidFill>
                <a:latin typeface="Segoe ui light"/>
                <a:ea typeface="MS PGothic" pitchFamily="34" charset="-128"/>
              </a:rPr>
              <a:t>Payments</a:t>
            </a:r>
          </a:p>
          <a:p>
            <a:pPr marL="457200" indent="-457200"/>
            <a:r>
              <a:rPr lang="en-US" sz="1200" b="1" dirty="0" smtClean="0">
                <a:solidFill>
                  <a:schemeClr val="accent1"/>
                </a:solidFill>
                <a:latin typeface="Segoe ui light"/>
                <a:ea typeface="MS PGothic" pitchFamily="34" charset="-128"/>
              </a:rPr>
              <a:t>Orders</a:t>
            </a:r>
          </a:p>
          <a:p>
            <a:pPr marL="457200" indent="-457200"/>
            <a:r>
              <a:rPr lang="en-US" sz="1200" b="1" dirty="0" smtClean="0">
                <a:solidFill>
                  <a:schemeClr val="accent1"/>
                </a:solidFill>
                <a:latin typeface="Segoe ui light"/>
                <a:ea typeface="MS PGothic" pitchFamily="34" charset="-128"/>
              </a:rPr>
              <a:t>Other identified business transactions</a:t>
            </a:r>
            <a:r>
              <a:rPr lang="en-US" sz="900" dirty="0" smtClean="0"/>
              <a:t>.</a:t>
            </a:r>
            <a:endParaRPr lang="en-US" sz="900" dirty="0" smtClean="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11</a:t>
            </a:fld>
            <a:endParaRPr lang="en-US" altLang="en-US" dirty="0" smtClean="0"/>
          </a:p>
        </p:txBody>
      </p:sp>
    </p:spTree>
    <p:extLst>
      <p:ext uri="{BB962C8B-B14F-4D97-AF65-F5344CB8AC3E}">
        <p14:creationId xmlns:p14="http://schemas.microsoft.com/office/powerpoint/2010/main" val="316697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aseline="0" dirty="0" smtClean="0"/>
              <a:t>What are the RELIVENT </a:t>
            </a:r>
            <a:r>
              <a:rPr lang="en-US" altLang="en-US" b="1" baseline="0" dirty="0" smtClean="0"/>
              <a:t>non functional requirements </a:t>
            </a:r>
            <a:r>
              <a:rPr lang="en-US" altLang="en-US" baseline="0" dirty="0" smtClean="0"/>
              <a:t>– What are the quality attributes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For our BCO example… </a:t>
            </a:r>
          </a:p>
          <a:p>
            <a:r>
              <a:rPr lang="en-US" b="0" baseline="0" dirty="0" smtClean="0">
                <a:solidFill>
                  <a:schemeClr val="accent1"/>
                </a:solidFill>
                <a:latin typeface="Segoe ui light"/>
                <a:ea typeface="MS PGothic" pitchFamily="34" charset="-128"/>
                <a:cs typeface="Segoe ui light"/>
              </a:rPr>
              <a:t>The reports do not have ‘</a:t>
            </a:r>
            <a:r>
              <a:rPr lang="en-US" b="1" baseline="0" dirty="0" smtClean="0">
                <a:solidFill>
                  <a:schemeClr val="accent1"/>
                </a:solidFill>
                <a:latin typeface="Segoe ui light"/>
                <a:ea typeface="MS PGothic" pitchFamily="34" charset="-128"/>
                <a:cs typeface="Segoe ui light"/>
              </a:rPr>
              <a:t>data gaps</a:t>
            </a:r>
            <a:r>
              <a:rPr lang="en-US" b="0" baseline="0" dirty="0" smtClean="0">
                <a:solidFill>
                  <a:schemeClr val="accent1"/>
                </a:solidFill>
                <a:latin typeface="Segoe ui light"/>
                <a:ea typeface="MS PGothic" pitchFamily="34" charset="-128"/>
                <a:cs typeface="Segoe ui light"/>
              </a:rPr>
              <a:t>’</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The data ‘</a:t>
            </a:r>
            <a:r>
              <a:rPr lang="en-US" b="1" baseline="0" dirty="0" smtClean="0">
                <a:solidFill>
                  <a:schemeClr val="accent1"/>
                </a:solidFill>
                <a:latin typeface="Segoe ui light"/>
                <a:ea typeface="MS PGothic" pitchFamily="34" charset="-128"/>
                <a:cs typeface="Segoe ui light"/>
              </a:rPr>
              <a:t>feels complete and accurate</a:t>
            </a:r>
            <a:r>
              <a:rPr lang="en-US" b="0" baseline="0" dirty="0" smtClean="0">
                <a:solidFill>
                  <a:schemeClr val="accent1"/>
                </a:solidFill>
                <a:latin typeface="Segoe ui light"/>
                <a:ea typeface="MS PGothic" pitchFamily="34" charset="-128"/>
                <a:cs typeface="Segoe ui light"/>
              </a:rPr>
              <a:t>’</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The interface is ‘</a:t>
            </a:r>
            <a:r>
              <a:rPr lang="en-US" b="1" baseline="0" dirty="0" smtClean="0">
                <a:solidFill>
                  <a:schemeClr val="accent1"/>
                </a:solidFill>
                <a:latin typeface="Segoe ui light"/>
                <a:ea typeface="MS PGothic" pitchFamily="34" charset="-128"/>
                <a:cs typeface="Segoe ui light"/>
              </a:rPr>
              <a:t>easy to use</a:t>
            </a:r>
            <a:r>
              <a:rPr lang="en-US" b="0" baseline="0" dirty="0" smtClean="0">
                <a:solidFill>
                  <a:schemeClr val="accent1"/>
                </a:solidFill>
                <a:latin typeface="Segoe ui light"/>
                <a:ea typeface="MS PGothic" pitchFamily="34" charset="-128"/>
                <a:cs typeface="Segoe ui light"/>
              </a:rPr>
              <a:t>’   BCO is a feature rich environment (read complicated) but should feel ‘easy to use’</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Reports run ‘</a:t>
            </a:r>
            <a:r>
              <a:rPr lang="en-US" b="1" baseline="0" dirty="0" smtClean="0">
                <a:solidFill>
                  <a:schemeClr val="accent1"/>
                </a:solidFill>
                <a:latin typeface="Segoe ui light"/>
                <a:ea typeface="MS PGothic" pitchFamily="34" charset="-128"/>
                <a:cs typeface="Segoe ui light"/>
              </a:rPr>
              <a:t>quickly</a:t>
            </a:r>
            <a:r>
              <a:rPr lang="en-US" b="0" baseline="0" dirty="0" smtClean="0">
                <a:solidFill>
                  <a:schemeClr val="accent1"/>
                </a:solidFill>
                <a:latin typeface="Segoe ui light"/>
                <a:ea typeface="MS PGothic" pitchFamily="34" charset="-128"/>
                <a:cs typeface="Segoe ui light"/>
              </a:rPr>
              <a:t>’ and ‘</a:t>
            </a:r>
            <a:r>
              <a:rPr lang="en-US" b="1" baseline="0" dirty="0" smtClean="0">
                <a:solidFill>
                  <a:schemeClr val="accent1"/>
                </a:solidFill>
                <a:latin typeface="Segoe ui light"/>
                <a:ea typeface="MS PGothic" pitchFamily="34" charset="-128"/>
                <a:cs typeface="Segoe ui light"/>
              </a:rPr>
              <a:t>look nice</a:t>
            </a:r>
            <a:r>
              <a:rPr lang="en-US" b="0" baseline="0" dirty="0" smtClean="0">
                <a:solidFill>
                  <a:schemeClr val="accent1"/>
                </a:solidFill>
                <a:latin typeface="Segoe ui light"/>
                <a:ea typeface="MS PGothic" pitchFamily="34" charset="-128"/>
                <a:cs typeface="Segoe ui light"/>
              </a:rPr>
              <a:t>’</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Reports are ‘</a:t>
            </a:r>
            <a:r>
              <a:rPr lang="en-US" b="1" baseline="0" dirty="0" smtClean="0">
                <a:solidFill>
                  <a:schemeClr val="accent1"/>
                </a:solidFill>
                <a:latin typeface="Segoe ui light"/>
                <a:ea typeface="MS PGothic" pitchFamily="34" charset="-128"/>
                <a:cs typeface="Segoe ui light"/>
              </a:rPr>
              <a:t>easy to run, modify, save, reuse and publish</a:t>
            </a:r>
            <a:r>
              <a:rPr lang="en-US" b="0" baseline="0" dirty="0" smtClean="0">
                <a:solidFill>
                  <a:schemeClr val="accent1"/>
                </a:solidFill>
                <a:latin typeface="Segoe ui light"/>
                <a:ea typeface="MS PGothic" pitchFamily="34" charset="-128"/>
                <a:cs typeface="Segoe ui light"/>
              </a:rPr>
              <a:t>’</a:t>
            </a:r>
          </a:p>
          <a:p>
            <a:endParaRPr lang="en-US" b="1" baseline="0" dirty="0" smtClean="0">
              <a:solidFill>
                <a:schemeClr val="accent1"/>
              </a:solidFill>
              <a:latin typeface="Segoe ui light"/>
              <a:ea typeface="MS PGothic" pitchFamily="34" charset="-128"/>
              <a:cs typeface="Segoe ui light"/>
            </a:endParaRPr>
          </a:p>
          <a:p>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12</a:t>
            </a:fld>
            <a:endParaRPr lang="en-US" altLang="en-US" dirty="0" smtClean="0"/>
          </a:p>
        </p:txBody>
      </p:sp>
    </p:spTree>
    <p:extLst>
      <p:ext uri="{BB962C8B-B14F-4D97-AF65-F5344CB8AC3E}">
        <p14:creationId xmlns:p14="http://schemas.microsoft.com/office/powerpoint/2010/main" val="223609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baseline="0" dirty="0" smtClean="0"/>
              <a:t>Performance requirements </a:t>
            </a:r>
            <a:r>
              <a:rPr lang="en-US" altLang="en-US" baseline="0" dirty="0" smtClean="0"/>
              <a:t>– what are expected performance requirements in transactions per minute, requests per hour, failures per attempt or what ever the performance measures are.</a:t>
            </a:r>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r>
              <a:rPr lang="en-US" b="0" dirty="0" smtClean="0">
                <a:solidFill>
                  <a:schemeClr val="accent1"/>
                </a:solidFill>
                <a:latin typeface="Segoe ui light"/>
                <a:ea typeface="MS PGothic" pitchFamily="34" charset="-128"/>
                <a:cs typeface="Segoe ui light"/>
              </a:rPr>
              <a:t>ETL finish times</a:t>
            </a:r>
          </a:p>
          <a:p>
            <a:endParaRPr lang="en-US" b="0" dirty="0" smtClean="0">
              <a:solidFill>
                <a:schemeClr val="accent1"/>
              </a:solidFill>
              <a:latin typeface="Segoe ui light"/>
              <a:ea typeface="MS PGothic" pitchFamily="34" charset="-128"/>
              <a:cs typeface="Segoe ui light"/>
            </a:endParaRPr>
          </a:p>
          <a:p>
            <a:r>
              <a:rPr lang="en-US" b="0" dirty="0" smtClean="0">
                <a:solidFill>
                  <a:schemeClr val="accent1"/>
                </a:solidFill>
                <a:latin typeface="Segoe ui light"/>
                <a:ea typeface="MS PGothic" pitchFamily="34" charset="-128"/>
                <a:cs typeface="Segoe ui light"/>
              </a:rPr>
              <a:t>“simple report” completion times</a:t>
            </a:r>
          </a:p>
          <a:p>
            <a:endParaRPr lang="en-US" b="0" dirty="0" smtClean="0">
              <a:solidFill>
                <a:schemeClr val="accent1"/>
              </a:solidFill>
              <a:latin typeface="Segoe ui light"/>
              <a:ea typeface="MS PGothic" pitchFamily="34" charset="-128"/>
              <a:cs typeface="Segoe ui light"/>
            </a:endParaRPr>
          </a:p>
          <a:p>
            <a:r>
              <a:rPr lang="en-US" b="0" dirty="0" smtClean="0">
                <a:solidFill>
                  <a:schemeClr val="accent1"/>
                </a:solidFill>
                <a:latin typeface="Segoe ui light"/>
                <a:ea typeface="MS PGothic" pitchFamily="34" charset="-128"/>
                <a:cs typeface="Segoe ui light"/>
              </a:rPr>
              <a:t>Complex</a:t>
            </a:r>
            <a:r>
              <a:rPr lang="en-US" b="0" baseline="0" dirty="0" smtClean="0">
                <a:solidFill>
                  <a:schemeClr val="accent1"/>
                </a:solidFill>
                <a:latin typeface="Segoe ui light"/>
                <a:ea typeface="MS PGothic" pitchFamily="34" charset="-128"/>
                <a:cs typeface="Segoe ui light"/>
              </a:rPr>
              <a:t> report completion times</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Charge back data entry</a:t>
            </a:r>
          </a:p>
          <a:p>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13</a:t>
            </a:fld>
            <a:endParaRPr lang="en-US" altLang="en-US" dirty="0" smtClean="0"/>
          </a:p>
        </p:txBody>
      </p:sp>
    </p:spTree>
    <p:extLst>
      <p:ext uri="{BB962C8B-B14F-4D97-AF65-F5344CB8AC3E}">
        <p14:creationId xmlns:p14="http://schemas.microsoft.com/office/powerpoint/2010/main" val="114282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Poo</a:t>
            </a:r>
            <a:r>
              <a:rPr lang="en-US" altLang="en-US" b="1" baseline="0" dirty="0" smtClean="0"/>
              <a:t>l of risks </a:t>
            </a:r>
            <a:r>
              <a:rPr lang="en-US" altLang="en-US" baseline="0" dirty="0" smtClean="0"/>
              <a:t>– These are the risks that </a:t>
            </a:r>
            <a:r>
              <a:rPr lang="en-US" altLang="en-US" b="1" baseline="0" dirty="0" smtClean="0"/>
              <a:t>most directly influence the thesis statement and proof</a:t>
            </a:r>
            <a:r>
              <a:rPr lang="en-US" altLang="en-US" baseline="0" dirty="0" smtClean="0"/>
              <a:t>.  The pool of risk is a surprisingly long list and include:</a:t>
            </a:r>
            <a:endParaRPr lang="en-US" altLang="en-US" dirty="0" smtClean="0"/>
          </a:p>
          <a:p>
            <a:endParaRPr lang="en-US" altLang="en-US" dirty="0" smtClean="0"/>
          </a:p>
          <a:p>
            <a:r>
              <a:rPr lang="en-US" altLang="en-US" dirty="0" smtClean="0"/>
              <a:t>???????</a:t>
            </a:r>
          </a:p>
          <a:p>
            <a:endParaRPr lang="en-US" b="1" dirty="0" smtClean="0">
              <a:solidFill>
                <a:schemeClr val="accent1"/>
              </a:solidFill>
              <a:latin typeface="Segoe ui light"/>
              <a:ea typeface="MS PGothic" pitchFamily="34" charset="-128"/>
              <a:cs typeface="Segoe ui light"/>
            </a:endParaRPr>
          </a:p>
          <a:p>
            <a:r>
              <a:rPr lang="en-US" b="0" dirty="0" smtClean="0">
                <a:solidFill>
                  <a:schemeClr val="accent1"/>
                </a:solidFill>
                <a:latin typeface="Segoe ui light"/>
                <a:ea typeface="MS PGothic" pitchFamily="34" charset="-128"/>
                <a:cs typeface="Segoe ui light"/>
              </a:rPr>
              <a:t>For BCO we could look at</a:t>
            </a:r>
          </a:p>
          <a:p>
            <a:endParaRPr lang="en-US" b="0" dirty="0" smtClean="0">
              <a:solidFill>
                <a:schemeClr val="accent1"/>
              </a:solidFill>
              <a:latin typeface="Segoe ui light"/>
              <a:ea typeface="MS PGothic" pitchFamily="34" charset="-128"/>
              <a:cs typeface="Segoe ui light"/>
            </a:endParaRPr>
          </a:p>
          <a:p>
            <a:r>
              <a:rPr lang="en-US" b="1" dirty="0" smtClean="0">
                <a:solidFill>
                  <a:schemeClr val="accent1"/>
                </a:solidFill>
                <a:latin typeface="Segoe ui light"/>
                <a:ea typeface="MS PGothic" pitchFamily="34" charset="-128"/>
                <a:cs typeface="Segoe ui light"/>
              </a:rPr>
              <a:t>Data collection risk </a:t>
            </a:r>
            <a:r>
              <a:rPr lang="en-US" b="0" dirty="0" smtClean="0">
                <a:solidFill>
                  <a:schemeClr val="accent1"/>
                </a:solidFill>
                <a:latin typeface="Segoe ui light"/>
                <a:ea typeface="MS PGothic" pitchFamily="34" charset="-128"/>
                <a:cs typeface="Segoe ui light"/>
              </a:rPr>
              <a:t>– ETLs fail, network issues,  collection issues at the source, data</a:t>
            </a:r>
            <a:r>
              <a:rPr lang="en-US" b="0" baseline="0" dirty="0" smtClean="0">
                <a:solidFill>
                  <a:schemeClr val="accent1"/>
                </a:solidFill>
                <a:latin typeface="Segoe ui light"/>
                <a:ea typeface="MS PGothic" pitchFamily="34" charset="-128"/>
                <a:cs typeface="Segoe ui light"/>
              </a:rPr>
              <a:t> ‘format’ changes, authoritative sources change, new sources are added and not used (VMWare as example)</a:t>
            </a:r>
            <a:endParaRPr lang="en-US" b="0" dirty="0" smtClean="0">
              <a:solidFill>
                <a:schemeClr val="accent1"/>
              </a:solidFill>
              <a:latin typeface="Segoe ui light"/>
              <a:ea typeface="MS PGothic" pitchFamily="34" charset="-128"/>
              <a:cs typeface="Segoe ui light"/>
            </a:endParaRPr>
          </a:p>
          <a:p>
            <a:endParaRPr lang="en-US" b="0" dirty="0" smtClean="0">
              <a:solidFill>
                <a:schemeClr val="accent1"/>
              </a:solidFill>
              <a:latin typeface="Segoe ui light"/>
              <a:ea typeface="MS PGothic" pitchFamily="34" charset="-128"/>
              <a:cs typeface="Segoe ui light"/>
            </a:endParaRPr>
          </a:p>
          <a:p>
            <a:r>
              <a:rPr lang="en-US" b="1" dirty="0" smtClean="0">
                <a:solidFill>
                  <a:schemeClr val="accent1"/>
                </a:solidFill>
                <a:latin typeface="Segoe ui light"/>
                <a:ea typeface="MS PGothic" pitchFamily="34" charset="-128"/>
                <a:cs typeface="Segoe ui light"/>
              </a:rPr>
              <a:t>Data source availability </a:t>
            </a:r>
            <a:r>
              <a:rPr lang="en-US" b="0" dirty="0" smtClean="0">
                <a:solidFill>
                  <a:schemeClr val="accent1"/>
                </a:solidFill>
                <a:latin typeface="Segoe ui light"/>
                <a:ea typeface="MS PGothic" pitchFamily="34" charset="-128"/>
                <a:cs typeface="Segoe ui light"/>
              </a:rPr>
              <a:t>– authoritative source not found,</a:t>
            </a:r>
            <a:r>
              <a:rPr lang="en-US" b="0" baseline="0" dirty="0" smtClean="0">
                <a:solidFill>
                  <a:schemeClr val="accent1"/>
                </a:solidFill>
                <a:latin typeface="Segoe ui light"/>
                <a:ea typeface="MS PGothic" pitchFamily="34" charset="-128"/>
                <a:cs typeface="Segoe ui light"/>
              </a:rPr>
              <a:t> source is not reliable, source is not an ODBC enabled source, </a:t>
            </a:r>
          </a:p>
          <a:p>
            <a:endParaRPr lang="en-US" b="0" baseline="0" dirty="0" smtClean="0">
              <a:solidFill>
                <a:schemeClr val="accent1"/>
              </a:solidFill>
              <a:latin typeface="Segoe ui light"/>
              <a:ea typeface="MS PGothic" pitchFamily="34" charset="-128"/>
              <a:cs typeface="Segoe ui light"/>
            </a:endParaRPr>
          </a:p>
          <a:p>
            <a:r>
              <a:rPr lang="en-US" b="1" baseline="0" dirty="0" smtClean="0">
                <a:solidFill>
                  <a:schemeClr val="accent1"/>
                </a:solidFill>
                <a:latin typeface="Segoe ui light"/>
                <a:ea typeface="MS PGothic" pitchFamily="34" charset="-128"/>
                <a:cs typeface="Segoe ui light"/>
              </a:rPr>
              <a:t>Completeness risks </a:t>
            </a:r>
            <a:r>
              <a:rPr lang="en-US" b="0" baseline="0" dirty="0" smtClean="0">
                <a:solidFill>
                  <a:schemeClr val="accent1"/>
                </a:solidFill>
                <a:latin typeface="Segoe ui light"/>
                <a:ea typeface="MS PGothic" pitchFamily="34" charset="-128"/>
                <a:cs typeface="Segoe ui light"/>
              </a:rPr>
              <a:t>– metrics over collected (not used), helpful metrics not collected</a:t>
            </a:r>
          </a:p>
          <a:p>
            <a:endParaRPr lang="en-US" b="0" baseline="0" dirty="0" smtClean="0">
              <a:solidFill>
                <a:schemeClr val="accent1"/>
              </a:solidFill>
              <a:latin typeface="Segoe ui light"/>
              <a:ea typeface="MS PGothic" pitchFamily="34" charset="-128"/>
              <a:cs typeface="Segoe ui light"/>
            </a:endParaRPr>
          </a:p>
          <a:p>
            <a:endParaRPr lang="en-US" b="0" baseline="0" dirty="0" smtClean="0">
              <a:solidFill>
                <a:schemeClr val="accent1"/>
              </a:solidFill>
              <a:latin typeface="Segoe ui light"/>
              <a:ea typeface="MS PGothic" pitchFamily="34" charset="-128"/>
              <a:cs typeface="Segoe ui light"/>
            </a:endParaRPr>
          </a:p>
          <a:p>
            <a:r>
              <a:rPr lang="en-US" b="1" baseline="0" dirty="0" smtClean="0">
                <a:solidFill>
                  <a:schemeClr val="accent1"/>
                </a:solidFill>
                <a:latin typeface="Segoe ui light"/>
                <a:ea typeface="MS PGothic" pitchFamily="34" charset="-128"/>
                <a:cs typeface="Segoe ui light"/>
              </a:rPr>
              <a:t>Infrastructure risk </a:t>
            </a:r>
            <a:r>
              <a:rPr lang="en-US" b="0" baseline="0" dirty="0" smtClean="0">
                <a:solidFill>
                  <a:schemeClr val="accent1"/>
                </a:solidFill>
                <a:latin typeface="Segoe ui light"/>
                <a:ea typeface="MS PGothic" pitchFamily="34" charset="-128"/>
                <a:cs typeface="Segoe ui light"/>
              </a:rPr>
              <a:t>- Server </a:t>
            </a:r>
            <a:r>
              <a:rPr lang="en-US" b="0" baseline="0" dirty="0" smtClean="0">
                <a:solidFill>
                  <a:schemeClr val="accent1"/>
                </a:solidFill>
                <a:latin typeface="Segoe ui light"/>
                <a:ea typeface="MS PGothic" pitchFamily="34" charset="-128"/>
                <a:cs typeface="Segoe ui light"/>
              </a:rPr>
              <a:t>failure, facilities failure, component failure, </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Change control risk</a:t>
            </a:r>
          </a:p>
          <a:p>
            <a:endParaRPr lang="en-US" b="1" baseline="0" dirty="0" smtClean="0">
              <a:solidFill>
                <a:schemeClr val="accent1"/>
              </a:solidFill>
              <a:latin typeface="Segoe ui light"/>
              <a:ea typeface="MS PGothic" pitchFamily="34" charset="-128"/>
              <a:cs typeface="Segoe ui light"/>
            </a:endParaRPr>
          </a:p>
          <a:p>
            <a:r>
              <a:rPr lang="en-US" b="1" baseline="0" dirty="0" smtClean="0">
                <a:solidFill>
                  <a:schemeClr val="accent1"/>
                </a:solidFill>
                <a:latin typeface="Segoe ui light"/>
                <a:ea typeface="MS PGothic" pitchFamily="34" charset="-128"/>
                <a:cs typeface="Segoe ui light"/>
              </a:rPr>
              <a:t>ONLY evaluate the risks that are most directly likely to influence the thesis statement.</a:t>
            </a:r>
          </a:p>
          <a:p>
            <a:endParaRPr lang="en-US" b="1" baseline="0" dirty="0" smtClean="0">
              <a:solidFill>
                <a:schemeClr val="accent1"/>
              </a:solidFill>
              <a:latin typeface="Segoe ui light"/>
              <a:ea typeface="MS PGothic" pitchFamily="34" charset="-128"/>
              <a:cs typeface="Segoe ui light"/>
            </a:endParaRPr>
          </a:p>
          <a:p>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14</a:t>
            </a:fld>
            <a:endParaRPr lang="en-US" altLang="en-US" dirty="0" smtClean="0"/>
          </a:p>
        </p:txBody>
      </p:sp>
    </p:spTree>
    <p:extLst>
      <p:ext uri="{BB962C8B-B14F-4D97-AF65-F5344CB8AC3E}">
        <p14:creationId xmlns:p14="http://schemas.microsoft.com/office/powerpoint/2010/main" val="3356552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elicit relevant </a:t>
            </a:r>
            <a:r>
              <a:rPr lang="en-US" altLang="en-US" b="1" dirty="0" smtClean="0"/>
              <a:t>Perturbation inventory</a:t>
            </a:r>
            <a:r>
              <a:rPr lang="en-US" altLang="en-US" b="1" baseline="0" dirty="0" smtClean="0"/>
              <a:t> </a:t>
            </a:r>
            <a:r>
              <a:rPr lang="en-US" altLang="en-US" baseline="0" dirty="0" smtClean="0"/>
              <a:t>– what things perturb the system, when, how much, how?  </a:t>
            </a:r>
          </a:p>
          <a:p>
            <a:endParaRPr lang="en-US" altLang="en-US" baseline="0" dirty="0" smtClean="0"/>
          </a:p>
          <a:p>
            <a:endParaRPr lang="en-US" b="0" dirty="0" smtClean="0">
              <a:solidFill>
                <a:schemeClr val="accent1"/>
              </a:solidFill>
              <a:latin typeface="Segoe ui light"/>
              <a:ea typeface="MS PGothic" pitchFamily="34" charset="-128"/>
              <a:cs typeface="Segoe ui light"/>
            </a:endParaRPr>
          </a:p>
          <a:p>
            <a:r>
              <a:rPr lang="en-US" b="0" dirty="0" smtClean="0">
                <a:solidFill>
                  <a:schemeClr val="accent1"/>
                </a:solidFill>
                <a:latin typeface="Segoe ui light"/>
                <a:ea typeface="MS PGothic" pitchFamily="34" charset="-128"/>
                <a:cs typeface="Segoe ui light"/>
              </a:rPr>
              <a:t>We intend to…</a:t>
            </a:r>
          </a:p>
          <a:p>
            <a:endParaRPr lang="en-US" b="0" dirty="0" smtClean="0">
              <a:solidFill>
                <a:schemeClr val="accent1"/>
              </a:solidFill>
              <a:latin typeface="Segoe ui light"/>
              <a:ea typeface="MS PGothic" pitchFamily="34" charset="-128"/>
              <a:cs typeface="Segoe ui light"/>
            </a:endParaRPr>
          </a:p>
          <a:p>
            <a:r>
              <a:rPr lang="en-US" b="0" dirty="0" smtClean="0">
                <a:solidFill>
                  <a:schemeClr val="accent1"/>
                </a:solidFill>
                <a:latin typeface="Segoe ui light"/>
                <a:ea typeface="MS PGothic" pitchFamily="34" charset="-128"/>
                <a:cs typeface="Segoe ui light"/>
              </a:rPr>
              <a:t>Start doing chargeback</a:t>
            </a:r>
          </a:p>
          <a:p>
            <a:endParaRPr lang="en-US" b="0" dirty="0" smtClean="0">
              <a:solidFill>
                <a:schemeClr val="accent1"/>
              </a:solidFill>
              <a:latin typeface="Segoe ui light"/>
              <a:ea typeface="MS PGothic" pitchFamily="34" charset="-128"/>
              <a:cs typeface="Segoe ui light"/>
            </a:endParaRPr>
          </a:p>
          <a:p>
            <a:r>
              <a:rPr lang="en-US" b="0" dirty="0" smtClean="0">
                <a:solidFill>
                  <a:schemeClr val="accent1"/>
                </a:solidFill>
                <a:latin typeface="Segoe ui light"/>
                <a:ea typeface="MS PGothic" pitchFamily="34" charset="-128"/>
                <a:cs typeface="Segoe ui light"/>
              </a:rPr>
              <a:t>Enhance</a:t>
            </a:r>
            <a:r>
              <a:rPr lang="en-US" b="0" baseline="0" dirty="0" smtClean="0">
                <a:solidFill>
                  <a:schemeClr val="accent1"/>
                </a:solidFill>
                <a:latin typeface="Segoe ui light"/>
                <a:ea typeface="MS PGothic" pitchFamily="34" charset="-128"/>
                <a:cs typeface="Segoe ui light"/>
              </a:rPr>
              <a:t> the number of applications received from Configuration Management</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Draw attention to our reporting abilities, specifically basic infrastructure reports and Detailed application reports</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Add new data collection for… </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Remove data collection for…</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Enhance the ‘Views’ utilization to ‘senior management’ via their smart devices</a:t>
            </a:r>
            <a:endParaRPr lang="en-US" b="0"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15</a:t>
            </a:fld>
            <a:endParaRPr lang="en-US" altLang="en-US" dirty="0" smtClean="0"/>
          </a:p>
        </p:txBody>
      </p:sp>
    </p:spTree>
    <p:extLst>
      <p:ext uri="{BB962C8B-B14F-4D97-AF65-F5344CB8AC3E}">
        <p14:creationId xmlns:p14="http://schemas.microsoft.com/office/powerpoint/2010/main" val="82013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0" dirty="0" smtClean="0">
              <a:solidFill>
                <a:schemeClr val="accent1"/>
              </a:solidFill>
              <a:latin typeface="Segoe ui light"/>
              <a:ea typeface="MS PGothic" pitchFamily="34" charset="-128"/>
              <a:cs typeface="Segoe ui light"/>
            </a:endParaRPr>
          </a:p>
          <a:p>
            <a:endParaRPr lang="en-US" b="0" dirty="0" smtClean="0">
              <a:solidFill>
                <a:schemeClr val="accent1"/>
              </a:solidFill>
              <a:latin typeface="Segoe ui light"/>
              <a:ea typeface="MS PGothic" pitchFamily="34" charset="-128"/>
              <a:cs typeface="Segoe ui light"/>
            </a:endParaRPr>
          </a:p>
          <a:p>
            <a:endParaRPr lang="en-US" b="0" dirty="0" smtClean="0">
              <a:solidFill>
                <a:schemeClr val="accent1"/>
              </a:solidFill>
              <a:latin typeface="Segoe ui light"/>
              <a:ea typeface="MS PGothic" pitchFamily="34" charset="-128"/>
              <a:cs typeface="Segoe ui light"/>
            </a:endParaRPr>
          </a:p>
          <a:p>
            <a:r>
              <a:rPr lang="en-US" b="0" dirty="0" smtClean="0">
                <a:solidFill>
                  <a:schemeClr val="accent1"/>
                </a:solidFill>
                <a:latin typeface="Segoe ui light"/>
                <a:ea typeface="MS PGothic" pitchFamily="34" charset="-128"/>
                <a:cs typeface="Segoe ui light"/>
              </a:rPr>
              <a:t>http</a:t>
            </a:r>
            <a:r>
              <a:rPr lang="en-US" b="0" dirty="0" smtClean="0">
                <a:solidFill>
                  <a:schemeClr val="accent1"/>
                </a:solidFill>
                <a:latin typeface="Segoe ui light"/>
                <a:ea typeface="MS PGothic" pitchFamily="34" charset="-128"/>
                <a:cs typeface="Segoe ui light"/>
              </a:rPr>
              <a:t>://www.cims.nyu.edu%2F~eve2%2Freg_pert.pdf&amp;usg=AFQjCNEl_QSId_OmYkLhTGgJiiO3bcC0hg</a:t>
            </a:r>
          </a:p>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smtClean="0"/>
              <a:t>www.cims.nyu.edu/~eve2/reg_pert.pdf</a:t>
            </a:r>
            <a:endParaRPr lang="en-US" b="0"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16</a:t>
            </a:fld>
            <a:endParaRPr lang="en-US" altLang="en-US" dirty="0" smtClean="0"/>
          </a:p>
        </p:txBody>
      </p:sp>
    </p:spTree>
    <p:extLst>
      <p:ext uri="{BB962C8B-B14F-4D97-AF65-F5344CB8AC3E}">
        <p14:creationId xmlns:p14="http://schemas.microsoft.com/office/powerpoint/2010/main" val="11283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dirty="0" smtClean="0"/>
              <a:t>Now it is time to do the analysis…..</a:t>
            </a:r>
            <a:endParaRPr lang="en-US" sz="1200" b="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All of the metrics you have gathered can now be put to work.  BCO makes this ‘easy’ as once the data is gathered, and maintained with an </a:t>
            </a:r>
            <a:r>
              <a:rPr lang="en-US" sz="1200" dirty="0" smtClean="0"/>
              <a:t>ETL.  It </a:t>
            </a:r>
            <a:r>
              <a:rPr lang="en-US" sz="1200" dirty="0" smtClean="0"/>
              <a:t>is ‘always’ available.</a:t>
            </a:r>
          </a:p>
          <a:p>
            <a:endParaRPr lang="en-US" b="1" dirty="0" smtClean="0">
              <a:solidFill>
                <a:schemeClr val="accent1"/>
              </a:solidFill>
              <a:latin typeface="Segoe ui light"/>
              <a:ea typeface="MS PGothic" pitchFamily="34" charset="-128"/>
              <a:cs typeface="Segoe ui light"/>
            </a:endParaRPr>
          </a:p>
          <a:p>
            <a:pPr algn="l"/>
            <a:endParaRPr lang="en-US" b="1" dirty="0" smtClean="0">
              <a:solidFill>
                <a:schemeClr val="accent1"/>
              </a:solidFill>
              <a:latin typeface="Segoe ui light"/>
              <a:ea typeface="MS PGothic" pitchFamily="34" charset="-128"/>
              <a:cs typeface="Segoe ui light"/>
            </a:endParaRPr>
          </a:p>
          <a:p>
            <a:pPr algn="l"/>
            <a:r>
              <a:rPr lang="en-US" sz="1200" dirty="0" smtClean="0"/>
              <a:t>Analysis is:</a:t>
            </a:r>
          </a:p>
          <a:p>
            <a:pPr algn="l"/>
            <a:r>
              <a:rPr lang="en-US" sz="1200" dirty="0" smtClean="0"/>
              <a:t>Start with a thesis statement – then prove it.</a:t>
            </a:r>
          </a:p>
          <a:p>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17</a:t>
            </a:fld>
            <a:endParaRPr lang="en-US" altLang="en-US" dirty="0" smtClean="0"/>
          </a:p>
        </p:txBody>
      </p:sp>
    </p:spTree>
    <p:extLst>
      <p:ext uri="{BB962C8B-B14F-4D97-AF65-F5344CB8AC3E}">
        <p14:creationId xmlns:p14="http://schemas.microsoft.com/office/powerpoint/2010/main" val="2037811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Now</a:t>
            </a:r>
            <a:r>
              <a:rPr lang="en-US" sz="1200" baseline="0" dirty="0" smtClean="0"/>
              <a:t> use the proper charts.  </a:t>
            </a:r>
            <a:r>
              <a:rPr lang="en-US" sz="1200" b="1" baseline="0" dirty="0" smtClean="0"/>
              <a:t>Hint it completely depends on your MISSION</a:t>
            </a:r>
            <a:endParaRPr lang="en-US" sz="1200" b="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I LOVE dot charts, my boss HATES them.  He told me once, “if you send me another dot chart I will fire you”.  </a:t>
            </a:r>
            <a:r>
              <a:rPr lang="en-US" sz="1200" b="1" dirty="0" smtClean="0"/>
              <a:t>That is serious loathing of dot charts.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Then he changed </a:t>
            </a:r>
            <a:r>
              <a:rPr lang="en-US" sz="1200" dirty="0" smtClean="0"/>
              <a:t>jobs, </a:t>
            </a:r>
            <a:r>
              <a:rPr lang="en-US" sz="1200" dirty="0" smtClean="0"/>
              <a:t>and called me one day to ask how to do dot charts.  The reason?  He was doing analysis not presentation.  What this suggests is that the dot charts are EXCELLENT</a:t>
            </a:r>
            <a:r>
              <a:rPr lang="en-US" sz="1200" baseline="0" dirty="0" smtClean="0"/>
              <a:t> analysis aids, but most ‘normal’ people have no idea how to read one.  They wish a line chart, like the one on the right.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baseline="0" dirty="0" smtClean="0"/>
              <a:t>So a quick look at the difference.  </a:t>
            </a:r>
            <a:r>
              <a:rPr lang="en-US" sz="1200" baseline="0" dirty="0" smtClean="0"/>
              <a:t>The center two charts are of the exact same  CPU Utilization data.  Top one is a dot chart, the bottom a line chart.  The observation available from the line chart is essentially the server is busy, and maybe a little busier on the right side of the chart.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t>The observations available from the dot chart is that the system, or someone in the system, has a constrained resource that had a definite ‘ramp up’  (just right of center) where it was struggling to keep up.  However, the last 20% of the chart suggests that while it (or someone in the system) is still constrained, the load has decreased </a:t>
            </a:r>
            <a:r>
              <a:rPr lang="en-US" sz="1200" baseline="0" dirty="0" smtClean="0"/>
              <a:t>somewhat (or resources were increased somewhat).</a:t>
            </a: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baseline="0" dirty="0" smtClean="0"/>
              <a:t>Spoiler alert!!! This should have been a ‘light bulb moment’ that clearly shows dot charts suck less than line charts – well at least for analysis.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18</a:t>
            </a:fld>
            <a:endParaRPr lang="en-US" altLang="en-US" dirty="0" smtClean="0"/>
          </a:p>
        </p:txBody>
      </p:sp>
    </p:spTree>
    <p:extLst>
      <p:ext uri="{BB962C8B-B14F-4D97-AF65-F5344CB8AC3E}">
        <p14:creationId xmlns:p14="http://schemas.microsoft.com/office/powerpoint/2010/main" val="2312324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solidFill>
                  <a:schemeClr val="accent1"/>
                </a:solidFill>
                <a:latin typeface="Segoe ui light"/>
                <a:ea typeface="MS PGothic" pitchFamily="34" charset="-128"/>
                <a:cs typeface="Segoe ui light"/>
              </a:rPr>
              <a:t>B</a:t>
            </a:r>
            <a:r>
              <a:rPr lang="en-US" b="0" baseline="0" dirty="0" smtClean="0">
                <a:solidFill>
                  <a:schemeClr val="accent1"/>
                </a:solidFill>
                <a:latin typeface="Segoe ui light"/>
                <a:ea typeface="MS PGothic" pitchFamily="34" charset="-128"/>
                <a:cs typeface="Segoe ui light"/>
              </a:rPr>
              <a:t>MC TrueSight Capacity Optimization has a ‘truck load’ of charts and a “metric boat load” of configuration options.  </a:t>
            </a:r>
            <a:endParaRPr lang="en-US" b="0" baseline="0" dirty="0" smtClean="0">
              <a:solidFill>
                <a:schemeClr val="accent1"/>
              </a:solidFill>
              <a:latin typeface="Segoe ui light"/>
              <a:ea typeface="MS PGothic" pitchFamily="34" charset="-128"/>
              <a:cs typeface="Segoe ui light"/>
            </a:endParaRPr>
          </a:p>
          <a:p>
            <a:endParaRPr lang="en-US" b="0" baseline="0" dirty="0" smtClean="0">
              <a:solidFill>
                <a:schemeClr val="accent1"/>
              </a:solidFill>
              <a:latin typeface="Segoe ui light"/>
              <a:ea typeface="MS PGothic" pitchFamily="34" charset="-128"/>
              <a:cs typeface="Segoe ui light"/>
            </a:endParaRPr>
          </a:p>
          <a:p>
            <a:r>
              <a:rPr lang="en-US" b="1" baseline="0" dirty="0" smtClean="0">
                <a:solidFill>
                  <a:schemeClr val="accent1"/>
                </a:solidFill>
                <a:latin typeface="Segoe ui light"/>
                <a:ea typeface="MS PGothic" pitchFamily="34" charset="-128"/>
                <a:cs typeface="Segoe ui light"/>
              </a:rPr>
              <a:t>If </a:t>
            </a:r>
            <a:r>
              <a:rPr lang="en-US" b="1" baseline="0" dirty="0" smtClean="0">
                <a:solidFill>
                  <a:schemeClr val="accent1"/>
                </a:solidFill>
                <a:latin typeface="Segoe ui light"/>
                <a:ea typeface="MS PGothic" pitchFamily="34" charset="-128"/>
                <a:cs typeface="Segoe ui light"/>
              </a:rPr>
              <a:t>all you are using are line charts, you are cheating yourself AND your customers.</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a:t>
            </a:r>
            <a:endParaRPr lang="en-US" b="0" dirty="0" smtClean="0">
              <a:solidFill>
                <a:schemeClr val="accent1"/>
              </a:solidFill>
              <a:latin typeface="Segoe ui light"/>
              <a:ea typeface="MS PGothic" pitchFamily="34" charset="-128"/>
              <a:cs typeface="Segoe ui light"/>
            </a:endParaRPr>
          </a:p>
          <a:p>
            <a:endParaRPr lang="en-US" b="0" dirty="0" smtClean="0">
              <a:solidFill>
                <a:schemeClr val="accent1"/>
              </a:solidFill>
              <a:latin typeface="Segoe ui light"/>
              <a:ea typeface="MS PGothic" pitchFamily="34" charset="-128"/>
              <a:cs typeface="Segoe ui light"/>
            </a:endParaRPr>
          </a:p>
          <a:p>
            <a:endParaRPr lang="en-US" b="0" dirty="0" smtClean="0">
              <a:solidFill>
                <a:schemeClr val="accent1"/>
              </a:solidFill>
              <a:latin typeface="Segoe ui light"/>
              <a:ea typeface="MS PGothic" pitchFamily="34" charset="-128"/>
              <a:cs typeface="Segoe ui light"/>
            </a:endParaRPr>
          </a:p>
          <a:p>
            <a:r>
              <a:rPr lang="en-US" b="0" dirty="0" smtClean="0">
                <a:solidFill>
                  <a:schemeClr val="accent1"/>
                </a:solidFill>
                <a:latin typeface="Segoe ui light"/>
                <a:ea typeface="MS PGothic" pitchFamily="34" charset="-128"/>
                <a:cs typeface="Segoe ui light"/>
              </a:rPr>
              <a:t>In the 10.5 document</a:t>
            </a:r>
            <a:r>
              <a:rPr lang="en-US" b="0" baseline="0" dirty="0" smtClean="0">
                <a:solidFill>
                  <a:schemeClr val="accent1"/>
                </a:solidFill>
                <a:latin typeface="Segoe ui light"/>
                <a:ea typeface="MS PGothic" pitchFamily="34" charset="-128"/>
                <a:cs typeface="Segoe ui light"/>
              </a:rPr>
              <a:t> (3839 pages)  </a:t>
            </a:r>
          </a:p>
          <a:p>
            <a:r>
              <a:rPr lang="en-US" b="0" baseline="0" dirty="0" smtClean="0">
                <a:solidFill>
                  <a:schemeClr val="accent1"/>
                </a:solidFill>
                <a:latin typeface="Segoe ui light"/>
                <a:ea typeface="MS PGothic" pitchFamily="34" charset="-128"/>
                <a:cs typeface="Segoe ui light"/>
              </a:rPr>
              <a:t>	The works sections starts on page 1069 and goes to 1271. Two Hundred pages.  </a:t>
            </a:r>
          </a:p>
          <a:p>
            <a:r>
              <a:rPr lang="en-US" b="0" baseline="0" dirty="0" smtClean="0">
                <a:solidFill>
                  <a:schemeClr val="accent1"/>
                </a:solidFill>
                <a:latin typeface="Segoe ui light"/>
                <a:ea typeface="MS PGothic" pitchFamily="34" charset="-128"/>
                <a:cs typeface="Segoe ui light"/>
              </a:rPr>
              <a:t>	Analysis on page 1072</a:t>
            </a:r>
          </a:p>
          <a:p>
            <a:r>
              <a:rPr lang="en-US" b="0" baseline="0" dirty="0" smtClean="0">
                <a:solidFill>
                  <a:schemeClr val="accent1"/>
                </a:solidFill>
                <a:latin typeface="Segoe ui light"/>
                <a:ea typeface="MS PGothic" pitchFamily="34" charset="-128"/>
                <a:cs typeface="Segoe ui light"/>
              </a:rPr>
              <a:t>	Models on page 1139</a:t>
            </a:r>
          </a:p>
          <a:p>
            <a:r>
              <a:rPr lang="en-US" b="0" baseline="0" dirty="0" smtClean="0">
                <a:solidFill>
                  <a:schemeClr val="accent1"/>
                </a:solidFill>
                <a:latin typeface="Segoe ui light"/>
                <a:ea typeface="MS PGothic" pitchFamily="34" charset="-128"/>
                <a:cs typeface="Segoe ui light"/>
              </a:rPr>
              <a:t>	Reports and templates on page 1236</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Chart Types  (page 1120)</a:t>
            </a:r>
          </a:p>
          <a:p>
            <a:r>
              <a:rPr lang="en-US" b="0" baseline="0" dirty="0" smtClean="0">
                <a:solidFill>
                  <a:schemeClr val="accent1"/>
                </a:solidFill>
                <a:latin typeface="Segoe ui light"/>
                <a:ea typeface="MS PGothic" pitchFamily="34" charset="-128"/>
                <a:cs typeface="Segoe ui light"/>
              </a:rPr>
              <a:t>	Line, line and dot, dots, bars, area, stacked area, stacked bar, table, pie, cylinders, horizontal bars, horizontal cylinders, gauge, and variations of those.</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Other places there are correlation tables, correlation dot charts, </a:t>
            </a:r>
            <a:endParaRPr lang="en-US" b="0"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19</a:t>
            </a:fld>
            <a:endParaRPr lang="en-US" altLang="en-US" dirty="0" smtClean="0"/>
          </a:p>
        </p:txBody>
      </p:sp>
    </p:spTree>
    <p:extLst>
      <p:ext uri="{BB962C8B-B14F-4D97-AF65-F5344CB8AC3E}">
        <p14:creationId xmlns:p14="http://schemas.microsoft.com/office/powerpoint/2010/main" val="325887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smtClean="0"/>
          </a:p>
          <a:p>
            <a:r>
              <a:rPr lang="en-US" b="1" baseline="0" dirty="0" smtClean="0"/>
              <a:t>Successful capacity managers provide actionable intelligence.</a:t>
            </a:r>
          </a:p>
          <a:p>
            <a:endParaRPr lang="en-US" b="0" baseline="0" dirty="0" smtClean="0"/>
          </a:p>
          <a:p>
            <a:r>
              <a:rPr lang="en-US" b="0" baseline="0" dirty="0" smtClean="0"/>
              <a:t>Who in this room would like to be successful??</a:t>
            </a:r>
          </a:p>
          <a:p>
            <a:r>
              <a:rPr lang="en-US" b="0" baseline="0" dirty="0" smtClean="0"/>
              <a:t>….</a:t>
            </a:r>
          </a:p>
          <a:p>
            <a:endParaRPr lang="en-US" b="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t>Well, this conversation is to discuss “W</a:t>
            </a:r>
            <a:r>
              <a:rPr lang="en-US" dirty="0" smtClean="0"/>
              <a:t>riting a quality capacity reports that all stakeholders can use”.</a:t>
            </a:r>
            <a:r>
              <a:rPr lang="en-US" baseline="0" dirty="0" smtClean="0"/>
              <a:t>  This WILL help you be (more) successful.</a:t>
            </a:r>
            <a:endParaRPr lang="en-US" b="0" baseline="0" dirty="0" smtClean="0"/>
          </a:p>
          <a:p>
            <a:endParaRPr lang="en-US" dirty="0" smtClean="0"/>
          </a:p>
          <a:p>
            <a:endParaRPr lang="en-US" dirty="0" smtClean="0"/>
          </a:p>
          <a:p>
            <a:endParaRPr lang="en-US" dirty="0" smtClean="0"/>
          </a:p>
          <a:p>
            <a:endParaRPr lang="en-US" dirty="0" smtClean="0"/>
          </a:p>
          <a:p>
            <a:endParaRPr lang="en-US" b="0" baseline="0" dirty="0" smtClean="0"/>
          </a:p>
        </p:txBody>
      </p:sp>
      <p:sp>
        <p:nvSpPr>
          <p:cNvPr id="4" name="Slide Number Placeholder 3"/>
          <p:cNvSpPr>
            <a:spLocks noGrp="1"/>
          </p:cNvSpPr>
          <p:nvPr>
            <p:ph type="sldNum" sz="quarter" idx="10"/>
          </p:nvPr>
        </p:nvSpPr>
        <p:spPr/>
        <p:txBody>
          <a:bodyPr/>
          <a:lstStyle/>
          <a:p>
            <a:fld id="{9FFA1F16-F859-4952-B92E-29FA7AC46F13}" type="slidenum">
              <a:rPr lang="en-US" smtClean="0"/>
              <a:t>2</a:t>
            </a:fld>
            <a:endParaRPr lang="en-US" dirty="0"/>
          </a:p>
        </p:txBody>
      </p:sp>
    </p:spTree>
    <p:extLst>
      <p:ext uri="{BB962C8B-B14F-4D97-AF65-F5344CB8AC3E}">
        <p14:creationId xmlns:p14="http://schemas.microsoft.com/office/powerpoint/2010/main" val="293242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200" dirty="0" smtClean="0"/>
              <a:t>We have a PDF, just in time training document all about using charts in BCO.</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Leave your card with “</a:t>
            </a:r>
            <a:r>
              <a:rPr lang="en-US" sz="1200" b="1" dirty="0" smtClean="0"/>
              <a:t>Reports</a:t>
            </a:r>
            <a:r>
              <a:rPr lang="en-US" sz="1200" dirty="0" smtClean="0"/>
              <a:t>” on the back and we will send you this presentation and the training document.</a:t>
            </a:r>
          </a:p>
          <a:p>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20</a:t>
            </a:fld>
            <a:endParaRPr lang="en-US" altLang="en-US" dirty="0" smtClean="0"/>
          </a:p>
        </p:txBody>
      </p:sp>
    </p:spTree>
    <p:extLst>
      <p:ext uri="{BB962C8B-B14F-4D97-AF65-F5344CB8AC3E}">
        <p14:creationId xmlns:p14="http://schemas.microsoft.com/office/powerpoint/2010/main" val="1387552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dirty="0" smtClean="0"/>
              <a:t>NOW it is time to write the report.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It only gets one slide in our little conversation but this is</a:t>
            </a:r>
            <a:r>
              <a:rPr lang="en-US" sz="1200" baseline="0" dirty="0" smtClean="0"/>
              <a:t> where you spend most of your time </a:t>
            </a:r>
            <a:r>
              <a:rPr lang="en-US" sz="1200" b="1" baseline="0" dirty="0" smtClean="0"/>
              <a:t>– If you are … successful.</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t>There is way too much variation in this process for us to cover in this time (may next year at Engage2017).. I might need a couple sessions (wink wink to the BMC Engage2017 selection committee)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baseline="0" dirty="0" smtClean="0"/>
              <a:t>Anyway write your report with the consumer in mind</a:t>
            </a:r>
            <a:r>
              <a:rPr lang="en-US" sz="1200" b="1" baseline="0" dirty="0" smtClean="0"/>
              <a:t>. Prove your point of audit (or thesis statement). Note your exceptions and risks.  And Suggest ACTION.</a:t>
            </a:r>
            <a:endParaRPr lang="en-US" sz="1200" b="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t>===========</a:t>
            </a:r>
          </a:p>
          <a:p>
            <a:r>
              <a:rPr lang="en-US" sz="1200" kern="1200" dirty="0" smtClean="0">
                <a:solidFill>
                  <a:schemeClr val="tx1"/>
                </a:solidFill>
                <a:effectLst/>
                <a:latin typeface="+mn-lt"/>
                <a:ea typeface="+mn-ea"/>
                <a:cs typeface="+mn-cs"/>
              </a:rPr>
              <a:t>In a 'speech' there are four components: the speaker, the audience, the speech, and the result.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Create a communication plan, including the audiences you need to target, the critical issues they face, and the best messages and media to reach them.</a:t>
            </a:r>
          </a:p>
          <a:p>
            <a:r>
              <a:rPr lang="en-US" sz="1200" kern="1200" dirty="0" smtClean="0">
                <a:solidFill>
                  <a:schemeClr val="tx1"/>
                </a:solidFill>
                <a:effectLst/>
                <a:latin typeface="+mn-lt"/>
                <a:ea typeface="+mn-ea"/>
                <a:cs typeface="+mn-cs"/>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21</a:t>
            </a:fld>
            <a:endParaRPr lang="en-US" altLang="en-US" dirty="0" smtClean="0"/>
          </a:p>
        </p:txBody>
      </p:sp>
    </p:spTree>
    <p:extLst>
      <p:ext uri="{BB962C8B-B14F-4D97-AF65-F5344CB8AC3E}">
        <p14:creationId xmlns:p14="http://schemas.microsoft.com/office/powerpoint/2010/main" val="3567339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Be sure to note your exceptions</a:t>
            </a:r>
            <a:r>
              <a:rPr lang="en-US" sz="1200" baseline="0" dirty="0" smtClean="0"/>
              <a:t> and your risks.  Be aware that you can not cover all risks and the audience should be informed of the risks you considered.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22</a:t>
            </a:fld>
            <a:endParaRPr lang="en-US" altLang="en-US" dirty="0" smtClean="0"/>
          </a:p>
        </p:txBody>
      </p:sp>
    </p:spTree>
    <p:extLst>
      <p:ext uri="{BB962C8B-B14F-4D97-AF65-F5344CB8AC3E}">
        <p14:creationId xmlns:p14="http://schemas.microsoft.com/office/powerpoint/2010/main" val="2246810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dirty="0" smtClean="0"/>
              <a:t>So now a quick review</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dirty="0" smtClean="0"/>
              <a:t>First.</a:t>
            </a:r>
          </a:p>
          <a:p>
            <a:pPr>
              <a:buNone/>
            </a:pPr>
            <a:r>
              <a:rPr lang="en-US" sz="2800" b="0" dirty="0" smtClean="0">
                <a:solidFill>
                  <a:schemeClr val="accent1"/>
                </a:solidFill>
                <a:latin typeface="Segoe ui light"/>
                <a:ea typeface="MS PGothic" pitchFamily="34" charset="-128"/>
                <a:cs typeface="Segoe ui light"/>
              </a:rPr>
              <a:t>Data Gathering –</a:t>
            </a:r>
            <a:r>
              <a:rPr lang="en-US" sz="2800" b="0" baseline="0" dirty="0" smtClean="0">
                <a:solidFill>
                  <a:schemeClr val="accent1"/>
                </a:solidFill>
                <a:latin typeface="Segoe ui light"/>
                <a:ea typeface="MS PGothic" pitchFamily="34" charset="-128"/>
                <a:cs typeface="Segoe ui light"/>
              </a:rPr>
              <a:t> which includes:</a:t>
            </a:r>
            <a:endParaRPr lang="en-US" sz="2800" b="0" dirty="0" smtClean="0">
              <a:solidFill>
                <a:schemeClr val="accent1"/>
              </a:solidFill>
              <a:latin typeface="Segoe ui light"/>
              <a:ea typeface="MS PGothic" pitchFamily="34" charset="-128"/>
              <a:cs typeface="Segoe ui light"/>
            </a:endParaRPr>
          </a:p>
          <a:p>
            <a:pPr lvl="1">
              <a:buNone/>
            </a:pPr>
            <a:r>
              <a:rPr lang="en-US" sz="2800" b="0" dirty="0" smtClean="0">
                <a:solidFill>
                  <a:schemeClr val="accent1"/>
                </a:solidFill>
                <a:latin typeface="Segoe ui light"/>
                <a:ea typeface="MS PGothic" pitchFamily="34" charset="-128"/>
                <a:cs typeface="Segoe ui light"/>
              </a:rPr>
              <a:t>Point of review – thesis statement</a:t>
            </a:r>
          </a:p>
          <a:p>
            <a:pPr lvl="1">
              <a:buNone/>
            </a:pPr>
            <a:r>
              <a:rPr lang="en-US" sz="2800" b="0" dirty="0" smtClean="0">
                <a:solidFill>
                  <a:schemeClr val="accent1"/>
                </a:solidFill>
                <a:latin typeface="Segoe ui light"/>
                <a:ea typeface="MS PGothic" pitchFamily="34" charset="-128"/>
                <a:cs typeface="Segoe ui light"/>
              </a:rPr>
              <a:t>Audience / consumer of the report</a:t>
            </a:r>
          </a:p>
          <a:p>
            <a:pPr lvl="1">
              <a:buNone/>
            </a:pPr>
            <a:r>
              <a:rPr lang="en-US" sz="2800" b="0" dirty="0" smtClean="0">
                <a:solidFill>
                  <a:schemeClr val="accent1"/>
                </a:solidFill>
                <a:latin typeface="Segoe ui light"/>
                <a:ea typeface="MS PGothic" pitchFamily="34" charset="-128"/>
                <a:cs typeface="Segoe ui light"/>
              </a:rPr>
              <a:t>Metrics, and thresholds</a:t>
            </a:r>
          </a:p>
          <a:p>
            <a:pPr lvl="1">
              <a:buNone/>
            </a:pPr>
            <a:r>
              <a:rPr lang="en-US" sz="2800" b="0" dirty="0" smtClean="0">
                <a:solidFill>
                  <a:schemeClr val="accent1"/>
                </a:solidFill>
                <a:latin typeface="Segoe ui light"/>
                <a:ea typeface="MS PGothic" pitchFamily="34" charset="-128"/>
                <a:cs typeface="Segoe ui light"/>
              </a:rPr>
              <a:t>Nonfunctional requirements</a:t>
            </a:r>
          </a:p>
          <a:p>
            <a:pPr lvl="1">
              <a:buNone/>
            </a:pPr>
            <a:r>
              <a:rPr lang="en-US" sz="2800" b="0" dirty="0" smtClean="0">
                <a:solidFill>
                  <a:schemeClr val="accent1"/>
                </a:solidFill>
                <a:latin typeface="Segoe ui light"/>
                <a:ea typeface="MS PGothic" pitchFamily="34" charset="-128"/>
                <a:cs typeface="Segoe ui light"/>
              </a:rPr>
              <a:t>Performance requirements</a:t>
            </a:r>
          </a:p>
          <a:p>
            <a:pPr lvl="1">
              <a:buNone/>
            </a:pPr>
            <a:r>
              <a:rPr lang="en-US" sz="2800" b="0" dirty="0" smtClean="0">
                <a:solidFill>
                  <a:schemeClr val="accent1"/>
                </a:solidFill>
                <a:latin typeface="Segoe ui light"/>
                <a:ea typeface="MS PGothic" pitchFamily="34" charset="-128"/>
                <a:cs typeface="Segoe ui light"/>
              </a:rPr>
              <a:t>Pool of Risks</a:t>
            </a:r>
          </a:p>
          <a:p>
            <a:pPr lvl="1">
              <a:buNone/>
            </a:pPr>
            <a:r>
              <a:rPr lang="en-US" sz="2800" b="0" dirty="0" smtClean="0">
                <a:solidFill>
                  <a:schemeClr val="accent1"/>
                </a:solidFill>
                <a:latin typeface="Segoe ui light"/>
                <a:ea typeface="MS PGothic" pitchFamily="34" charset="-128"/>
                <a:cs typeface="Segoe ui light"/>
              </a:rPr>
              <a:t>Perturbation inventory (things that perturb the system)</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dirty="0" smtClean="0"/>
          </a:p>
          <a:p>
            <a:r>
              <a:rPr lang="en-US" b="0" dirty="0" smtClean="0">
                <a:solidFill>
                  <a:schemeClr val="accent1"/>
                </a:solidFill>
                <a:latin typeface="Segoe ui light"/>
                <a:ea typeface="MS PGothic" pitchFamily="34" charset="-128"/>
                <a:cs typeface="Segoe ui light"/>
              </a:rPr>
              <a:t>This allows you to start </a:t>
            </a:r>
            <a:r>
              <a:rPr lang="en-US" sz="1200" b="0" dirty="0" smtClean="0">
                <a:solidFill>
                  <a:srgbClr val="414042"/>
                </a:solidFill>
              </a:rPr>
              <a:t>Analysis.  Be sure to use the right graphs, charts.</a:t>
            </a:r>
          </a:p>
          <a:p>
            <a:endParaRPr lang="en-US" sz="1200" b="0" dirty="0" smtClean="0">
              <a:solidFill>
                <a:srgbClr val="414042"/>
              </a:solidFill>
            </a:endParaRPr>
          </a:p>
          <a:p>
            <a:r>
              <a:rPr lang="en-US" sz="1200" b="0" dirty="0" smtClean="0">
                <a:solidFill>
                  <a:srgbClr val="414042"/>
                </a:solidFill>
              </a:rPr>
              <a:t>Then write</a:t>
            </a:r>
            <a:r>
              <a:rPr lang="en-US" sz="1200" b="0" baseline="0" dirty="0" smtClean="0">
                <a:solidFill>
                  <a:srgbClr val="414042"/>
                </a:solidFill>
              </a:rPr>
              <a:t> the report. </a:t>
            </a:r>
            <a:r>
              <a:rPr lang="en-US" altLang="zh-CN" sz="1200" b="0" dirty="0" smtClean="0"/>
              <a:t>Note Exceptions / Risks</a:t>
            </a:r>
          </a:p>
          <a:p>
            <a:endParaRPr lang="en-US" b="0" dirty="0" smtClean="0">
              <a:solidFill>
                <a:schemeClr val="accent1"/>
              </a:solidFill>
              <a:latin typeface="Segoe ui light"/>
              <a:ea typeface="MS PGothic" pitchFamily="34" charset="-128"/>
              <a:cs typeface="Segoe ui light"/>
            </a:endParaRPr>
          </a:p>
          <a:p>
            <a:r>
              <a:rPr lang="en-US" b="0" dirty="0" smtClean="0">
                <a:solidFill>
                  <a:schemeClr val="accent1"/>
                </a:solidFill>
                <a:latin typeface="Segoe ui light"/>
                <a:ea typeface="MS PGothic" pitchFamily="34" charset="-128"/>
                <a:cs typeface="Segoe ui light"/>
              </a:rPr>
              <a:t>Your</a:t>
            </a:r>
            <a:r>
              <a:rPr lang="en-US" b="0" baseline="0" dirty="0" smtClean="0">
                <a:solidFill>
                  <a:schemeClr val="accent1"/>
                </a:solidFill>
                <a:latin typeface="Segoe ui light"/>
                <a:ea typeface="MS PGothic" pitchFamily="34" charset="-128"/>
                <a:cs typeface="Segoe ui light"/>
              </a:rPr>
              <a:t> report </a:t>
            </a:r>
            <a:r>
              <a:rPr lang="en-US" b="1" baseline="0" dirty="0" smtClean="0">
                <a:solidFill>
                  <a:schemeClr val="accent1"/>
                </a:solidFill>
                <a:latin typeface="Segoe ui light"/>
                <a:ea typeface="MS PGothic" pitchFamily="34" charset="-128"/>
                <a:cs typeface="Segoe ui light"/>
              </a:rPr>
              <a:t>MUST</a:t>
            </a:r>
            <a:r>
              <a:rPr lang="en-US" b="0" baseline="0" dirty="0" smtClean="0">
                <a:solidFill>
                  <a:schemeClr val="accent1"/>
                </a:solidFill>
                <a:latin typeface="Segoe ui light"/>
                <a:ea typeface="MS PGothic" pitchFamily="34" charset="-128"/>
                <a:cs typeface="Segoe ui light"/>
              </a:rPr>
              <a:t> suggest </a:t>
            </a:r>
            <a:r>
              <a:rPr lang="en-US" b="1" baseline="0" dirty="0" smtClean="0">
                <a:solidFill>
                  <a:schemeClr val="accent1"/>
                </a:solidFill>
                <a:latin typeface="Segoe ui light"/>
                <a:ea typeface="MS PGothic" pitchFamily="34" charset="-128"/>
                <a:cs typeface="Segoe ui light"/>
              </a:rPr>
              <a:t>ACTION</a:t>
            </a:r>
            <a:r>
              <a:rPr lang="en-US" b="0" baseline="0" dirty="0" smtClean="0">
                <a:solidFill>
                  <a:schemeClr val="accent1"/>
                </a:solidFill>
                <a:latin typeface="Segoe ui light"/>
                <a:ea typeface="MS PGothic" pitchFamily="34" charset="-128"/>
                <a:cs typeface="Segoe ui light"/>
              </a:rPr>
              <a:t> – which includes purposeful inaction</a:t>
            </a:r>
          </a:p>
          <a:p>
            <a:endParaRPr lang="en-US" b="0" baseline="0" dirty="0" smtClean="0">
              <a:solidFill>
                <a:schemeClr val="accent1"/>
              </a:solidFill>
              <a:latin typeface="Segoe ui light"/>
              <a:ea typeface="MS PGothic" pitchFamily="34" charset="-128"/>
              <a:cs typeface="Segoe ui light"/>
            </a:endParaRPr>
          </a:p>
          <a:p>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23</a:t>
            </a:fld>
            <a:endParaRPr lang="en-US" altLang="en-US" dirty="0" smtClean="0"/>
          </a:p>
        </p:txBody>
      </p:sp>
    </p:spTree>
    <p:extLst>
      <p:ext uri="{BB962C8B-B14F-4D97-AF65-F5344CB8AC3E}">
        <p14:creationId xmlns:p14="http://schemas.microsoft.com/office/powerpoint/2010/main" val="2153133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As an example… we will look at our basic infrastructure report.</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Use case for this report – </a:t>
            </a:r>
          </a:p>
          <a:p>
            <a:r>
              <a:rPr lang="en-US" sz="1200" b="0" i="0" u="none" strike="noStrike" kern="1200" baseline="0" dirty="0" smtClean="0">
                <a:solidFill>
                  <a:schemeClr val="tx1"/>
                </a:solidFill>
                <a:latin typeface="+mn-lt"/>
                <a:ea typeface="+mn-ea"/>
                <a:cs typeface="+mn-cs"/>
              </a:rPr>
              <a:t>As and application ‘owner’, I wish a basic infrastructure report, emailed daily to my SMEs, such that they will be able to monitor short term trends and detect anomalies within the computing systems associated with the application.  Report granularity should be, hourly average measures of ‘normally interesting metrics’.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To meet this use case </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follow our process above and to the extent that BCO already has the data required, we breeze through the first several steps and go quickly to analysis.</a:t>
            </a:r>
          </a:p>
        </p:txBody>
      </p:sp>
      <p:sp>
        <p:nvSpPr>
          <p:cNvPr id="409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B6199C-1B70-4607-A9A8-60CE8F5179D0}" type="slidenum">
              <a:rPr lang="en-US" altLang="en-US" smtClean="0"/>
              <a:pPr/>
              <a:t>24</a:t>
            </a:fld>
            <a:endParaRPr lang="en-US" altLang="en-US" dirty="0" smtClean="0"/>
          </a:p>
        </p:txBody>
      </p:sp>
    </p:spTree>
    <p:extLst>
      <p:ext uri="{BB962C8B-B14F-4D97-AF65-F5344CB8AC3E}">
        <p14:creationId xmlns:p14="http://schemas.microsoft.com/office/powerpoint/2010/main" val="2684623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solidFill>
                <a:schemeClr val="accent1"/>
              </a:solidFill>
              <a:latin typeface="Segoe ui light"/>
              <a:ea typeface="MS PGothic" pitchFamily="34" charset="-128"/>
              <a:cs typeface="Segoe ui light"/>
            </a:endParaRPr>
          </a:p>
          <a:p>
            <a:r>
              <a:rPr lang="en-US" b="1" dirty="0" smtClean="0">
                <a:solidFill>
                  <a:schemeClr val="accent1"/>
                </a:solidFill>
                <a:latin typeface="Segoe ui light"/>
                <a:ea typeface="MS PGothic" pitchFamily="34" charset="-128"/>
                <a:cs typeface="Segoe ui light"/>
              </a:rPr>
              <a:t>Look at report..</a:t>
            </a:r>
          </a:p>
          <a:p>
            <a:endParaRPr lang="en-US" b="1" dirty="0" smtClean="0">
              <a:solidFill>
                <a:schemeClr val="accent1"/>
              </a:solidFill>
              <a:latin typeface="Segoe ui light"/>
              <a:ea typeface="MS PGothic" pitchFamily="34" charset="-128"/>
              <a:cs typeface="Segoe ui light"/>
            </a:endParaRPr>
          </a:p>
          <a:p>
            <a:endParaRPr lang="en-US" b="1" dirty="0" smtClean="0">
              <a:solidFill>
                <a:schemeClr val="accent1"/>
              </a:solidFill>
              <a:latin typeface="Segoe ui light"/>
              <a:ea typeface="MS PGothic" pitchFamily="34" charset="-128"/>
              <a:cs typeface="Segoe ui light"/>
            </a:endParaRPr>
          </a:p>
          <a:p>
            <a:r>
              <a:rPr lang="en-US" b="1" dirty="0" smtClean="0">
                <a:solidFill>
                  <a:schemeClr val="accent1"/>
                </a:solidFill>
                <a:latin typeface="Segoe ui light"/>
                <a:ea typeface="MS PGothic" pitchFamily="34" charset="-128"/>
                <a:cs typeface="Segoe ui light"/>
              </a:rPr>
              <a:t>….</a:t>
            </a:r>
          </a:p>
          <a:p>
            <a:endParaRPr lang="en-US" b="1" dirty="0" smtClean="0">
              <a:solidFill>
                <a:schemeClr val="accent1"/>
              </a:solidFill>
              <a:latin typeface="Segoe ui light"/>
              <a:ea typeface="MS PGothic" pitchFamily="34" charset="-128"/>
              <a:cs typeface="Segoe ui light"/>
            </a:endParaRPr>
          </a:p>
          <a:p>
            <a:endParaRPr lang="en-US" b="1" dirty="0" smtClean="0">
              <a:solidFill>
                <a:schemeClr val="accent1"/>
              </a:solidFill>
              <a:latin typeface="Segoe ui light"/>
              <a:ea typeface="MS PGothic" pitchFamily="34" charset="-128"/>
              <a:cs typeface="Segoe ui light"/>
            </a:endParaRPr>
          </a:p>
          <a:p>
            <a:r>
              <a:rPr lang="en-US" b="1" dirty="0" smtClean="0">
                <a:solidFill>
                  <a:schemeClr val="accent1"/>
                </a:solidFill>
                <a:latin typeface="Segoe ui light"/>
                <a:ea typeface="MS PGothic" pitchFamily="34" charset="-128"/>
                <a:cs typeface="Segoe ui light"/>
              </a:rPr>
              <a:t>That</a:t>
            </a:r>
            <a:r>
              <a:rPr lang="en-US" b="1" baseline="0" dirty="0" smtClean="0">
                <a:solidFill>
                  <a:schemeClr val="accent1"/>
                </a:solidFill>
                <a:latin typeface="Segoe ui light"/>
                <a:ea typeface="MS PGothic" pitchFamily="34" charset="-128"/>
                <a:cs typeface="Segoe ui light"/>
              </a:rPr>
              <a:t> met our use case..</a:t>
            </a:r>
          </a:p>
          <a:p>
            <a:endParaRPr lang="en-US" b="1" baseline="0" dirty="0" smtClean="0">
              <a:solidFill>
                <a:schemeClr val="accent1"/>
              </a:solidFill>
              <a:latin typeface="Segoe ui light"/>
              <a:ea typeface="MS PGothic" pitchFamily="34" charset="-128"/>
              <a:cs typeface="Segoe ui light"/>
            </a:endParaRPr>
          </a:p>
          <a:p>
            <a:r>
              <a:rPr lang="en-US" b="1" dirty="0" smtClean="0">
                <a:solidFill>
                  <a:schemeClr val="accent1"/>
                </a:solidFill>
                <a:latin typeface="Segoe ui light"/>
                <a:ea typeface="MS PGothic" pitchFamily="34" charset="-128"/>
                <a:cs typeface="Segoe ui light"/>
              </a:rPr>
              <a:t>=======</a:t>
            </a:r>
          </a:p>
          <a:p>
            <a:endParaRPr lang="en-US" b="1" dirty="0" smtClean="0">
              <a:solidFill>
                <a:schemeClr val="accent1"/>
              </a:solidFill>
              <a:latin typeface="Segoe ui light"/>
              <a:ea typeface="MS PGothic" pitchFamily="34" charset="-128"/>
              <a:cs typeface="Segoe ui light"/>
            </a:endParaRPr>
          </a:p>
          <a:p>
            <a:r>
              <a:rPr lang="en-US" sz="1200" b="1" i="0" u="none" strike="noStrike" kern="1200" baseline="0" dirty="0" smtClean="0">
                <a:solidFill>
                  <a:schemeClr val="tx1"/>
                </a:solidFill>
                <a:latin typeface="+mn-lt"/>
                <a:ea typeface="+mn-ea"/>
                <a:cs typeface="+mn-cs"/>
              </a:rPr>
              <a:t>Use case for this report – </a:t>
            </a:r>
          </a:p>
          <a:p>
            <a:r>
              <a:rPr lang="en-US" sz="1200" b="0" i="0" u="none" strike="noStrike" kern="1200" baseline="0" dirty="0" smtClean="0">
                <a:solidFill>
                  <a:schemeClr val="tx1"/>
                </a:solidFill>
                <a:latin typeface="+mn-lt"/>
                <a:ea typeface="+mn-ea"/>
                <a:cs typeface="+mn-cs"/>
              </a:rPr>
              <a:t>As and application ‘owner’, I wish a basic infrastructure report, emailed daily to my SMEs, such that they will be able to monitor short term trends and detect anomalies within the computing systems associated with the application.  Report granularity should be, hourly average measures of ‘normally interesting metrics’.</a:t>
            </a:r>
          </a:p>
          <a:p>
            <a:endParaRPr lang="en-US" b="1" dirty="0" smtClean="0">
              <a:solidFill>
                <a:schemeClr val="accent1"/>
              </a:solidFill>
              <a:latin typeface="Segoe ui light"/>
              <a:ea typeface="MS PGothic" pitchFamily="34" charset="-128"/>
              <a:cs typeface="Segoe ui light"/>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Summary</a:t>
            </a:r>
          </a:p>
          <a:p>
            <a:r>
              <a:rPr lang="en-US" sz="1200" b="0" i="0" u="none" strike="noStrike" kern="1200" baseline="0" dirty="0" smtClean="0">
                <a:solidFill>
                  <a:schemeClr val="tx1"/>
                </a:solidFill>
                <a:latin typeface="+mn-lt"/>
                <a:ea typeface="+mn-ea"/>
                <a:cs typeface="+mn-cs"/>
              </a:rPr>
              <a:t>This series of reports are for all devices that report and are associated with the BMC TrueSight Capacity</a:t>
            </a:r>
          </a:p>
          <a:p>
            <a:r>
              <a:rPr lang="en-US" sz="1200" b="0" i="0" u="none" strike="noStrike" kern="1200" baseline="0" dirty="0" smtClean="0">
                <a:solidFill>
                  <a:schemeClr val="tx1"/>
                </a:solidFill>
                <a:latin typeface="+mn-lt"/>
                <a:ea typeface="+mn-ea"/>
                <a:cs typeface="+mn-cs"/>
              </a:rPr>
              <a:t>Optimization Application APP00005905.</a:t>
            </a:r>
          </a:p>
          <a:p>
            <a:r>
              <a:rPr lang="en-US" sz="1200" b="0" i="0" u="none" strike="noStrike" kern="1200" baseline="0" dirty="0" smtClean="0">
                <a:solidFill>
                  <a:schemeClr val="tx1"/>
                </a:solidFill>
                <a:latin typeface="+mn-lt"/>
                <a:ea typeface="+mn-ea"/>
                <a:cs typeface="+mn-cs"/>
              </a:rPr>
              <a:t>Generally the focus is on the last day, however the last week in included to give context and show short term</a:t>
            </a:r>
          </a:p>
          <a:p>
            <a:r>
              <a:rPr lang="en-US" sz="1200" b="0" i="0" u="none" strike="noStrike" kern="1200" baseline="0" dirty="0" smtClean="0">
                <a:solidFill>
                  <a:schemeClr val="tx1"/>
                </a:solidFill>
                <a:latin typeface="+mn-lt"/>
                <a:ea typeface="+mn-ea"/>
                <a:cs typeface="+mn-cs"/>
              </a:rPr>
              <a:t>trends.</a:t>
            </a:r>
          </a:p>
          <a:p>
            <a:r>
              <a:rPr lang="en-US" sz="1200" b="0" i="0" u="none" strike="noStrike" kern="1200" baseline="0" dirty="0" smtClean="0">
                <a:solidFill>
                  <a:schemeClr val="tx1"/>
                </a:solidFill>
                <a:latin typeface="+mn-lt"/>
                <a:ea typeface="+mn-ea"/>
                <a:cs typeface="+mn-cs"/>
              </a:rPr>
              <a:t>While the reports here are static, the tool that created them can show more history, different data granularity,</a:t>
            </a:r>
          </a:p>
          <a:p>
            <a:r>
              <a:rPr lang="en-US" sz="1200" b="0" i="0" u="none" strike="noStrike" kern="1200" baseline="0" dirty="0" smtClean="0">
                <a:solidFill>
                  <a:schemeClr val="tx1"/>
                </a:solidFill>
                <a:latin typeface="+mn-lt"/>
                <a:ea typeface="+mn-ea"/>
                <a:cs typeface="+mn-cs"/>
              </a:rPr>
              <a:t>other systems and other metrics.</a:t>
            </a:r>
          </a:p>
          <a:p>
            <a:r>
              <a:rPr lang="en-US" sz="1200" b="0" i="0" u="none" strike="noStrike" kern="1200" baseline="0" dirty="0" smtClean="0">
                <a:solidFill>
                  <a:schemeClr val="tx1"/>
                </a:solidFill>
                <a:latin typeface="+mn-lt"/>
                <a:ea typeface="+mn-ea"/>
                <a:cs typeface="+mn-cs"/>
              </a:rPr>
              <a:t>Available at https://bmcbco.fyiblue.com/console/</a:t>
            </a:r>
          </a:p>
          <a:p>
            <a:r>
              <a:rPr lang="en-US" sz="1200" b="0" i="0" u="none" strike="noStrike" kern="1200" baseline="0" dirty="0" smtClean="0">
                <a:solidFill>
                  <a:schemeClr val="tx1"/>
                </a:solidFill>
                <a:latin typeface="+mn-lt"/>
                <a:ea typeface="+mn-ea"/>
                <a:cs typeface="+mn-cs"/>
              </a:rPr>
              <a:t>The reader should be looking for anomalies more than absolute values. A metric that has a low value but is</a:t>
            </a:r>
          </a:p>
          <a:p>
            <a:r>
              <a:rPr lang="en-US" sz="1200" b="0" i="0" u="none" strike="noStrike" kern="1200" baseline="0" dirty="0" smtClean="0">
                <a:solidFill>
                  <a:schemeClr val="tx1"/>
                </a:solidFill>
                <a:latin typeface="+mn-lt"/>
                <a:ea typeface="+mn-ea"/>
                <a:cs typeface="+mn-cs"/>
              </a:rPr>
              <a:t>recently erratic is more interesting than a high value that is stable. Similarly, an volatile but consistent pattern is</a:t>
            </a:r>
          </a:p>
          <a:p>
            <a:r>
              <a:rPr lang="en-US" sz="1200" b="0" i="0" u="none" strike="noStrike" kern="1200" baseline="0" dirty="0" smtClean="0">
                <a:solidFill>
                  <a:schemeClr val="tx1"/>
                </a:solidFill>
                <a:latin typeface="+mn-lt"/>
                <a:ea typeface="+mn-ea"/>
                <a:cs typeface="+mn-cs"/>
              </a:rPr>
              <a:t>less concerning than an erratic, unpredictable metric, regardless of absolute values</a:t>
            </a:r>
            <a:endParaRPr lang="en-US" altLang="en-US" dirty="0" smtClean="0"/>
          </a:p>
          <a:p>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25</a:t>
            </a:fld>
            <a:endParaRPr lang="en-US" altLang="en-US" dirty="0" smtClean="0"/>
          </a:p>
        </p:txBody>
      </p:sp>
    </p:spTree>
    <p:extLst>
      <p:ext uri="{BB962C8B-B14F-4D97-AF65-F5344CB8AC3E}">
        <p14:creationId xmlns:p14="http://schemas.microsoft.com/office/powerpoint/2010/main" val="1901854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0" dirty="0" smtClean="0">
              <a:solidFill>
                <a:schemeClr val="accent1"/>
              </a:solidFill>
              <a:latin typeface="Segoe ui light"/>
              <a:ea typeface="MS PGothic" pitchFamily="34" charset="-128"/>
              <a:cs typeface="Segoe ui light"/>
            </a:endParaRPr>
          </a:p>
          <a:p>
            <a:r>
              <a:rPr lang="en-US" b="0" dirty="0" smtClean="0">
                <a:solidFill>
                  <a:schemeClr val="accent1"/>
                </a:solidFill>
                <a:latin typeface="Segoe ui light"/>
                <a:ea typeface="MS PGothic" pitchFamily="34" charset="-128"/>
                <a:cs typeface="Segoe ui light"/>
              </a:rPr>
              <a:t>So IF we can’t see the examples.. And even</a:t>
            </a:r>
            <a:r>
              <a:rPr lang="en-US" b="0" baseline="0" dirty="0" smtClean="0">
                <a:solidFill>
                  <a:schemeClr val="accent1"/>
                </a:solidFill>
                <a:latin typeface="Segoe ui light"/>
                <a:ea typeface="MS PGothic" pitchFamily="34" charset="-128"/>
                <a:cs typeface="Segoe ui light"/>
              </a:rPr>
              <a:t> if we can.. Here is the important stuff.</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Note that there are a lot of reports to choose from</a:t>
            </a:r>
            <a:r>
              <a:rPr lang="en-US" b="1" baseline="0" dirty="0" smtClean="0">
                <a:solidFill>
                  <a:schemeClr val="accent1"/>
                </a:solidFill>
                <a:latin typeface="Segoe ui light"/>
                <a:ea typeface="MS PGothic" pitchFamily="34" charset="-128"/>
                <a:cs typeface="Segoe ui light"/>
              </a:rPr>
              <a:t>.  Some are by metric, some by system. </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We have a group of ‘standard reports’ in the “Stable for Reports” section.  </a:t>
            </a:r>
            <a:r>
              <a:rPr lang="en-US" b="1" baseline="0" dirty="0" smtClean="0">
                <a:solidFill>
                  <a:schemeClr val="accent1"/>
                </a:solidFill>
                <a:latin typeface="Segoe ui light"/>
                <a:ea typeface="MS PGothic" pitchFamily="34" charset="-128"/>
                <a:cs typeface="Segoe ui light"/>
              </a:rPr>
              <a:t>Any application owner can get these put in his application list and have this emailed. While these come with no analysis, then can be customized by the application owner.</a:t>
            </a:r>
          </a:p>
          <a:p>
            <a:endParaRPr lang="en-US" b="0" baseline="0" dirty="0" smtClean="0">
              <a:solidFill>
                <a:schemeClr val="accent1"/>
              </a:solidFill>
              <a:latin typeface="Segoe ui light"/>
              <a:ea typeface="MS PGothic" pitchFamily="34" charset="-128"/>
              <a:cs typeface="Segoe ui light"/>
            </a:endParaRPr>
          </a:p>
          <a:p>
            <a:endParaRPr lang="en-US" b="0" baseline="0" dirty="0" smtClean="0">
              <a:solidFill>
                <a:schemeClr val="accent1"/>
              </a:solidFill>
              <a:latin typeface="Segoe ui light"/>
              <a:ea typeface="MS PGothic" pitchFamily="34" charset="-128"/>
              <a:cs typeface="Segoe ui light"/>
            </a:endParaRPr>
          </a:p>
          <a:p>
            <a:r>
              <a:rPr lang="en-US" sz="1200" b="1" i="0" u="none" strike="noStrike" kern="1200" baseline="0" dirty="0" smtClean="0">
                <a:solidFill>
                  <a:schemeClr val="tx1"/>
                </a:solidFill>
                <a:latin typeface="+mn-lt"/>
                <a:ea typeface="+mn-ea"/>
                <a:cs typeface="+mn-cs"/>
              </a:rPr>
              <a:t>Use </a:t>
            </a:r>
            <a:r>
              <a:rPr lang="en-US" sz="1200" b="1" i="0" u="none" strike="noStrike" kern="1200" baseline="0" dirty="0" smtClean="0">
                <a:solidFill>
                  <a:schemeClr val="tx1"/>
                </a:solidFill>
                <a:latin typeface="+mn-lt"/>
                <a:ea typeface="+mn-ea"/>
                <a:cs typeface="+mn-cs"/>
              </a:rPr>
              <a:t>case for this report – </a:t>
            </a:r>
          </a:p>
          <a:p>
            <a:r>
              <a:rPr lang="en-US" sz="1200" b="0" i="0" u="none" strike="noStrike" kern="1200" baseline="0" dirty="0" smtClean="0">
                <a:solidFill>
                  <a:schemeClr val="tx1"/>
                </a:solidFill>
                <a:latin typeface="+mn-lt"/>
                <a:ea typeface="+mn-ea"/>
                <a:cs typeface="+mn-cs"/>
              </a:rPr>
              <a:t>As and application ‘owner’, I wish a basic infrastructure report, emailed daily to my SMEs, such that they will be able to monitor short term trends and detect anomalies within the computing systems associated with the application.  Report granularity should be, hourly average measures of ‘normally interesting metrics’.</a:t>
            </a:r>
          </a:p>
          <a:p>
            <a:endParaRPr lang="en-US" b="0" baseline="0" dirty="0" smtClean="0">
              <a:solidFill>
                <a:schemeClr val="accent1"/>
              </a:solidFill>
              <a:latin typeface="Segoe ui light"/>
              <a:ea typeface="MS PGothic" pitchFamily="34" charset="-128"/>
              <a:cs typeface="Segoe ui ligh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solidFill>
                  <a:schemeClr val="accent1"/>
                </a:solidFill>
                <a:latin typeface="Segoe ui light"/>
                <a:ea typeface="MS PGothic" pitchFamily="34" charset="-128"/>
                <a:cs typeface="Segoe ui light"/>
              </a:rPr>
              <a:t>This report meets the use case objectives.</a:t>
            </a:r>
          </a:p>
          <a:p>
            <a:endParaRPr lang="en-US" b="0" baseline="0" dirty="0" smtClean="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26</a:t>
            </a:fld>
            <a:endParaRPr lang="en-US" altLang="en-US" dirty="0" smtClean="0"/>
          </a:p>
        </p:txBody>
      </p:sp>
    </p:spTree>
    <p:extLst>
      <p:ext uri="{BB962C8B-B14F-4D97-AF65-F5344CB8AC3E}">
        <p14:creationId xmlns:p14="http://schemas.microsoft.com/office/powerpoint/2010/main" val="3637331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solidFill>
                  <a:schemeClr val="accent1"/>
                </a:solidFill>
                <a:latin typeface="Segoe ui light"/>
                <a:ea typeface="MS PGothic" pitchFamily="34" charset="-128"/>
                <a:cs typeface="Segoe ui light"/>
              </a:rPr>
              <a:t>I prefer dot plots as</a:t>
            </a:r>
            <a:r>
              <a:rPr lang="en-US" b="0" baseline="0" dirty="0" smtClean="0">
                <a:solidFill>
                  <a:schemeClr val="accent1"/>
                </a:solidFill>
                <a:latin typeface="Segoe ui light"/>
                <a:ea typeface="MS PGothic" pitchFamily="34" charset="-128"/>
                <a:cs typeface="Segoe ui light"/>
              </a:rPr>
              <a:t> you can see patterns inside patterns.  </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Arrange by system (left  page 11 of 14)  That is to say several metrics on one chart for one system. Note that we used the right axis for </a:t>
            </a:r>
            <a:r>
              <a:rPr lang="en-US" b="0" baseline="0" dirty="0" smtClean="0">
                <a:solidFill>
                  <a:schemeClr val="accent1"/>
                </a:solidFill>
                <a:latin typeface="Segoe ui light"/>
                <a:ea typeface="MS PGothic" pitchFamily="34" charset="-128"/>
                <a:cs typeface="Segoe ui light"/>
              </a:rPr>
              <a:t>run queue.</a:t>
            </a:r>
            <a:endParaRPr lang="en-US" b="0" baseline="0" dirty="0" smtClean="0">
              <a:solidFill>
                <a:schemeClr val="accent1"/>
              </a:solidFill>
              <a:latin typeface="Segoe ui light"/>
              <a:ea typeface="MS PGothic" pitchFamily="34" charset="-128"/>
              <a:cs typeface="Segoe ui light"/>
            </a:endParaRP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Or by metric (right  page 5 of 14).  That is to say all systems CPU (in this case) on one chart.  This is a good way to see if systems react to each other, or how the machines compare to each other (think load managed pair).</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The interesting bits are the </a:t>
            </a:r>
            <a:r>
              <a:rPr lang="en-US" b="1" baseline="0" dirty="0" smtClean="0">
                <a:solidFill>
                  <a:schemeClr val="accent1"/>
                </a:solidFill>
                <a:latin typeface="Segoe ui light"/>
                <a:ea typeface="MS PGothic" pitchFamily="34" charset="-128"/>
                <a:cs typeface="Segoe ui light"/>
              </a:rPr>
              <a:t>swap space on the left </a:t>
            </a:r>
            <a:r>
              <a:rPr lang="en-US" b="1" baseline="0" dirty="0" smtClean="0">
                <a:solidFill>
                  <a:schemeClr val="accent1"/>
                </a:solidFill>
                <a:latin typeface="Segoe ui light"/>
                <a:ea typeface="MS PGothic" pitchFamily="34" charset="-128"/>
                <a:cs typeface="Segoe ui light"/>
              </a:rPr>
              <a:t>chart (the line)</a:t>
            </a:r>
            <a:r>
              <a:rPr lang="en-US" b="0" baseline="0" dirty="0" smtClean="0">
                <a:solidFill>
                  <a:schemeClr val="accent1"/>
                </a:solidFill>
                <a:latin typeface="Segoe ui light"/>
                <a:ea typeface="MS PGothic" pitchFamily="34" charset="-128"/>
                <a:cs typeface="Segoe ui light"/>
              </a:rPr>
              <a:t>, </a:t>
            </a:r>
            <a:r>
              <a:rPr lang="en-US" b="0" baseline="0" dirty="0" smtClean="0">
                <a:solidFill>
                  <a:schemeClr val="accent1"/>
                </a:solidFill>
                <a:latin typeface="Segoe ui light"/>
                <a:ea typeface="MS PGothic" pitchFamily="34" charset="-128"/>
                <a:cs typeface="Segoe ui light"/>
              </a:rPr>
              <a:t>and the </a:t>
            </a:r>
            <a:r>
              <a:rPr lang="en-US" b="1" baseline="0" dirty="0" smtClean="0">
                <a:solidFill>
                  <a:schemeClr val="accent1"/>
                </a:solidFill>
                <a:latin typeface="Segoe ui light"/>
                <a:ea typeface="MS PGothic" pitchFamily="34" charset="-128"/>
                <a:cs typeface="Segoe ui light"/>
              </a:rPr>
              <a:t>CPU line on the right</a:t>
            </a:r>
            <a:r>
              <a:rPr lang="en-US" b="0" baseline="0" dirty="0" smtClean="0">
                <a:solidFill>
                  <a:schemeClr val="accent1"/>
                </a:solidFill>
                <a:latin typeface="Segoe ui light"/>
                <a:ea typeface="MS PGothic" pitchFamily="34" charset="-128"/>
                <a:cs typeface="Segoe ui light"/>
              </a:rPr>
              <a:t>.  Both are worth investigating.</a:t>
            </a:r>
          </a:p>
          <a:p>
            <a:endParaRPr lang="en-US" b="0" baseline="0" dirty="0" smtClean="0">
              <a:solidFill>
                <a:schemeClr val="accent1"/>
              </a:solidFill>
              <a:latin typeface="Segoe ui light"/>
              <a:ea typeface="MS PGothic" pitchFamily="34" charset="-128"/>
              <a:cs typeface="Segoe ui light"/>
            </a:endParaRPr>
          </a:p>
          <a:p>
            <a:r>
              <a:rPr lang="en-US" b="1" baseline="0" dirty="0" smtClean="0">
                <a:solidFill>
                  <a:schemeClr val="accent1"/>
                </a:solidFill>
                <a:latin typeface="Segoe ui light"/>
                <a:ea typeface="MS PGothic" pitchFamily="34" charset="-128"/>
                <a:cs typeface="Segoe ui light"/>
              </a:rPr>
              <a:t>These are difficult to find in line charts as the lines obliterate the white space.  Pay attention to this in the next slide where we show the CPU chart as a line.</a:t>
            </a:r>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27</a:t>
            </a:fld>
            <a:endParaRPr lang="en-US" altLang="en-US" dirty="0" smtClean="0"/>
          </a:p>
        </p:txBody>
      </p:sp>
    </p:spTree>
    <p:extLst>
      <p:ext uri="{BB962C8B-B14F-4D97-AF65-F5344CB8AC3E}">
        <p14:creationId xmlns:p14="http://schemas.microsoft.com/office/powerpoint/2010/main" val="1172982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solidFill>
                  <a:schemeClr val="accent1"/>
                </a:solidFill>
                <a:latin typeface="Segoe ui light"/>
                <a:ea typeface="MS PGothic" pitchFamily="34" charset="-128"/>
                <a:cs typeface="Segoe ui light"/>
              </a:rPr>
              <a:t>The basic report starts with a cover page</a:t>
            </a:r>
            <a:r>
              <a:rPr lang="en-US" b="0" baseline="0" dirty="0" smtClean="0">
                <a:solidFill>
                  <a:schemeClr val="accent1"/>
                </a:solidFill>
                <a:latin typeface="Segoe ui light"/>
                <a:ea typeface="MS PGothic" pitchFamily="34" charset="-128"/>
                <a:cs typeface="Segoe ui light"/>
              </a:rPr>
              <a:t>, a summary and a table of contents.  </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The cover page can be suppressed, as can the summary and TOC.  We have chosen to use them, but you might suppress them especially is you string report groups together. </a:t>
            </a:r>
          </a:p>
          <a:p>
            <a:endParaRPr lang="en-US" b="0" baseline="0" dirty="0" smtClean="0">
              <a:solidFill>
                <a:schemeClr val="accent1"/>
              </a:solidFill>
              <a:latin typeface="Segoe ui light"/>
              <a:ea typeface="MS PGothic" pitchFamily="34" charset="-128"/>
              <a:cs typeface="Segoe ui light"/>
            </a:endParaRPr>
          </a:p>
          <a:p>
            <a:r>
              <a:rPr lang="en-US" b="1" baseline="0" dirty="0" smtClean="0">
                <a:solidFill>
                  <a:schemeClr val="accent1"/>
                </a:solidFill>
                <a:latin typeface="Segoe ui light"/>
                <a:ea typeface="MS PGothic" pitchFamily="34" charset="-128"/>
                <a:cs typeface="Segoe ui light"/>
              </a:rPr>
              <a:t>The summary explains the report generically. </a:t>
            </a:r>
            <a:r>
              <a:rPr lang="en-US" b="0" baseline="0" dirty="0" smtClean="0">
                <a:solidFill>
                  <a:schemeClr val="accent1"/>
                </a:solidFill>
                <a:latin typeface="Segoe ui light"/>
                <a:ea typeface="MS PGothic" pitchFamily="34" charset="-128"/>
                <a:cs typeface="Segoe ui light"/>
              </a:rPr>
              <a:t>There is no analysis on these reports, as these are either daily or weekly scheduled reports sent directly to the app owners.  </a:t>
            </a:r>
            <a:r>
              <a:rPr lang="en-US" b="1" baseline="0" dirty="0" smtClean="0">
                <a:solidFill>
                  <a:schemeClr val="accent1"/>
                </a:solidFill>
                <a:latin typeface="Segoe ui light"/>
                <a:ea typeface="MS PGothic" pitchFamily="34" charset="-128"/>
                <a:cs typeface="Segoe ui light"/>
              </a:rPr>
              <a:t>This is a good place to tell the user what the report does and does not do, along with a clue what to look </a:t>
            </a:r>
            <a:r>
              <a:rPr lang="en-US" b="1" baseline="0" dirty="0" smtClean="0">
                <a:solidFill>
                  <a:schemeClr val="accent1"/>
                </a:solidFill>
                <a:latin typeface="Segoe ui light"/>
                <a:ea typeface="MS PGothic" pitchFamily="34" charset="-128"/>
                <a:cs typeface="Segoe ui light"/>
              </a:rPr>
              <a:t>for, which is to say what ACTION to take based on the report.</a:t>
            </a:r>
            <a:endParaRPr lang="en-US" b="1" baseline="0" dirty="0" smtClean="0">
              <a:solidFill>
                <a:schemeClr val="accent1"/>
              </a:solidFill>
              <a:latin typeface="Segoe ui light"/>
              <a:ea typeface="MS PGothic" pitchFamily="34" charset="-128"/>
              <a:cs typeface="Segoe ui light"/>
            </a:endParaRP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While not done in these reports, each report section can include text describing the metrics.</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Note that the CPU chart (page 5 of 30) is much more difficult to pick out the odd flat line device at ~35% CPU.  </a:t>
            </a:r>
            <a:r>
              <a:rPr lang="en-US" b="1" baseline="0" dirty="0" smtClean="0">
                <a:solidFill>
                  <a:schemeClr val="accent1"/>
                </a:solidFill>
                <a:latin typeface="Segoe ui light"/>
                <a:ea typeface="MS PGothic" pitchFamily="34" charset="-128"/>
                <a:cs typeface="Segoe ui light"/>
              </a:rPr>
              <a:t>Dot Charts Rule!</a:t>
            </a:r>
          </a:p>
          <a:p>
            <a:endParaRPr lang="en-US" b="1" baseline="0" dirty="0" smtClean="0">
              <a:solidFill>
                <a:schemeClr val="accent1"/>
              </a:solidFill>
              <a:latin typeface="Segoe ui light"/>
              <a:ea typeface="MS PGothic" pitchFamily="34" charset="-128"/>
              <a:cs typeface="Segoe ui light"/>
            </a:endParaRPr>
          </a:p>
          <a:p>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28</a:t>
            </a:fld>
            <a:endParaRPr lang="en-US" altLang="en-US" dirty="0" smtClean="0"/>
          </a:p>
        </p:txBody>
      </p:sp>
    </p:spTree>
    <p:extLst>
      <p:ext uri="{BB962C8B-B14F-4D97-AF65-F5344CB8AC3E}">
        <p14:creationId xmlns:p14="http://schemas.microsoft.com/office/powerpoint/2010/main" val="4095133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Now lets look at a detailed application report</a:t>
            </a:r>
          </a:p>
          <a:p>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Use case for this report – </a:t>
            </a:r>
          </a:p>
          <a:p>
            <a:r>
              <a:rPr lang="en-US" sz="1200" b="0" i="0" u="none" strike="noStrike" kern="1200" baseline="0" dirty="0" smtClean="0">
                <a:solidFill>
                  <a:schemeClr val="tx1"/>
                </a:solidFill>
                <a:latin typeface="+mn-lt"/>
                <a:ea typeface="+mn-ea"/>
                <a:cs typeface="+mn-cs"/>
              </a:rPr>
              <a:t>As an application ‘owner’, I wish a detailed application report delivered as requested or on a scheduled basis.  The report should cover the information technology aspects of the application informed by our SME with regard to factors that will perturb the system (including normal, existing factors as well as ‘new events’).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my application specifics will dictate the report contents, utilization metrics analysis, trending analysis, forecasting and correlation analysis must be used (to the extent practicable) as the basis of observations and recommendations.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To meet this use case </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follow our process above and to the extent that BCO already has the data required, we breeze through the first several steps and go quickly to analysis.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Metrics vs. Volumes are  Performance VS. Load analysis charts.  </a:t>
            </a:r>
            <a:r>
              <a:rPr lang="en-US" sz="1200" b="0" i="0" u="none" strike="noStrike" kern="1200" baseline="0" dirty="0" smtClean="0">
                <a:solidFill>
                  <a:schemeClr val="tx1"/>
                </a:solidFill>
                <a:latin typeface="+mn-lt"/>
                <a:ea typeface="+mn-ea"/>
                <a:cs typeface="+mn-cs"/>
              </a:rPr>
              <a:t>The rest are self evident.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B6199C-1B70-4607-A9A8-60CE8F5179D0}" type="slidenum">
              <a:rPr lang="en-US" altLang="en-US" smtClean="0"/>
              <a:pPr/>
              <a:t>29</a:t>
            </a:fld>
            <a:endParaRPr lang="en-US" altLang="en-US" dirty="0" smtClean="0"/>
          </a:p>
        </p:txBody>
      </p:sp>
    </p:spTree>
    <p:extLst>
      <p:ext uri="{BB962C8B-B14F-4D97-AF65-F5344CB8AC3E}">
        <p14:creationId xmlns:p14="http://schemas.microsoft.com/office/powerpoint/2010/main" val="23828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Our</a:t>
            </a:r>
            <a:r>
              <a:rPr lang="en-US" baseline="0" dirty="0" smtClean="0"/>
              <a:t> agenda today is deceptively simple.</a:t>
            </a:r>
          </a:p>
          <a:p>
            <a:endParaRPr lang="en-US" baseline="0" dirty="0" smtClean="0"/>
          </a:p>
          <a:p>
            <a:r>
              <a:rPr lang="en-US" baseline="0" dirty="0" smtClean="0"/>
              <a:t>A quick introduction, </a:t>
            </a:r>
            <a:endParaRPr lang="en-US" baseline="0" dirty="0" smtClean="0"/>
          </a:p>
          <a:p>
            <a:endParaRPr lang="en-US" baseline="0" dirty="0" smtClean="0"/>
          </a:p>
          <a:p>
            <a:r>
              <a:rPr lang="en-US" baseline="0" dirty="0" smtClean="0"/>
              <a:t>discussion </a:t>
            </a:r>
            <a:r>
              <a:rPr lang="en-US" baseline="0" dirty="0" smtClean="0"/>
              <a:t>on the Purpose of a Capacity Report, </a:t>
            </a:r>
            <a:endParaRPr lang="en-US" baseline="0" dirty="0" smtClean="0"/>
          </a:p>
          <a:p>
            <a:endParaRPr lang="en-US" baseline="0" dirty="0" smtClean="0"/>
          </a:p>
          <a:p>
            <a:r>
              <a:rPr lang="en-US" baseline="0" dirty="0" smtClean="0"/>
              <a:t>and </a:t>
            </a:r>
            <a:r>
              <a:rPr lang="en-US" baseline="0" dirty="0" smtClean="0"/>
              <a:t>the elements that make up our Capacity Reports..</a:t>
            </a:r>
          </a:p>
          <a:p>
            <a:endParaRPr lang="en-US" baseline="0" dirty="0" smtClean="0"/>
          </a:p>
          <a:p>
            <a:r>
              <a:rPr lang="en-US" baseline="0" dirty="0" smtClean="0"/>
              <a:t>We end with a call to action and questions.  However, feel free to ask questions as they come up.</a:t>
            </a:r>
            <a:endParaRPr lang="en-US" dirty="0" smtClean="0"/>
          </a:p>
          <a:p>
            <a:endParaRPr lang="en-US" altLang="en-US" dirty="0" smtClean="0"/>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presentation makes extensive use of the notes field. So be sure to give us your card with “</a:t>
            </a:r>
            <a:r>
              <a:rPr lang="en-US" b="1" baseline="0" dirty="0" smtClean="0"/>
              <a:t>Reports</a:t>
            </a:r>
            <a:r>
              <a:rPr lang="en-US" baseline="0" dirty="0" smtClean="0"/>
              <a:t>” on the back and we will send this presentation and  supporting materials to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we have three sessions this year and would like you to review them at the check in desk.  Honest feedback is appreciated.</a:t>
            </a:r>
            <a:endParaRPr lang="en-US" dirty="0" smtClean="0"/>
          </a:p>
          <a:p>
            <a:endParaRPr lang="en-US" altLang="en-US" dirty="0" smtClean="0"/>
          </a:p>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B6199C-1B70-4607-A9A8-60CE8F5179D0}" type="slidenum">
              <a:rPr lang="en-US" altLang="en-US" smtClean="0"/>
              <a:pPr/>
              <a:t>3</a:t>
            </a:fld>
            <a:endParaRPr lang="en-US" altLang="en-US" dirty="0" smtClean="0"/>
          </a:p>
        </p:txBody>
      </p:sp>
    </p:spTree>
    <p:extLst>
      <p:ext uri="{BB962C8B-B14F-4D97-AF65-F5344CB8AC3E}">
        <p14:creationId xmlns:p14="http://schemas.microsoft.com/office/powerpoint/2010/main" val="4276696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solidFill>
                  <a:schemeClr val="accent1"/>
                </a:solidFill>
                <a:latin typeface="Segoe ui light"/>
                <a:ea typeface="MS PGothic" pitchFamily="34" charset="-128"/>
                <a:cs typeface="Segoe ui light"/>
              </a:rPr>
              <a:t>Here is an example of our detailed analysis for BCO</a:t>
            </a:r>
          </a:p>
          <a:p>
            <a:endParaRPr lang="en-US" b="0" dirty="0" smtClean="0">
              <a:solidFill>
                <a:schemeClr val="accent1"/>
              </a:solidFill>
              <a:latin typeface="Segoe ui light"/>
              <a:ea typeface="MS PGothic" pitchFamily="34" charset="-128"/>
              <a:cs typeface="Segoe ui light"/>
            </a:endParaRPr>
          </a:p>
          <a:p>
            <a:r>
              <a:rPr lang="en-US" b="0" dirty="0" smtClean="0">
                <a:solidFill>
                  <a:schemeClr val="accent1"/>
                </a:solidFill>
                <a:latin typeface="Segoe ui light"/>
                <a:ea typeface="MS PGothic" pitchFamily="34" charset="-128"/>
                <a:cs typeface="Segoe ui light"/>
              </a:rPr>
              <a:t>……</a:t>
            </a:r>
          </a:p>
          <a:p>
            <a:endParaRPr lang="en-US" b="0" dirty="0" smtClean="0">
              <a:solidFill>
                <a:schemeClr val="accent1"/>
              </a:solidFill>
              <a:latin typeface="Segoe ui light"/>
              <a:ea typeface="MS PGothic" pitchFamily="34" charset="-128"/>
              <a:cs typeface="Segoe ui light"/>
            </a:endParaRPr>
          </a:p>
          <a:p>
            <a:r>
              <a:rPr lang="en-US" b="0" dirty="0" smtClean="0">
                <a:solidFill>
                  <a:schemeClr val="accent1"/>
                </a:solidFill>
                <a:latin typeface="Segoe ui light"/>
                <a:ea typeface="MS PGothic" pitchFamily="34" charset="-128"/>
                <a:cs typeface="Segoe ui light"/>
              </a:rPr>
              <a:t>That met our use case and shows that different</a:t>
            </a:r>
            <a:r>
              <a:rPr lang="en-US" b="0" baseline="0" dirty="0" smtClean="0">
                <a:solidFill>
                  <a:schemeClr val="accent1"/>
                </a:solidFill>
                <a:latin typeface="Segoe ui light"/>
                <a:ea typeface="MS PGothic" pitchFamily="34" charset="-128"/>
                <a:cs typeface="Segoe ui light"/>
              </a:rPr>
              <a:t> report types show different information.   Pushing the reports with flags, comments, summaries etc. are an excellent way to have these detailed reports completely done within BCO</a:t>
            </a:r>
            <a:endParaRPr lang="en-US" b="0" dirty="0" smtClean="0">
              <a:solidFill>
                <a:schemeClr val="accent1"/>
              </a:solidFill>
              <a:latin typeface="Segoe ui light"/>
              <a:ea typeface="MS PGothic" pitchFamily="34" charset="-128"/>
              <a:cs typeface="Segoe ui light"/>
            </a:endParaRPr>
          </a:p>
          <a:p>
            <a:endParaRPr lang="en-US" b="0" dirty="0" smtClean="0">
              <a:solidFill>
                <a:schemeClr val="accent1"/>
              </a:solidFill>
              <a:latin typeface="Segoe ui light"/>
              <a:ea typeface="MS PGothic" pitchFamily="34" charset="-128"/>
              <a:cs typeface="Segoe ui light"/>
            </a:endParaRPr>
          </a:p>
          <a:p>
            <a:endParaRPr lang="en-US" b="1" dirty="0" smtClean="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30</a:t>
            </a:fld>
            <a:endParaRPr lang="en-US" altLang="en-US" dirty="0" smtClean="0"/>
          </a:p>
        </p:txBody>
      </p:sp>
    </p:spTree>
    <p:extLst>
      <p:ext uri="{BB962C8B-B14F-4D97-AF65-F5344CB8AC3E}">
        <p14:creationId xmlns:p14="http://schemas.microsoft.com/office/powerpoint/2010/main" val="1251895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solidFill>
                  <a:schemeClr val="accent1"/>
                </a:solidFill>
                <a:latin typeface="Segoe ui light"/>
                <a:ea typeface="MS PGothic" pitchFamily="34" charset="-128"/>
                <a:cs typeface="Segoe ui light"/>
              </a:rPr>
              <a:t>We</a:t>
            </a:r>
            <a:r>
              <a:rPr lang="en-US" b="0" baseline="0" dirty="0" smtClean="0">
                <a:solidFill>
                  <a:schemeClr val="accent1"/>
                </a:solidFill>
                <a:latin typeface="Segoe ui light"/>
                <a:ea typeface="MS PGothic" pitchFamily="34" charset="-128"/>
                <a:cs typeface="Segoe ui light"/>
              </a:rPr>
              <a:t> start with the cover page (top right – page 2 of 14), but </a:t>
            </a:r>
            <a:r>
              <a:rPr lang="en-US" b="1" baseline="0" dirty="0" smtClean="0">
                <a:solidFill>
                  <a:schemeClr val="accent1"/>
                </a:solidFill>
                <a:latin typeface="Segoe ui light"/>
                <a:ea typeface="MS PGothic" pitchFamily="34" charset="-128"/>
                <a:cs typeface="Segoe ui light"/>
              </a:rPr>
              <a:t>write the summary specific to the report package</a:t>
            </a:r>
            <a:r>
              <a:rPr lang="en-US" b="0" baseline="0" dirty="0" smtClean="0">
                <a:solidFill>
                  <a:schemeClr val="accent1"/>
                </a:solidFill>
                <a:latin typeface="Segoe ui light"/>
                <a:ea typeface="MS PGothic" pitchFamily="34" charset="-128"/>
                <a:cs typeface="Segoe ui light"/>
              </a:rPr>
              <a:t>.  Either what was asked by a customer or to answer the questions a overall review brings to mind.  </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While that is sort of cheating.. Letting the data ask the questions the data will answer, that is normally how it works, </a:t>
            </a:r>
            <a:r>
              <a:rPr lang="en-US" b="1" baseline="0" dirty="0" smtClean="0">
                <a:solidFill>
                  <a:schemeClr val="accent1"/>
                </a:solidFill>
                <a:latin typeface="Segoe ui light"/>
                <a:ea typeface="MS PGothic" pitchFamily="34" charset="-128"/>
                <a:cs typeface="Segoe ui light"/>
              </a:rPr>
              <a:t>but introduces an analysis risk – confirmation bias.</a:t>
            </a:r>
          </a:p>
          <a:p>
            <a:endParaRPr lang="en-US" b="0" baseline="0" dirty="0" smtClean="0">
              <a:solidFill>
                <a:schemeClr val="accent1"/>
              </a:solidFill>
              <a:latin typeface="Segoe ui light"/>
              <a:ea typeface="MS PGothic" pitchFamily="34" charset="-128"/>
              <a:cs typeface="Segoe ui light"/>
            </a:endParaRPr>
          </a:p>
          <a:p>
            <a:r>
              <a:rPr lang="en-US" b="1" baseline="0" dirty="0" smtClean="0">
                <a:solidFill>
                  <a:schemeClr val="accent1"/>
                </a:solidFill>
                <a:latin typeface="Segoe ui light"/>
                <a:ea typeface="MS PGothic" pitchFamily="34" charset="-128"/>
                <a:cs typeface="Segoe ui light"/>
              </a:rPr>
              <a:t>Anyway all of the available reports are run and reviewed and the more interesting used in the detailed report.  Comments are done in the summary, at the top of the individual sections (bottom left - page 3 of 14), can include flags (bottom left) and sometimes in the individual reports (bottom right – page 11 of 14).  This is why the time filter of these reports require a set range.  If the range floated (like last 45 days) the text would not match the charts.</a:t>
            </a:r>
          </a:p>
          <a:p>
            <a:r>
              <a:rPr lang="en-US" b="0" dirty="0" smtClean="0">
                <a:solidFill>
                  <a:schemeClr val="accent1"/>
                </a:solidFill>
                <a:latin typeface="Segoe ui light"/>
                <a:ea typeface="MS PGothic" pitchFamily="34" charset="-128"/>
                <a:cs typeface="Segoe ui light"/>
              </a:rPr>
              <a:t>===========</a:t>
            </a:r>
          </a:p>
          <a:p>
            <a:endParaRPr lang="en-US" b="1" dirty="0" smtClean="0">
              <a:solidFill>
                <a:schemeClr val="accent1"/>
              </a:solidFill>
              <a:latin typeface="Segoe ui light"/>
              <a:ea typeface="MS PGothic" pitchFamily="34" charset="-128"/>
              <a:cs typeface="Segoe ui light"/>
            </a:endParaRPr>
          </a:p>
          <a:p>
            <a:r>
              <a:rPr lang="en-US" sz="1200" b="1" i="0" u="none" strike="noStrike" kern="1200" baseline="0" dirty="0" smtClean="0">
                <a:solidFill>
                  <a:schemeClr val="tx1"/>
                </a:solidFill>
                <a:latin typeface="+mn-lt"/>
                <a:ea typeface="+mn-ea"/>
                <a:cs typeface="+mn-cs"/>
              </a:rPr>
              <a:t>Summary</a:t>
            </a:r>
          </a:p>
          <a:p>
            <a:r>
              <a:rPr lang="en-US" sz="1200" b="0" i="0" u="none" strike="noStrike" kern="1200" baseline="0" dirty="0" smtClean="0">
                <a:solidFill>
                  <a:schemeClr val="tx1"/>
                </a:solidFill>
                <a:latin typeface="+mn-lt"/>
                <a:ea typeface="+mn-ea"/>
                <a:cs typeface="+mn-cs"/>
              </a:rPr>
              <a:t>This 'Detailed Application Report' covers the 12 months between August 2015 and August 2016. This report is</a:t>
            </a:r>
          </a:p>
          <a:p>
            <a:r>
              <a:rPr lang="en-US" sz="1200" b="0" i="0" u="none" strike="noStrike" kern="1200" baseline="0" dirty="0" smtClean="0">
                <a:solidFill>
                  <a:schemeClr val="tx1"/>
                </a:solidFill>
                <a:latin typeface="+mn-lt"/>
                <a:ea typeface="+mn-ea"/>
                <a:cs typeface="+mn-cs"/>
              </a:rPr>
              <a:t>intended to address the points of review exclusively and no other questions are included.</a:t>
            </a:r>
          </a:p>
          <a:p>
            <a:r>
              <a:rPr lang="en-US" sz="1200" b="0" i="0" u="none" strike="noStrike" kern="1200" baseline="0" dirty="0" smtClean="0">
                <a:solidFill>
                  <a:schemeClr val="tx1"/>
                </a:solidFill>
                <a:latin typeface="+mn-lt"/>
                <a:ea typeface="+mn-ea"/>
                <a:cs typeface="+mn-cs"/>
              </a:rPr>
              <a:t>Points of Review:</a:t>
            </a:r>
          </a:p>
          <a:p>
            <a:r>
              <a:rPr lang="en-US" sz="1200" b="0" i="0" u="none" strike="noStrike" kern="1200" baseline="0" dirty="0" smtClean="0">
                <a:solidFill>
                  <a:schemeClr val="tx1"/>
                </a:solidFill>
                <a:latin typeface="+mn-lt"/>
                <a:ea typeface="+mn-ea"/>
                <a:cs typeface="+mn-cs"/>
              </a:rPr>
              <a:t>Specific to the Production environment of BMC TrueSight Capacity Optimization:</a:t>
            </a:r>
          </a:p>
          <a:p>
            <a:r>
              <a:rPr lang="en-US" sz="1200" b="0" i="0" u="none" strike="noStrike" kern="1200" baseline="0" dirty="0" smtClean="0">
                <a:solidFill>
                  <a:schemeClr val="tx1"/>
                </a:solidFill>
                <a:latin typeface="+mn-lt"/>
                <a:ea typeface="+mn-ea"/>
                <a:cs typeface="+mn-cs"/>
              </a:rPr>
              <a:t>1- Are additional hardware resources need for the 2017 budget year?</a:t>
            </a:r>
          </a:p>
          <a:p>
            <a:r>
              <a:rPr lang="en-US" sz="1200" b="0" i="0" u="none" strike="noStrike" kern="1200" baseline="0" dirty="0" smtClean="0">
                <a:solidFill>
                  <a:schemeClr val="tx1"/>
                </a:solidFill>
                <a:latin typeface="+mn-lt"/>
                <a:ea typeface="+mn-ea"/>
                <a:cs typeface="+mn-cs"/>
              </a:rPr>
              <a:t>2- Are there indications that non hardware resources are needed for the 2017 budget year?</a:t>
            </a:r>
          </a:p>
          <a:p>
            <a:r>
              <a:rPr lang="en-US" sz="1200" b="0" i="0" u="none" strike="noStrike" kern="1200" baseline="0" dirty="0" smtClean="0">
                <a:solidFill>
                  <a:schemeClr val="tx1"/>
                </a:solidFill>
                <a:latin typeface="+mn-lt"/>
                <a:ea typeface="+mn-ea"/>
                <a:cs typeface="+mn-cs"/>
              </a:rPr>
              <a:t>3- Are trends generally flat, as expected for a mature system?</a:t>
            </a:r>
          </a:p>
          <a:p>
            <a:r>
              <a:rPr lang="en-US" sz="1200" b="0" i="0" u="none" strike="noStrike" kern="1200" baseline="0" dirty="0" smtClean="0">
                <a:solidFill>
                  <a:schemeClr val="tx1"/>
                </a:solidFill>
                <a:latin typeface="+mn-lt"/>
                <a:ea typeface="+mn-ea"/>
                <a:cs typeface="+mn-cs"/>
              </a:rPr>
              <a:t>4- Are there trend concerns that impact installing version 10.5 or 10.7?</a:t>
            </a:r>
          </a:p>
          <a:p>
            <a:r>
              <a:rPr lang="en-US" sz="1200" b="0" i="0" u="none" strike="noStrike" kern="1200" baseline="0" dirty="0" smtClean="0">
                <a:solidFill>
                  <a:schemeClr val="tx1"/>
                </a:solidFill>
                <a:latin typeface="+mn-lt"/>
                <a:ea typeface="+mn-ea"/>
                <a:cs typeface="+mn-cs"/>
              </a:rPr>
              <a:t>Observations and Recommendations:</a:t>
            </a:r>
            <a:endParaRPr lang="en-US" b="1" dirty="0" smtClean="0">
              <a:solidFill>
                <a:schemeClr val="accent1"/>
              </a:solidFill>
              <a:latin typeface="Segoe ui light"/>
              <a:ea typeface="MS PGothic" pitchFamily="34" charset="-128"/>
              <a:cs typeface="Segoe ui light"/>
            </a:endParaRPr>
          </a:p>
          <a:p>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31</a:t>
            </a:fld>
            <a:endParaRPr lang="en-US" altLang="en-US" dirty="0" smtClean="0"/>
          </a:p>
        </p:txBody>
      </p:sp>
    </p:spTree>
    <p:extLst>
      <p:ext uri="{BB962C8B-B14F-4D97-AF65-F5344CB8AC3E}">
        <p14:creationId xmlns:p14="http://schemas.microsoft.com/office/powerpoint/2010/main" val="3694203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0" dirty="0" smtClean="0">
              <a:solidFill>
                <a:schemeClr val="accent1"/>
              </a:solidFill>
              <a:latin typeface="Segoe ui light"/>
              <a:ea typeface="MS PGothic" pitchFamily="34" charset="-128"/>
              <a:cs typeface="Segoe ui light"/>
            </a:endParaRPr>
          </a:p>
          <a:p>
            <a:r>
              <a:rPr lang="en-US" b="0" dirty="0" smtClean="0">
                <a:solidFill>
                  <a:schemeClr val="accent1"/>
                </a:solidFill>
                <a:latin typeface="Segoe ui light"/>
                <a:ea typeface="MS PGothic" pitchFamily="34" charset="-128"/>
                <a:cs typeface="Segoe ui light"/>
              </a:rPr>
              <a:t>In this example</a:t>
            </a:r>
            <a:r>
              <a:rPr lang="en-US" b="0" baseline="0" dirty="0" smtClean="0">
                <a:solidFill>
                  <a:schemeClr val="accent1"/>
                </a:solidFill>
                <a:latin typeface="Segoe ui light"/>
                <a:ea typeface="MS PGothic" pitchFamily="34" charset="-128"/>
                <a:cs typeface="Segoe ui light"/>
              </a:rPr>
              <a:t> (page 7 of 14) </a:t>
            </a:r>
            <a:r>
              <a:rPr lang="en-US" b="1" baseline="0" dirty="0" smtClean="0">
                <a:solidFill>
                  <a:schemeClr val="accent1"/>
                </a:solidFill>
                <a:latin typeface="Segoe ui light"/>
                <a:ea typeface="MS PGothic" pitchFamily="34" charset="-128"/>
                <a:cs typeface="Segoe ui light"/>
              </a:rPr>
              <a:t>there is a comment at the top of the section, and one for the individual chart.  </a:t>
            </a:r>
            <a:r>
              <a:rPr lang="en-US" b="0" baseline="0" dirty="0" smtClean="0">
                <a:solidFill>
                  <a:schemeClr val="accent1"/>
                </a:solidFill>
                <a:latin typeface="Segoe ui light"/>
                <a:ea typeface="MS PGothic" pitchFamily="34" charset="-128"/>
                <a:cs typeface="Segoe ui light"/>
              </a:rPr>
              <a:t>This requires one to run the report several times to get the report to look right.  Practice will cut down on the time needed to re run the </a:t>
            </a:r>
            <a:r>
              <a:rPr lang="en-US" b="0" baseline="0" dirty="0" smtClean="0">
                <a:solidFill>
                  <a:schemeClr val="accent1"/>
                </a:solidFill>
                <a:latin typeface="Segoe ui light"/>
                <a:ea typeface="MS PGothic" pitchFamily="34" charset="-128"/>
                <a:cs typeface="Segoe ui light"/>
              </a:rPr>
              <a:t>report, </a:t>
            </a:r>
            <a:r>
              <a:rPr lang="en-US" b="0" baseline="0" dirty="0" smtClean="0">
                <a:solidFill>
                  <a:schemeClr val="accent1"/>
                </a:solidFill>
                <a:latin typeface="Segoe ui light"/>
                <a:ea typeface="MS PGothic" pitchFamily="34" charset="-128"/>
                <a:cs typeface="Segoe ui light"/>
              </a:rPr>
              <a:t>as will writing the report </a:t>
            </a:r>
            <a:r>
              <a:rPr lang="en-US" b="0" baseline="0" dirty="0" smtClean="0">
                <a:solidFill>
                  <a:schemeClr val="accent1"/>
                </a:solidFill>
                <a:latin typeface="Segoe ui light"/>
                <a:ea typeface="MS PGothic" pitchFamily="34" charset="-128"/>
                <a:cs typeface="Segoe ui light"/>
              </a:rPr>
              <a:t>text elsewhere, </a:t>
            </a:r>
            <a:r>
              <a:rPr lang="en-US" b="0" baseline="0" dirty="0" smtClean="0">
                <a:solidFill>
                  <a:schemeClr val="accent1"/>
                </a:solidFill>
                <a:latin typeface="Segoe ui light"/>
                <a:ea typeface="MS PGothic" pitchFamily="34" charset="-128"/>
                <a:cs typeface="Segoe ui light"/>
              </a:rPr>
              <a:t>and pasting them in the proper places in the report.</a:t>
            </a:r>
          </a:p>
          <a:p>
            <a:endParaRPr lang="en-US" b="1" baseline="0" dirty="0" smtClean="0">
              <a:solidFill>
                <a:schemeClr val="accent1"/>
              </a:solidFill>
              <a:latin typeface="Segoe ui light"/>
              <a:ea typeface="MS PGothic" pitchFamily="34" charset="-128"/>
              <a:cs typeface="Segoe ui light"/>
            </a:endParaRPr>
          </a:p>
          <a:p>
            <a:endParaRPr lang="en-US" b="1" baseline="0" dirty="0" smtClean="0">
              <a:solidFill>
                <a:schemeClr val="accent1"/>
              </a:solidFill>
              <a:latin typeface="Segoe ui light"/>
              <a:ea typeface="MS PGothic" pitchFamily="34" charset="-128"/>
              <a:cs typeface="Segoe ui light"/>
            </a:endParaRPr>
          </a:p>
          <a:p>
            <a:endParaRPr lang="en-US" b="1" baseline="0" dirty="0" smtClean="0">
              <a:solidFill>
                <a:schemeClr val="accent1"/>
              </a:solidFill>
              <a:latin typeface="Segoe ui light"/>
              <a:ea typeface="MS PGothic" pitchFamily="34" charset="-128"/>
              <a:cs typeface="Segoe ui light"/>
            </a:endParaRPr>
          </a:p>
          <a:p>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32</a:t>
            </a:fld>
            <a:endParaRPr lang="en-US" altLang="en-US" dirty="0" smtClean="0"/>
          </a:p>
        </p:txBody>
      </p:sp>
    </p:spTree>
    <p:extLst>
      <p:ext uri="{BB962C8B-B14F-4D97-AF65-F5344CB8AC3E}">
        <p14:creationId xmlns:p14="http://schemas.microsoft.com/office/powerpoint/2010/main" val="1866498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So that is our process.</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There is a huge gain by being able to use BCO entirely for the report production.  There are far more tools and techniques than shown here.  </a:t>
            </a:r>
            <a:r>
              <a:rPr lang="en-US" b="1" baseline="0" dirty="0" smtClean="0">
                <a:solidFill>
                  <a:schemeClr val="accent1"/>
                </a:solidFill>
                <a:latin typeface="Segoe ui light"/>
                <a:ea typeface="MS PGothic" pitchFamily="34" charset="-128"/>
                <a:cs typeface="Segoe ui light"/>
              </a:rPr>
              <a:t>Use your imagination and the 4 thousand page user document.  </a:t>
            </a: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Let this conversation liberate your imagination, and rely on the online community and the user document.  And try some stuff on your own.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Now we wish to call you to action.  Take this presentation and evaluate your basic application reporting and detailed application reporting against these suggestions.   </a:t>
            </a:r>
            <a:r>
              <a:rPr lang="en-US" baseline="0" dirty="0" smtClean="0"/>
              <a:t>You need not follow it exactly, or even all that closely, but please let it inform your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are not making capacity reports now, then feel free to take this as the basis or your new capacity reporting efforts.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There is actionable intelligence in these reports… IF you make them, AND send them to </a:t>
            </a:r>
            <a:r>
              <a:rPr lang="en-US" b="1" baseline="0" dirty="0" smtClean="0"/>
              <a:t>SMEs, </a:t>
            </a:r>
            <a:r>
              <a:rPr lang="en-US" b="1" baseline="0" dirty="0" smtClean="0"/>
              <a:t>and TAKE ACTION.</a:t>
            </a:r>
          </a:p>
          <a:p>
            <a:endParaRPr lang="en-US" dirty="0"/>
          </a:p>
        </p:txBody>
      </p:sp>
      <p:sp>
        <p:nvSpPr>
          <p:cNvPr id="4" name="Slide Number Placeholder 3"/>
          <p:cNvSpPr>
            <a:spLocks noGrp="1"/>
          </p:cNvSpPr>
          <p:nvPr>
            <p:ph type="sldNum" sz="quarter" idx="10"/>
          </p:nvPr>
        </p:nvSpPr>
        <p:spPr/>
        <p:txBody>
          <a:bodyPr/>
          <a:lstStyle/>
          <a:p>
            <a:fld id="{9FFA1F16-F859-4952-B92E-29FA7AC46F13}" type="slidenum">
              <a:rPr lang="en-US" smtClean="0"/>
              <a:t>33</a:t>
            </a:fld>
            <a:endParaRPr lang="en-US" dirty="0"/>
          </a:p>
        </p:txBody>
      </p:sp>
    </p:spTree>
    <p:extLst>
      <p:ext uri="{BB962C8B-B14F-4D97-AF65-F5344CB8AC3E}">
        <p14:creationId xmlns:p14="http://schemas.microsoft.com/office/powerpoint/2010/main" val="2576779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Thank you for your time and attention.</a:t>
            </a:r>
          </a:p>
          <a:p>
            <a:endParaRPr lang="en-US" dirty="0" smtClean="0"/>
          </a:p>
          <a:p>
            <a:r>
              <a:rPr lang="en-US" dirty="0" smtClean="0"/>
              <a:t>Feel free to talk to either of us,</a:t>
            </a:r>
            <a:r>
              <a:rPr lang="en-US" baseline="0" dirty="0" smtClean="0"/>
              <a:t> at the conference, or by phone or email.</a:t>
            </a:r>
          </a:p>
          <a:p>
            <a:endParaRPr lang="en-US" baseline="0" dirty="0" smtClean="0"/>
          </a:p>
          <a:p>
            <a:r>
              <a:rPr lang="en-US" b="1" baseline="0" dirty="0" smtClean="0"/>
              <a:t>Please submit a review at the registration desk.  </a:t>
            </a:r>
            <a:r>
              <a:rPr lang="en-US" baseline="0" dirty="0" smtClean="0"/>
              <a:t>Say that Mr. Ben is awesome! Mostly because we are, but also because we asked nicely. Please.</a:t>
            </a:r>
          </a:p>
          <a:p>
            <a:endParaRPr lang="en-US" baseline="0" dirty="0" smtClean="0"/>
          </a:p>
          <a:p>
            <a:r>
              <a:rPr lang="en-US" baseline="0" dirty="0" smtClean="0"/>
              <a:t>I have three sessions this year – so I am in competition with the other versions of myself.</a:t>
            </a:r>
          </a:p>
          <a:p>
            <a:endParaRPr lang="en-US" baseline="0" dirty="0" smtClean="0"/>
          </a:p>
          <a:p>
            <a:endParaRPr lang="en-US" baseline="0" dirty="0" smtClean="0"/>
          </a:p>
          <a:p>
            <a:pPr algn="l"/>
            <a:r>
              <a:rPr lang="en-US" sz="1200" dirty="0" smtClean="0"/>
              <a:t>Submit your card with: “</a:t>
            </a:r>
            <a:r>
              <a:rPr lang="en-US" sz="1200" b="1" dirty="0" smtClean="0"/>
              <a:t>Report</a:t>
            </a:r>
            <a:r>
              <a:rPr lang="en-US" sz="1200" dirty="0" smtClean="0"/>
              <a:t>” on the back and we will send you a link to the presentation.</a:t>
            </a:r>
          </a:p>
          <a:p>
            <a:pPr algn="l"/>
            <a:endParaRPr lang="en-US" sz="1200" dirty="0" smtClean="0"/>
          </a:p>
          <a:p>
            <a:pPr algn="l"/>
            <a:endParaRPr lang="en-US" sz="1200" dirty="0" smtClean="0"/>
          </a:p>
          <a:p>
            <a:pPr algn="l"/>
            <a:r>
              <a:rPr lang="en-US" sz="1200" dirty="0" smtClean="0"/>
              <a:t>=======</a:t>
            </a:r>
          </a:p>
          <a:p>
            <a:endParaRPr lang="en-US" baseline="0" dirty="0" smtClean="0"/>
          </a:p>
          <a:p>
            <a:r>
              <a:rPr lang="en-US" baseline="0" dirty="0" smtClean="0"/>
              <a:t>https://twitter.com/MrBenHoney</a:t>
            </a:r>
          </a:p>
          <a:p>
            <a:r>
              <a:rPr lang="en-US" dirty="0" smtClean="0">
                <a:hlinkClick r:id="rId3"/>
              </a:rPr>
              <a:t>@MrBenHoney</a:t>
            </a:r>
            <a:endParaRPr lang="en-US" dirty="0"/>
          </a:p>
        </p:txBody>
      </p:sp>
      <p:sp>
        <p:nvSpPr>
          <p:cNvPr id="4" name="Slide Number Placeholder 3"/>
          <p:cNvSpPr>
            <a:spLocks noGrp="1"/>
          </p:cNvSpPr>
          <p:nvPr>
            <p:ph type="sldNum" sz="quarter" idx="10"/>
          </p:nvPr>
        </p:nvSpPr>
        <p:spPr/>
        <p:txBody>
          <a:bodyPr/>
          <a:lstStyle/>
          <a:p>
            <a:fld id="{9FFA1F16-F859-4952-B92E-29FA7AC46F13}" type="slidenum">
              <a:rPr lang="en-US" smtClean="0"/>
              <a:t>34</a:t>
            </a:fld>
            <a:endParaRPr lang="en-US" dirty="0"/>
          </a:p>
        </p:txBody>
      </p:sp>
    </p:spTree>
    <p:extLst>
      <p:ext uri="{BB962C8B-B14F-4D97-AF65-F5344CB8AC3E}">
        <p14:creationId xmlns:p14="http://schemas.microsoft.com/office/powerpoint/2010/main" val="138140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 work at Health Care Service Corporation, a Mutual Legal Reserve Company, an Independent Licensee of the Blue Cross and Blue Shield Association.</a:t>
            </a:r>
          </a:p>
          <a:p>
            <a:endParaRPr lang="en-US" baseline="0" dirty="0" smtClean="0"/>
          </a:p>
          <a:p>
            <a:r>
              <a:rPr lang="en-US" baseline="0" dirty="0" smtClean="0"/>
              <a:t>Founded in 1936.  With 14.5 million members, 55 billion gross revenue, five Blue Cross and Blue Shield </a:t>
            </a:r>
            <a:r>
              <a:rPr lang="en-US" sz="1200" i="0" baseline="30000" dirty="0" smtClean="0"/>
              <a:t>®</a:t>
            </a:r>
            <a:r>
              <a:rPr lang="en-US" sz="1200" i="0" dirty="0" smtClean="0"/>
              <a:t> </a:t>
            </a:r>
            <a:r>
              <a:rPr lang="en-US" sz="1200" i="0" baseline="0" dirty="0" smtClean="0"/>
              <a:t> state plans (Illinois, Texas, Oklahoma, New Mexico, Montana), multiple  subsidiaries and lines of business, </a:t>
            </a:r>
            <a:r>
              <a:rPr lang="en-US" baseline="0" dirty="0" smtClean="0"/>
              <a:t>22,000 employees, 60 local offices, and two tier IV (4) data </a:t>
            </a:r>
            <a:r>
              <a:rPr lang="en-US" b="0" baseline="0" dirty="0" smtClean="0"/>
              <a:t>centers,</a:t>
            </a:r>
            <a:r>
              <a:rPr lang="en-US" b="1" baseline="0" dirty="0" smtClean="0"/>
              <a:t> we are big by any definition</a:t>
            </a:r>
            <a:r>
              <a:rPr lang="en-US" baseline="0" dirty="0" smtClean="0"/>
              <a:t>.</a:t>
            </a:r>
          </a:p>
          <a:p>
            <a:endParaRPr lang="en-US" dirty="0" smtClean="0"/>
          </a:p>
          <a:p>
            <a:r>
              <a:rPr lang="en-US" dirty="0" smtClean="0"/>
              <a:t>TIME</a:t>
            </a:r>
            <a:r>
              <a:rPr lang="en-US" baseline="0" dirty="0" smtClean="0"/>
              <a:t> Magazine states we are number 5 in their top 20 privately held companies. (June 2015)</a:t>
            </a:r>
          </a:p>
          <a:p>
            <a:r>
              <a:rPr lang="en-US" dirty="0" smtClean="0"/>
              <a:t>http://time.com/3854318/largest-private-companies-america/</a:t>
            </a:r>
          </a:p>
          <a:p>
            <a:endParaRPr lang="en-US" dirty="0" smtClean="0"/>
          </a:p>
          <a:p>
            <a:r>
              <a:rPr lang="en-US" dirty="0" smtClean="0"/>
              <a:t>Download this</a:t>
            </a:r>
            <a:r>
              <a:rPr lang="en-US" baseline="0" dirty="0" smtClean="0"/>
              <a:t> presentation. There are links in the notes section the talks about how architecturally</a:t>
            </a:r>
            <a:r>
              <a:rPr lang="en-US" dirty="0" smtClean="0"/>
              <a:t> </a:t>
            </a:r>
            <a:r>
              <a:rPr lang="en-US" baseline="0" dirty="0" smtClean="0"/>
              <a:t>interesting this building is.</a:t>
            </a:r>
            <a:endParaRPr lang="en-US" dirty="0" smtClean="0"/>
          </a:p>
          <a:p>
            <a:r>
              <a:rPr lang="en-US" dirty="0" smtClean="0"/>
              <a:t>===</a:t>
            </a:r>
          </a:p>
          <a:p>
            <a:endParaRPr lang="en-US" dirty="0" smtClean="0"/>
          </a:p>
          <a:p>
            <a:r>
              <a:rPr lang="en-US" dirty="0" smtClean="0"/>
              <a:t>Data</a:t>
            </a:r>
            <a:r>
              <a:rPr lang="en-US" baseline="0" dirty="0" smtClean="0"/>
              <a:t> accurate to early 2015.</a:t>
            </a:r>
            <a:endParaRPr lang="en-US" dirty="0" smtClean="0"/>
          </a:p>
          <a:p>
            <a:endParaRPr lang="en-US" dirty="0" smtClean="0"/>
          </a:p>
          <a:p>
            <a:r>
              <a:rPr lang="en-US" dirty="0" smtClean="0"/>
              <a:t>http://www.hcsc.com/</a:t>
            </a:r>
          </a:p>
          <a:p>
            <a:endParaRPr lang="en-US" dirty="0" smtClean="0"/>
          </a:p>
          <a:p>
            <a:r>
              <a:rPr lang="en-US" dirty="0" smtClean="0"/>
              <a:t>http://www.hcsc.com/hcsc_hq.html</a:t>
            </a:r>
          </a:p>
          <a:p>
            <a:endParaRPr lang="en-US" dirty="0" smtClean="0"/>
          </a:p>
          <a:p>
            <a:endParaRPr lang="en-US" dirty="0" smtClean="0"/>
          </a:p>
          <a:p>
            <a:endParaRPr lang="en-US" dirty="0" smtClean="0"/>
          </a:p>
          <a:p>
            <a:r>
              <a:rPr lang="en-US" dirty="0" smtClean="0"/>
              <a:t>http://en.wikipedia.org/wiki/Blue_Cross_Blue_Shield_Tower</a:t>
            </a:r>
          </a:p>
          <a:p>
            <a:r>
              <a:rPr lang="en-US" dirty="0" smtClean="0"/>
              <a:t>Received Trustee award for the HCSC Blue Cross Blue Shield of Illinois (BCBSIL) headquarters vertical completion project from the Chicago Architecture Foundation in 2006</a:t>
            </a:r>
          </a:p>
          <a:p>
            <a:endParaRPr lang="en-US" dirty="0" smtClean="0"/>
          </a:p>
          <a:p>
            <a:r>
              <a:rPr lang="en-US" dirty="0" smtClean="0"/>
              <a:t>http://www.glasssteelandstone.com/PrinterFriendlyBuildingDetail.php?BuildingName=Blue%20Cross-Blue%20Shield%20Of%20Illinois%20Tower&amp;LocationCity=Chicago&amp;LocationState=Illinois&amp;LocationNation=United%20States</a:t>
            </a:r>
          </a:p>
          <a:p>
            <a:endParaRPr lang="en-US" dirty="0"/>
          </a:p>
        </p:txBody>
      </p:sp>
      <p:sp>
        <p:nvSpPr>
          <p:cNvPr id="4" name="Slide Number Placeholder 3"/>
          <p:cNvSpPr>
            <a:spLocks noGrp="1"/>
          </p:cNvSpPr>
          <p:nvPr>
            <p:ph type="sldNum" sz="quarter" idx="10"/>
          </p:nvPr>
        </p:nvSpPr>
        <p:spPr/>
        <p:txBody>
          <a:bodyPr/>
          <a:lstStyle/>
          <a:p>
            <a:fld id="{78E44A64-6739-48AF-9DC4-D0F6F65FA328}" type="slidenum">
              <a:rPr lang="en-US" smtClean="0"/>
              <a:t>4</a:t>
            </a:fld>
            <a:endParaRPr lang="en-US" dirty="0"/>
          </a:p>
        </p:txBody>
      </p:sp>
    </p:spTree>
    <p:extLst>
      <p:ext uri="{BB962C8B-B14F-4D97-AF65-F5344CB8AC3E}">
        <p14:creationId xmlns:p14="http://schemas.microsoft.com/office/powerpoint/2010/main" val="244303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Our corporate</a:t>
            </a:r>
            <a:r>
              <a:rPr lang="en-US" baseline="0" dirty="0" smtClean="0"/>
              <a:t> purpose is “to do everything in our power to stand with our members in sickness and health”  and the IT vision is to “drive competitive advantage via efficiencies and cost-effectiveness through IT optimization, simplification, and agile infrastructure and applications.”</a:t>
            </a:r>
            <a:endParaRPr lang="en-US" dirty="0" smtClean="0"/>
          </a:p>
          <a:p>
            <a:endParaRPr lang="en-US" dirty="0" smtClean="0"/>
          </a:p>
          <a:p>
            <a:r>
              <a:rPr lang="en-US" dirty="0" smtClean="0"/>
              <a:t>We are</a:t>
            </a:r>
            <a:r>
              <a:rPr lang="en-US" baseline="0" dirty="0" smtClean="0"/>
              <a:t> using BMC TrueSight Capacity Optimization and other </a:t>
            </a:r>
            <a:r>
              <a:rPr lang="en-US" b="0" baseline="0" dirty="0" smtClean="0"/>
              <a:t>BMC tools </a:t>
            </a:r>
            <a:r>
              <a:rPr lang="en-US" b="1" baseline="0" dirty="0" smtClean="0"/>
              <a:t>to directly support our Corporate Purpose and Vision</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shameless plug, but, HCSC is a good company, that tries to be a good company.</a:t>
            </a:r>
          </a:p>
          <a:p>
            <a:endParaRPr lang="en-US" baseline="0" dirty="0" smtClean="0"/>
          </a:p>
          <a:p>
            <a:r>
              <a:rPr lang="en-US" baseline="0" dirty="0" smtClean="0"/>
              <a:t>However, good software and good intentions are not enough.  Effort must be exerted to apply the good software to achieve a goal. </a:t>
            </a:r>
            <a:r>
              <a:rPr lang="en-US" b="1" baseline="0" dirty="0" smtClean="0"/>
              <a:t>This effort can be substantial, but effort is required. </a:t>
            </a:r>
            <a:r>
              <a:rPr lang="en-US" baseline="0" dirty="0" smtClean="0"/>
              <a:t>There is actionable intelligence to be gained, if you apply the tools and techniques presented in this session, and actually put them to use.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endParaRPr lang="en-US" dirty="0" smtClean="0"/>
          </a:p>
          <a:p>
            <a:r>
              <a:rPr lang="en-US" dirty="0" smtClean="0"/>
              <a:t>These quotes</a:t>
            </a:r>
            <a:r>
              <a:rPr lang="en-US" baseline="0" dirty="0" smtClean="0"/>
              <a:t> are from our internal marketing group.  Capitalization is awkward but, it is how they wish it.</a:t>
            </a:r>
            <a:endParaRPr lang="en-US" dirty="0"/>
          </a:p>
        </p:txBody>
      </p:sp>
      <p:sp>
        <p:nvSpPr>
          <p:cNvPr id="4" name="Slide Number Placeholder 3"/>
          <p:cNvSpPr>
            <a:spLocks noGrp="1"/>
          </p:cNvSpPr>
          <p:nvPr>
            <p:ph type="sldNum" sz="quarter" idx="10"/>
          </p:nvPr>
        </p:nvSpPr>
        <p:spPr/>
        <p:txBody>
          <a:bodyPr/>
          <a:lstStyle/>
          <a:p>
            <a:fld id="{9FFA1F16-F859-4952-B92E-29FA7AC46F13}" type="slidenum">
              <a:rPr lang="en-US" smtClean="0"/>
              <a:t>5</a:t>
            </a:fld>
            <a:endParaRPr lang="en-US" dirty="0"/>
          </a:p>
        </p:txBody>
      </p:sp>
    </p:spTree>
    <p:extLst>
      <p:ext uri="{BB962C8B-B14F-4D97-AF65-F5344CB8AC3E}">
        <p14:creationId xmlns:p14="http://schemas.microsoft.com/office/powerpoint/2010/main" val="30085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purpose of  a capacity planning report is to: .. </a:t>
            </a:r>
            <a:r>
              <a:rPr lang="en-US" altLang="en-US" b="1" dirty="0" smtClean="0"/>
              <a:t>Convey the</a:t>
            </a:r>
            <a:r>
              <a:rPr lang="en-US" altLang="en-US" b="1" baseline="0" dirty="0" smtClean="0"/>
              <a:t> degree that </a:t>
            </a:r>
            <a:r>
              <a:rPr lang="en-US" altLang="en-US" b="1" dirty="0" smtClean="0"/>
              <a:t>managed resources are appropriate to meet agreed performance standards</a:t>
            </a:r>
            <a:r>
              <a:rPr lang="en-US" altLang="en-US" b="1" baseline="0" dirty="0" smtClean="0"/>
              <a:t> at an agreed cost, and with an understood degree of risk</a:t>
            </a:r>
            <a:r>
              <a:rPr lang="en-US" altLang="en-US" baseline="0" dirty="0" smtClean="0"/>
              <a:t>.  That determination can have one of several messages.  </a:t>
            </a:r>
          </a:p>
          <a:p>
            <a:endParaRPr lang="en-US" altLang="en-US" baseline="0" dirty="0" smtClean="0"/>
          </a:p>
          <a:p>
            <a:r>
              <a:rPr lang="en-US" altLang="en-US" baseline="0" dirty="0" smtClean="0"/>
              <a:t>Too much resource vs performance</a:t>
            </a:r>
          </a:p>
          <a:p>
            <a:r>
              <a:rPr lang="en-US" altLang="en-US" baseline="0" dirty="0" smtClean="0"/>
              <a:t>Not meeting agreed performance standards</a:t>
            </a:r>
          </a:p>
          <a:p>
            <a:r>
              <a:rPr lang="en-US" altLang="en-US" baseline="0" dirty="0" smtClean="0"/>
              <a:t>Or the likelihood of reaching one of those states (realizing a risk)</a:t>
            </a:r>
          </a:p>
          <a:p>
            <a:endParaRPr lang="en-US" altLang="en-US" baseline="0" dirty="0" smtClean="0"/>
          </a:p>
          <a:p>
            <a:endParaRPr lang="en-US" altLang="en-US" baseline="0" dirty="0" smtClean="0"/>
          </a:p>
          <a:p>
            <a:r>
              <a:rPr lang="en-US" altLang="en-US" b="1" baseline="0" dirty="0" smtClean="0"/>
              <a:t>And to recommend action</a:t>
            </a:r>
            <a:r>
              <a:rPr lang="en-US" altLang="en-US" baseline="0" dirty="0" smtClean="0"/>
              <a:t>.   If action is not taken then the effort is wasted.    </a:t>
            </a:r>
            <a:r>
              <a:rPr lang="en-US" altLang="en-US" b="1" baseline="0" dirty="0" smtClean="0"/>
              <a:t>For the record action includes “willful inaction”.</a:t>
            </a:r>
          </a:p>
          <a:p>
            <a:endParaRPr lang="en-US" altLang="en-US" baseline="0" dirty="0" smtClean="0"/>
          </a:p>
          <a:p>
            <a:r>
              <a:rPr lang="en-US" altLang="en-US" baseline="0" dirty="0" smtClean="0"/>
              <a:t>To achieve this we...</a:t>
            </a:r>
          </a:p>
          <a:p>
            <a:endParaRPr lang="en-US" altLang="en-US" baseline="0" dirty="0" smtClean="0"/>
          </a:p>
          <a:p>
            <a:endParaRPr lang="en-US" altLang="en-US" dirty="0" smtClean="0"/>
          </a:p>
          <a:p>
            <a:r>
              <a:rPr lang="en-US" altLang="en-US"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n-JM" altLang="en-US" sz="1200" dirty="0" smtClean="0">
                <a:solidFill>
                  <a:srgbClr val="414042"/>
                </a:solidFill>
                <a:cs typeface="Tahoma" panose="020B0604030504040204" pitchFamily="34" charset="0"/>
              </a:rPr>
              <a:t>Capacity planning is aligned with </a:t>
            </a:r>
            <a:r>
              <a:rPr lang="en-JM" altLang="en-US" sz="1200" i="1" dirty="0" smtClean="0">
                <a:solidFill>
                  <a:srgbClr val="414042"/>
                </a:solidFill>
                <a:cs typeface="Tahoma" panose="020B0604030504040204" pitchFamily="34" charset="0"/>
              </a:rPr>
              <a:t>Service Design/Capacity Management </a:t>
            </a:r>
            <a:r>
              <a:rPr lang="en-JM" altLang="en-US" sz="1200" dirty="0" smtClean="0">
                <a:solidFill>
                  <a:srgbClr val="414042"/>
                </a:solidFill>
                <a:cs typeface="Tahoma" panose="020B0604030504040204" pitchFamily="34" charset="0"/>
              </a:rPr>
              <a:t>in the ITIL Framework. The purpose of the capacity management process is to ensure that the capacity of IT services and the IT infrastructure meets the agreed capacity and performance related requirements in a cost effective and timely manner. Capacity management is concerned with meeting both the current and future capacity and performance needs of the business. – ITIL Foundation</a:t>
            </a:r>
            <a:endParaRPr lang="en-US" sz="1200" dirty="0" smtClean="0">
              <a:solidFill>
                <a:srgbClr val="414042"/>
              </a:solidFill>
            </a:endParaRPr>
          </a:p>
          <a:p>
            <a:endParaRPr lang="en-US"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065EA08-8444-44AC-A337-ABAB4EDC3AD4}" type="slidenum">
              <a:rPr lang="en-US" altLang="en-US" smtClean="0"/>
              <a:pPr/>
              <a:t>6</a:t>
            </a:fld>
            <a:endParaRPr lang="en-US" altLang="en-US" dirty="0" smtClean="0"/>
          </a:p>
        </p:txBody>
      </p:sp>
    </p:spTree>
    <p:extLst>
      <p:ext uri="{BB962C8B-B14F-4D97-AF65-F5344CB8AC3E}">
        <p14:creationId xmlns:p14="http://schemas.microsoft.com/office/powerpoint/2010/main" val="2305255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achieve</a:t>
            </a:r>
            <a:r>
              <a:rPr lang="en-US" altLang="en-US" baseline="0" dirty="0" smtClean="0"/>
              <a:t> this we need to gather the elements needed for the analysis and report.</a:t>
            </a:r>
          </a:p>
          <a:p>
            <a:endParaRPr lang="en-US" altLang="en-US" baseline="0" dirty="0" smtClean="0"/>
          </a:p>
          <a:p>
            <a:r>
              <a:rPr lang="en-US" altLang="en-US" baseline="0" dirty="0" smtClean="0"/>
              <a:t>That includes </a:t>
            </a:r>
          </a:p>
          <a:p>
            <a:r>
              <a:rPr lang="en-US" altLang="en-US" baseline="0" dirty="0" smtClean="0"/>
              <a:t>	Data gathering</a:t>
            </a:r>
          </a:p>
          <a:p>
            <a:r>
              <a:rPr lang="en-US" altLang="en-US" baseline="0" dirty="0" smtClean="0"/>
              <a:t>	Metrics selection</a:t>
            </a:r>
          </a:p>
          <a:p>
            <a:r>
              <a:rPr lang="en-US" altLang="en-US" baseline="0" dirty="0" smtClean="0"/>
              <a:t>	Using the ‘right graphs’</a:t>
            </a:r>
          </a:p>
          <a:p>
            <a:r>
              <a:rPr lang="en-US" altLang="en-US" baseline="0" dirty="0" smtClean="0"/>
              <a:t>	Trending</a:t>
            </a:r>
          </a:p>
          <a:p>
            <a:r>
              <a:rPr lang="en-US" altLang="en-US" baseline="0" dirty="0" smtClean="0"/>
              <a:t>	Forecasting</a:t>
            </a:r>
          </a:p>
          <a:p>
            <a:r>
              <a:rPr lang="en-US" altLang="en-US" baseline="0" dirty="0" smtClean="0"/>
              <a:t>	Arriving at a thesis statement, then proving it – That is to say write the report</a:t>
            </a:r>
          </a:p>
          <a:p>
            <a:r>
              <a:rPr lang="en-US" altLang="en-US" baseline="0" dirty="0" smtClean="0"/>
              <a:t>	Noting exceptions / Risks</a:t>
            </a:r>
            <a:endParaRPr lang="en-US" altLang="en-US" dirty="0" smtClean="0"/>
          </a:p>
          <a:p>
            <a:endParaRPr lang="en-US" altLang="en-US" dirty="0" smtClean="0"/>
          </a:p>
          <a:p>
            <a:endParaRPr lang="en-US" altLang="en-US" dirty="0" smtClean="0"/>
          </a:p>
          <a:p>
            <a:r>
              <a:rPr lang="en-US" altLang="en-US" dirty="0" smtClean="0"/>
              <a:t>=================</a:t>
            </a:r>
          </a:p>
          <a:p>
            <a:endParaRPr lang="en-US" altLang="en-US" dirty="0" smtClean="0"/>
          </a:p>
          <a:p>
            <a:r>
              <a:rPr lang="en-US" dirty="0" smtClean="0"/>
              <a:t>Writing a quality capacity report that all stakeholders can use is not as easy as people think. Come to this session to walk through the following key areas: The elements of the capacity report</a:t>
            </a:r>
          </a:p>
          <a:p>
            <a:r>
              <a:rPr lang="en-US" dirty="0" smtClean="0"/>
              <a:t>Metrics vs. volumes</a:t>
            </a:r>
          </a:p>
          <a:p>
            <a:r>
              <a:rPr lang="en-US" dirty="0" smtClean="0"/>
              <a:t>Threshold analysis</a:t>
            </a:r>
          </a:p>
          <a:p>
            <a:r>
              <a:rPr lang="en-US" dirty="0" smtClean="0"/>
              <a:t>Trend reporting</a:t>
            </a:r>
          </a:p>
          <a:p>
            <a:r>
              <a:rPr lang="en-US" dirty="0" smtClean="0"/>
              <a:t>Problem recognition</a:t>
            </a:r>
          </a:p>
          <a:p>
            <a:r>
              <a:rPr lang="en-US" dirty="0" smtClean="0"/>
              <a:t>The executive summary</a:t>
            </a:r>
          </a:p>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B6199C-1B70-4607-A9A8-60CE8F5179D0}" type="slidenum">
              <a:rPr lang="en-US" altLang="en-US" smtClean="0"/>
              <a:pPr/>
              <a:t>7</a:t>
            </a:fld>
            <a:endParaRPr lang="en-US" altLang="en-US" dirty="0" smtClean="0"/>
          </a:p>
        </p:txBody>
      </p:sp>
    </p:spTree>
    <p:extLst>
      <p:ext uri="{BB962C8B-B14F-4D97-AF65-F5344CB8AC3E}">
        <p14:creationId xmlns:p14="http://schemas.microsoft.com/office/powerpoint/2010/main" val="144176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first steps</a:t>
            </a:r>
            <a:r>
              <a:rPr lang="en-US" altLang="en-US" baseline="0" dirty="0" smtClean="0"/>
              <a:t> of data gathering is to determine the </a:t>
            </a:r>
            <a:r>
              <a:rPr lang="en-US" altLang="en-US" b="1" baseline="0" dirty="0" smtClean="0"/>
              <a:t>point of review </a:t>
            </a:r>
            <a:r>
              <a:rPr lang="en-US" altLang="en-US" baseline="0" dirty="0" smtClean="0"/>
              <a:t>and </a:t>
            </a:r>
            <a:r>
              <a:rPr lang="en-US" altLang="en-US" b="1" baseline="0" dirty="0" smtClean="0"/>
              <a:t>audience / customer of the report.</a:t>
            </a:r>
          </a:p>
          <a:p>
            <a:endParaRPr lang="en-US" altLang="en-US" dirty="0" smtClean="0"/>
          </a:p>
          <a:p>
            <a:r>
              <a:rPr lang="en-US" altLang="en-US" dirty="0" smtClean="0"/>
              <a:t>This will let you determine,</a:t>
            </a:r>
            <a:r>
              <a:rPr lang="en-US" altLang="en-US" baseline="0" dirty="0" smtClean="0"/>
              <a:t> relatively accurately the … </a:t>
            </a:r>
            <a:endParaRPr lang="en-US" altLang="en-US" dirty="0" smtClean="0"/>
          </a:p>
          <a:p>
            <a:r>
              <a:rPr lang="en-US" altLang="en-US" b="1" dirty="0" smtClean="0"/>
              <a:t>Metrics and thresholds</a:t>
            </a:r>
            <a:endParaRPr lang="en-US" alt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aseline="0" dirty="0" smtClean="0"/>
              <a:t>Determine what are the RELIVENT </a:t>
            </a:r>
            <a:r>
              <a:rPr lang="en-US" altLang="en-US" b="1" baseline="0" dirty="0" smtClean="0"/>
              <a:t>non functional requirements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altLang="en-US" baseline="0" dirty="0" smtClean="0"/>
          </a:p>
          <a:p>
            <a:r>
              <a:rPr lang="en-US" altLang="en-US" b="0" baseline="0" dirty="0" smtClean="0"/>
              <a:t>Determine</a:t>
            </a:r>
            <a:r>
              <a:rPr lang="en-US" altLang="en-US" b="1" baseline="0" dirty="0" smtClean="0"/>
              <a:t> Performance requirements </a:t>
            </a:r>
            <a:endParaRPr lang="en-US" altLang="en-US" baseline="0" dirty="0" smtClean="0"/>
          </a:p>
          <a:p>
            <a:endParaRPr lang="en-US" altLang="en-US" dirty="0" smtClean="0"/>
          </a:p>
          <a:p>
            <a:r>
              <a:rPr lang="en-US" altLang="en-US" b="0" dirty="0" smtClean="0"/>
              <a:t>Determine the </a:t>
            </a:r>
            <a:r>
              <a:rPr lang="en-US" altLang="en-US" b="1" dirty="0" smtClean="0"/>
              <a:t>Poo</a:t>
            </a:r>
            <a:r>
              <a:rPr lang="en-US" altLang="en-US" b="1" baseline="0" dirty="0" smtClean="0"/>
              <a:t>l of risks </a:t>
            </a:r>
            <a:endParaRPr lang="en-US" altLang="en-US" dirty="0" smtClean="0"/>
          </a:p>
          <a:p>
            <a:endParaRPr lang="en-US" altLang="en-US" dirty="0" smtClean="0"/>
          </a:p>
          <a:p>
            <a:r>
              <a:rPr lang="en-US" altLang="en-US" dirty="0" smtClean="0"/>
              <a:t>And to</a:t>
            </a:r>
            <a:r>
              <a:rPr lang="en-US" altLang="en-US" baseline="0" dirty="0" smtClean="0"/>
              <a:t> </a:t>
            </a:r>
            <a:r>
              <a:rPr lang="en-US" altLang="en-US" b="1" dirty="0" smtClean="0"/>
              <a:t>elicit</a:t>
            </a:r>
            <a:r>
              <a:rPr lang="en-US" altLang="en-US" dirty="0" smtClean="0"/>
              <a:t> relevant </a:t>
            </a:r>
            <a:r>
              <a:rPr lang="en-US" altLang="en-US" b="1" dirty="0" smtClean="0"/>
              <a:t>Perturbation inventory</a:t>
            </a:r>
            <a:r>
              <a:rPr lang="en-US" altLang="en-US" b="1" baseline="0" dirty="0" smtClean="0"/>
              <a:t> </a:t>
            </a:r>
            <a:r>
              <a:rPr lang="en-US" altLang="en-US" baseline="0" dirty="0" smtClean="0"/>
              <a:t>– what things perturb the system</a:t>
            </a:r>
          </a:p>
          <a:p>
            <a:endParaRPr lang="en-US" altLang="en-US" baseline="0" dirty="0" smtClean="0"/>
          </a:p>
          <a:p>
            <a:r>
              <a:rPr lang="en-US" altLang="en-US" baseline="0" dirty="0" smtClean="0"/>
              <a:t>================</a:t>
            </a:r>
            <a:endParaRPr lang="en-US" altLang="en-US" dirty="0" smtClean="0"/>
          </a:p>
          <a:p>
            <a:endParaRPr lang="en-US" altLang="en-US" dirty="0" smtClean="0"/>
          </a:p>
          <a:p>
            <a:r>
              <a:rPr lang="en-US" sz="1200" kern="1200" dirty="0" smtClean="0">
                <a:solidFill>
                  <a:schemeClr val="tx1"/>
                </a:solidFill>
                <a:effectLst/>
                <a:latin typeface="+mn-lt"/>
                <a:ea typeface="+mn-ea"/>
                <a:cs typeface="+mn-cs"/>
              </a:rPr>
              <a:t>Threat * Vulnerability = Risk ;  Likelihood * Severity = Loss ; Loss * yearly frequency = Annualized risk in dollars per year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Looking at annual rate of occurrence, losses from overly complex processes and procedures is significantly greater than expected loss of a significantly more simple process and procedure.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creates business risk that include process failure, financial risk, credit risk, process risk, information for decision making risk,  business image risk, security risk, environmental risk, data storage risk, human resources risk, equipment risk, natural disaster risk, induced disaster risk (terrorism, criminal activity), material input risk, vendor risk, transportation risk, consumer risk, customer financial risk, legal regularity risk, perception risk, competitor risk, criminal liability risk, civil liability risk, === risk to strategy, project risk, architecture risk, human capitol risk, compliance risk, change management risk, third party service risk, reputation risk, operational risk, availability risk, security risk,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Project risks - Technical risk (scope/requirements, technology, complexity, performance and reliability, quality); External risks (contractors, subcontractors, suppliers); Organizational risks (project dependencies, resources, funding, prioritization); Project Management risks (estimating, planning, controlling, communication); User risks (input/commitment, skills,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General business risk - corporate (business ethics, brand identity, public relations); Operations (continuity/DR, business process rules, data classification and access, system performance / availability, data quality, documentation, personnel / management, procurement, training); Information Security, (confidentiality, integrity, availability); Legal (regulatory, compliance/corporate policy, trademark/copyright protection, contract management, intellectual property, privacy issues); Strategic (competitive advantage, social and engineering responsibility, IT product/Program/project roadmap)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Risk strategies - Avoid, transfer, mitigate (monitor, control, contain, prevent), accept.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risk statement, likelihood and impact  or   Threat, vulnerability and consequences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risk assessment - Identify assets, specify loss events, frequency of events, impact of events, Options to mitigate, feasibility of mitigation options, cost benefit analysis, measure residual risk</a:t>
            </a:r>
          </a:p>
          <a:p>
            <a:endParaRPr lang="en-US" altLang="en-US" dirty="0" smtClean="0"/>
          </a:p>
          <a:p>
            <a:endParaRPr lang="en-US" altLang="en-US" dirty="0" smtClean="0"/>
          </a:p>
          <a:p>
            <a:r>
              <a:rPr lang="en-US" dirty="0" smtClean="0"/>
              <a:t>In </a:t>
            </a:r>
            <a:r>
              <a:rPr lang="en-US" dirty="0" smtClean="0">
                <a:hlinkClick r:id="rId3" tooltip="Systems engineering"/>
              </a:rPr>
              <a:t>systems engineering</a:t>
            </a:r>
            <a:r>
              <a:rPr lang="en-US" dirty="0" smtClean="0"/>
              <a:t> and </a:t>
            </a:r>
            <a:r>
              <a:rPr lang="en-US" dirty="0" smtClean="0">
                <a:hlinkClick r:id="rId4" tooltip="Requirements engineering"/>
              </a:rPr>
              <a:t>requirements engineering</a:t>
            </a:r>
            <a:r>
              <a:rPr lang="en-US" dirty="0" smtClean="0"/>
              <a:t>, a </a:t>
            </a:r>
            <a:r>
              <a:rPr lang="en-US" b="1" dirty="0" smtClean="0"/>
              <a:t>non-functional requirement</a:t>
            </a:r>
            <a:r>
              <a:rPr lang="en-US" dirty="0" smtClean="0"/>
              <a:t> is a </a:t>
            </a:r>
            <a:r>
              <a:rPr lang="en-US" dirty="0" smtClean="0">
                <a:hlinkClick r:id="rId5" tooltip="Requirement"/>
              </a:rPr>
              <a:t>requirement</a:t>
            </a:r>
            <a:r>
              <a:rPr lang="en-US" dirty="0" smtClean="0"/>
              <a:t> that specifies criteria that can be used to judge the operation of a system, rather than specific behaviors. They are contrasted with </a:t>
            </a:r>
            <a:r>
              <a:rPr lang="en-US" dirty="0" smtClean="0">
                <a:hlinkClick r:id="rId6" tooltip="Functional requirement"/>
              </a:rPr>
              <a:t>functional requirements</a:t>
            </a:r>
            <a:r>
              <a:rPr lang="en-US" dirty="0" smtClean="0"/>
              <a:t> that define specific behavior or functions. The plan for implementing </a:t>
            </a:r>
            <a:r>
              <a:rPr lang="en-US" i="1" dirty="0" smtClean="0"/>
              <a:t>functional</a:t>
            </a:r>
            <a:r>
              <a:rPr lang="en-US" dirty="0" smtClean="0"/>
              <a:t> requirements is detailed in the </a:t>
            </a:r>
            <a:r>
              <a:rPr lang="en-US" dirty="0" smtClean="0">
                <a:hlinkClick r:id="rId7" tooltip="Systems design"/>
              </a:rPr>
              <a:t>system </a:t>
            </a:r>
            <a:r>
              <a:rPr lang="en-US" i="1" dirty="0" smtClean="0">
                <a:hlinkClick r:id="rId7" tooltip="Systems design"/>
              </a:rPr>
              <a:t>design</a:t>
            </a:r>
            <a:r>
              <a:rPr lang="en-US" dirty="0" smtClean="0"/>
              <a:t>. The plan for implementing </a:t>
            </a:r>
            <a:r>
              <a:rPr lang="en-US" i="1" dirty="0" smtClean="0"/>
              <a:t>non-functional</a:t>
            </a:r>
            <a:r>
              <a:rPr lang="en-US" dirty="0" smtClean="0"/>
              <a:t> requirements is detailed in the </a:t>
            </a:r>
            <a:r>
              <a:rPr lang="en-US" dirty="0" smtClean="0">
                <a:hlinkClick r:id="rId8" tooltip="Systems architecture"/>
              </a:rPr>
              <a:t>system </a:t>
            </a:r>
            <a:r>
              <a:rPr lang="en-US" i="1" dirty="0" smtClean="0">
                <a:hlinkClick r:id="rId8" tooltip="Systems architecture"/>
              </a:rPr>
              <a:t>architecture</a:t>
            </a:r>
            <a:r>
              <a:rPr lang="en-US" dirty="0" smtClean="0"/>
              <a:t>, because they are usually </a:t>
            </a:r>
            <a:r>
              <a:rPr lang="en-US" dirty="0" smtClean="0">
                <a:hlinkClick r:id="rId9" tooltip="Architecturally Significant Requirements"/>
              </a:rPr>
              <a:t>Architecturally Significant Requirements</a:t>
            </a:r>
            <a:r>
              <a:rPr lang="en-US" dirty="0" smtClean="0"/>
              <a:t>.</a:t>
            </a:r>
            <a:r>
              <a:rPr lang="en-US" baseline="30000" dirty="0" smtClean="0">
                <a:hlinkClick r:id="rId10"/>
              </a:rPr>
              <a:t>[1]</a:t>
            </a:r>
            <a:endParaRPr lang="en-US" dirty="0" smtClean="0"/>
          </a:p>
          <a:p>
            <a:r>
              <a:rPr lang="en-US" dirty="0" smtClean="0"/>
              <a:t>…</a:t>
            </a:r>
          </a:p>
          <a:p>
            <a:r>
              <a:rPr lang="en-US" dirty="0" smtClean="0"/>
              <a:t>Non-functional requirements are often called "</a:t>
            </a:r>
            <a:r>
              <a:rPr lang="en-US" dirty="0" smtClean="0">
                <a:hlinkClick r:id="rId11" tooltip="List of system quality attributes"/>
              </a:rPr>
              <a:t>quality attributes</a:t>
            </a:r>
            <a:r>
              <a:rPr lang="en-US" dirty="0" smtClean="0"/>
              <a:t>" of a system. Other terms for non-functional requirements are "qualities", "quality goals", "quality of service requirements", "constraints" and "non-behavioral requirements".</a:t>
            </a:r>
            <a:r>
              <a:rPr lang="en-US" baseline="30000" dirty="0" smtClean="0">
                <a:hlinkClick r:id="rId12"/>
              </a:rPr>
              <a:t>[2]</a:t>
            </a:r>
            <a:r>
              <a:rPr lang="en-US" dirty="0" smtClean="0"/>
              <a:t> Informally these are sometimes called the "</a:t>
            </a:r>
            <a:r>
              <a:rPr lang="en-US" dirty="0" smtClean="0">
                <a:hlinkClick r:id="rId13" tooltip="wikt:ility"/>
              </a:rPr>
              <a:t>ilities</a:t>
            </a:r>
            <a:r>
              <a:rPr lang="en-US" dirty="0" smtClean="0"/>
              <a:t>", from attributes like stability and portability. Qualities—that is non-functional requirements—can be divided into two main categories:</a:t>
            </a:r>
          </a:p>
          <a:p>
            <a:r>
              <a:rPr lang="en-US" dirty="0" smtClean="0"/>
              <a:t>Execution qualities, such as security and usability, which are observable at run time.</a:t>
            </a:r>
          </a:p>
          <a:p>
            <a:r>
              <a:rPr lang="en-US" dirty="0" smtClean="0"/>
              <a:t>Evolution qualities, such as </a:t>
            </a:r>
            <a:r>
              <a:rPr lang="en-US" dirty="0" smtClean="0">
                <a:hlinkClick r:id="rId14" tooltip="Software testability"/>
              </a:rPr>
              <a:t>testability</a:t>
            </a:r>
            <a:r>
              <a:rPr lang="en-US" dirty="0" smtClean="0"/>
              <a:t>, maintainability, extensibility and scalability, which are embodied in the static structure of the software system.</a:t>
            </a:r>
            <a:r>
              <a:rPr lang="en-US" baseline="30000" dirty="0" smtClean="0">
                <a:hlinkClick r:id="rId15"/>
              </a:rPr>
              <a:t>[3]</a:t>
            </a:r>
            <a:r>
              <a:rPr lang="en-US" baseline="30000" dirty="0" smtClean="0">
                <a:hlinkClick r:id="rId16"/>
              </a:rPr>
              <a:t>[4]</a:t>
            </a:r>
            <a:endParaRPr lang="en-US" dirty="0" smtClean="0"/>
          </a:p>
          <a:p>
            <a:endParaRPr lang="en-US" altLang="en-US" dirty="0" smtClean="0"/>
          </a:p>
          <a:p>
            <a:endParaRPr lang="en-US" altLang="en-US" dirty="0" smtClean="0"/>
          </a:p>
          <a:p>
            <a:endParaRPr lang="en-US" altLang="en-US" dirty="0" smtClean="0"/>
          </a:p>
          <a:p>
            <a:r>
              <a:rPr lang="en-US" i="1" dirty="0" smtClean="0"/>
              <a:t>Perturbation</a:t>
            </a:r>
            <a:r>
              <a:rPr lang="en-US" dirty="0" smtClean="0"/>
              <a:t> analysis </a:t>
            </a:r>
          </a:p>
          <a:p>
            <a:endParaRPr lang="en-US" altLang="en-US" dirty="0" smtClean="0"/>
          </a:p>
          <a:p>
            <a:r>
              <a:rPr lang="en-US" i="1" dirty="0" smtClean="0"/>
              <a:t>perturbations</a:t>
            </a:r>
            <a:r>
              <a:rPr lang="en-US" dirty="0" smtClean="0"/>
              <a:t> </a:t>
            </a:r>
          </a:p>
          <a:p>
            <a:endParaRPr lang="en-US" altLang="en-US" dirty="0" smtClean="0"/>
          </a:p>
          <a:p>
            <a:endParaRPr lang="en-US" altLang="en-US" dirty="0" smtClean="0"/>
          </a:p>
          <a:p>
            <a:r>
              <a:rPr lang="en-US" altLang="en-US" dirty="0" smtClean="0"/>
              <a:t>http://www.merriam-webster.com/dictionary/perturb</a:t>
            </a:r>
          </a:p>
          <a:p>
            <a:r>
              <a:rPr lang="en-US" b="1" dirty="0" smtClean="0"/>
              <a:t>Full Definition of </a:t>
            </a:r>
            <a:r>
              <a:rPr lang="en-US" b="1" i="1" dirty="0" smtClean="0"/>
              <a:t>perturb</a:t>
            </a:r>
            <a:r>
              <a:rPr lang="en-US" b="1" dirty="0" smtClean="0"/>
              <a:t> </a:t>
            </a:r>
          </a:p>
          <a:p>
            <a:r>
              <a:rPr lang="en-US" b="1" dirty="0" smtClean="0"/>
              <a:t>transitive verb</a:t>
            </a:r>
          </a:p>
          <a:p>
            <a:r>
              <a:rPr lang="en-US" i="1" dirty="0" smtClean="0"/>
              <a:t>1</a:t>
            </a:r>
            <a:r>
              <a:rPr lang="en-US" dirty="0" smtClean="0"/>
              <a:t> :  to cause to be worried or upset :  </a:t>
            </a:r>
            <a:r>
              <a:rPr lang="en-US" dirty="0" smtClean="0">
                <a:hlinkClick r:id="rId17"/>
              </a:rPr>
              <a:t>disquiet</a:t>
            </a:r>
            <a:endParaRPr lang="en-US" dirty="0" smtClean="0"/>
          </a:p>
          <a:p>
            <a:r>
              <a:rPr lang="en-US" i="1" dirty="0" smtClean="0"/>
              <a:t>2</a:t>
            </a:r>
            <a:r>
              <a:rPr lang="en-US" dirty="0" smtClean="0"/>
              <a:t> :  to throw into confusion :  </a:t>
            </a:r>
            <a:r>
              <a:rPr lang="en-US" dirty="0" smtClean="0">
                <a:hlinkClick r:id="rId18"/>
              </a:rPr>
              <a:t>disorder</a:t>
            </a:r>
            <a:endParaRPr lang="en-US" dirty="0" smtClean="0"/>
          </a:p>
          <a:p>
            <a:r>
              <a:rPr lang="en-US" i="1" dirty="0" smtClean="0"/>
              <a:t>3</a:t>
            </a:r>
            <a:r>
              <a:rPr lang="en-US" dirty="0" smtClean="0"/>
              <a:t> :  to cause to experience a </a:t>
            </a:r>
            <a:r>
              <a:rPr lang="en-US" dirty="0" smtClean="0">
                <a:hlinkClick r:id="rId19"/>
              </a:rPr>
              <a:t>perturbation</a:t>
            </a:r>
            <a:endParaRPr lang="en-US" dirty="0" smtClean="0"/>
          </a:p>
          <a:p>
            <a:r>
              <a:rPr lang="en-US" b="1" dirty="0" smtClean="0"/>
              <a:t>perturbable</a:t>
            </a:r>
          </a:p>
          <a:p>
            <a:r>
              <a:rPr lang="en-US" dirty="0" smtClean="0"/>
              <a:t>  \-ˈtər-bə-bəl\ </a:t>
            </a:r>
            <a:r>
              <a:rPr lang="en-US" i="1" dirty="0" smtClean="0"/>
              <a:t>adjective</a:t>
            </a:r>
            <a:r>
              <a:rPr lang="en-US" dirty="0" smtClean="0"/>
              <a:t> </a:t>
            </a:r>
          </a:p>
          <a:p>
            <a:endParaRPr lang="en-US" altLang="en-US" dirty="0" smtClean="0"/>
          </a:p>
          <a:p>
            <a:endParaRPr lang="en-US" altLang="en-US" dirty="0" smtClean="0"/>
          </a:p>
          <a:p>
            <a:r>
              <a:rPr lang="en-US" b="1" dirty="0" smtClean="0"/>
              <a:t>Full Definition of </a:t>
            </a:r>
            <a:r>
              <a:rPr lang="en-US" b="1" i="1" dirty="0" smtClean="0"/>
              <a:t>perturbation</a:t>
            </a:r>
            <a:r>
              <a:rPr lang="en-US" b="1" dirty="0" smtClean="0"/>
              <a:t> </a:t>
            </a:r>
          </a:p>
          <a:p>
            <a:r>
              <a:rPr lang="en-US" i="1" dirty="0" smtClean="0"/>
              <a:t>1</a:t>
            </a:r>
            <a:r>
              <a:rPr lang="en-US" dirty="0" smtClean="0"/>
              <a:t> :  the action of </a:t>
            </a:r>
            <a:r>
              <a:rPr lang="en-US" dirty="0" smtClean="0">
                <a:hlinkClick r:id="rId20"/>
              </a:rPr>
              <a:t>perturbing</a:t>
            </a:r>
            <a:r>
              <a:rPr lang="en-US" dirty="0" smtClean="0"/>
              <a:t> :  the state of being </a:t>
            </a:r>
            <a:r>
              <a:rPr lang="en-US" dirty="0" smtClean="0">
                <a:hlinkClick r:id="rId21"/>
              </a:rPr>
              <a:t>perturbed</a:t>
            </a:r>
            <a:endParaRPr lang="en-US" dirty="0" smtClean="0"/>
          </a:p>
          <a:p>
            <a:r>
              <a:rPr lang="en-US" i="1" dirty="0" smtClean="0"/>
              <a:t>2</a:t>
            </a:r>
            <a:r>
              <a:rPr lang="en-US" dirty="0" smtClean="0"/>
              <a:t> :  a disturbance of motion, course, arrangement, or state of equilibrium; </a:t>
            </a:r>
            <a:r>
              <a:rPr lang="en-US" i="1" dirty="0" smtClean="0"/>
              <a:t>especially</a:t>
            </a:r>
            <a:r>
              <a:rPr lang="en-US" dirty="0" smtClean="0"/>
              <a:t> :  a disturbance of the regular and usually elliptical course of motion of a celestial body that is produced by some force additional to that which causes its regular motion</a:t>
            </a:r>
          </a:p>
          <a:p>
            <a:r>
              <a:rPr lang="en-US" b="1" dirty="0" smtClean="0"/>
              <a:t>perturbational</a:t>
            </a:r>
          </a:p>
          <a:p>
            <a:r>
              <a:rPr lang="en-US" dirty="0" smtClean="0"/>
              <a:t> \-shnəl, -shə-n</a:t>
            </a:r>
            <a:r>
              <a:rPr lang="en-US" baseline="30000" dirty="0" smtClean="0"/>
              <a:t>ə</a:t>
            </a:r>
            <a:r>
              <a:rPr lang="en-US" dirty="0" smtClean="0"/>
              <a:t>l\ </a:t>
            </a:r>
            <a:r>
              <a:rPr lang="en-US" i="1" dirty="0" smtClean="0"/>
              <a:t>adjective</a:t>
            </a:r>
            <a:r>
              <a:rPr lang="en-US" dirty="0" smtClean="0"/>
              <a:t> </a:t>
            </a:r>
          </a:p>
          <a:p>
            <a:endParaRPr lang="en-US" altLang="en-US" dirty="0" smtClean="0"/>
          </a:p>
          <a:p>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8</a:t>
            </a:fld>
            <a:endParaRPr lang="en-US" altLang="en-US" dirty="0" smtClean="0"/>
          </a:p>
        </p:txBody>
      </p:sp>
    </p:spTree>
    <p:extLst>
      <p:ext uri="{BB962C8B-B14F-4D97-AF65-F5344CB8AC3E}">
        <p14:creationId xmlns:p14="http://schemas.microsoft.com/office/powerpoint/2010/main" val="1419658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Point of review</a:t>
            </a:r>
            <a:r>
              <a:rPr lang="en-US" altLang="en-US" b="1" baseline="0" dirty="0" smtClean="0"/>
              <a:t> </a:t>
            </a:r>
            <a:r>
              <a:rPr lang="en-US" altLang="en-US" baseline="0" dirty="0" smtClean="0"/>
              <a:t>or thesis statement (what do you wish to prove) </a:t>
            </a:r>
            <a:r>
              <a:rPr lang="en-US" altLang="en-US" dirty="0" smtClean="0"/>
              <a:t>- </a:t>
            </a:r>
            <a:r>
              <a:rPr lang="en-US" altLang="en-US" b="1" dirty="0" smtClean="0"/>
              <a:t>As a business process owner,</a:t>
            </a:r>
            <a:r>
              <a:rPr lang="en-US" altLang="en-US" b="1" baseline="0" dirty="0" smtClean="0"/>
              <a:t> do</a:t>
            </a:r>
            <a:r>
              <a:rPr lang="en-US" altLang="en-US" b="1" dirty="0" smtClean="0"/>
              <a:t> I have enough</a:t>
            </a:r>
            <a:r>
              <a:rPr lang="en-US" altLang="en-US" b="1" baseline="0" dirty="0" smtClean="0"/>
              <a:t> infrastructure (people, consumables, IT, time, money)  to support anticipated demand (factoring in </a:t>
            </a:r>
            <a:r>
              <a:rPr lang="en-US" altLang="en-US" b="1" baseline="0" dirty="0" smtClean="0"/>
              <a:t>perturbation </a:t>
            </a:r>
            <a:r>
              <a:rPr lang="en-US" altLang="en-US" b="1" baseline="0" dirty="0" smtClean="0"/>
              <a:t>factors), for a defined period of time (for holiday season, next 18 months, etc.) with an understood degree of risk.</a:t>
            </a:r>
            <a:endParaRPr lang="en-US" alt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r>
              <a:rPr lang="en-US" b="0" dirty="0" smtClean="0">
                <a:solidFill>
                  <a:schemeClr val="accent1"/>
                </a:solidFill>
                <a:latin typeface="Segoe ui light"/>
                <a:ea typeface="MS PGothic" pitchFamily="34" charset="-128"/>
                <a:cs typeface="Segoe ui light"/>
              </a:rPr>
              <a:t>To get a handle on</a:t>
            </a:r>
            <a:r>
              <a:rPr lang="en-US" b="0" baseline="0" dirty="0" smtClean="0">
                <a:solidFill>
                  <a:schemeClr val="accent1"/>
                </a:solidFill>
                <a:latin typeface="Segoe ui light"/>
                <a:ea typeface="MS PGothic" pitchFamily="34" charset="-128"/>
                <a:cs typeface="Segoe ui light"/>
              </a:rPr>
              <a:t> this, lets evaluate the system called BMC TrueSight Capacity Optimization.   This is a system we all basically understand… </a:t>
            </a:r>
          </a:p>
          <a:p>
            <a:endParaRPr lang="en-US" b="0" baseline="0" dirty="0" smtClean="0">
              <a:solidFill>
                <a:schemeClr val="accent1"/>
              </a:solidFill>
              <a:latin typeface="Segoe ui light"/>
              <a:ea typeface="MS PGothic" pitchFamily="34" charset="-128"/>
              <a:cs typeface="Segoe ui light"/>
            </a:endParaRPr>
          </a:p>
          <a:p>
            <a:endParaRPr lang="en-US" b="0" baseline="0" dirty="0" smtClean="0">
              <a:solidFill>
                <a:schemeClr val="accent1"/>
              </a:solidFill>
              <a:latin typeface="Segoe ui light"/>
              <a:ea typeface="MS PGothic" pitchFamily="34" charset="-128"/>
              <a:cs typeface="Segoe ui light"/>
            </a:endParaRPr>
          </a:p>
          <a:p>
            <a:r>
              <a:rPr lang="en-US" b="0" baseline="0" dirty="0" smtClean="0">
                <a:solidFill>
                  <a:schemeClr val="accent1"/>
                </a:solidFill>
                <a:latin typeface="Segoe ui light"/>
                <a:ea typeface="MS PGothic" pitchFamily="34" charset="-128"/>
                <a:cs typeface="Segoe ui light"/>
              </a:rPr>
              <a:t>For our BCO example lets say.</a:t>
            </a:r>
          </a:p>
          <a:p>
            <a:endParaRPr lang="en-US" b="0" baseline="0" dirty="0" smtClean="0">
              <a:solidFill>
                <a:schemeClr val="accent1"/>
              </a:solidFill>
              <a:latin typeface="Segoe ui light"/>
              <a:ea typeface="MS PGothic" pitchFamily="34" charset="-128"/>
              <a:cs typeface="Segoe ui light"/>
            </a:endParaRPr>
          </a:p>
          <a:p>
            <a:r>
              <a:rPr lang="en-US" b="1" baseline="0" dirty="0" smtClean="0">
                <a:solidFill>
                  <a:schemeClr val="accent1"/>
                </a:solidFill>
                <a:latin typeface="Segoe ui light"/>
                <a:ea typeface="MS PGothic" pitchFamily="34" charset="-128"/>
                <a:cs typeface="Segoe ui light"/>
              </a:rPr>
              <a:t>As the Director, will I need budget for BCO, over the next 18 months to support normal growth of the system, or to support our expansion of reporting and additional modeled applications, while still performing ‘adequately’ especially from an end user point of view.  </a:t>
            </a:r>
          </a:p>
          <a:p>
            <a:endParaRPr lang="en-US" b="0" baseline="0" dirty="0" smtClean="0">
              <a:solidFill>
                <a:schemeClr val="accent1"/>
              </a:solidFill>
              <a:latin typeface="Segoe ui light"/>
              <a:ea typeface="MS PGothic" pitchFamily="34" charset="-128"/>
              <a:cs typeface="Segoe ui light"/>
            </a:endParaRPr>
          </a:p>
          <a:p>
            <a:r>
              <a:rPr lang="en-US" b="1" baseline="0" dirty="0" smtClean="0">
                <a:solidFill>
                  <a:schemeClr val="accent1"/>
                </a:solidFill>
                <a:latin typeface="Segoe ui light"/>
                <a:ea typeface="MS PGothic" pitchFamily="34" charset="-128"/>
                <a:cs typeface="Segoe ui light"/>
              </a:rPr>
              <a:t>Also we wish to invite senior leadership to view interactive views from their smart devices (not ‘traditional’ computer platforms</a:t>
            </a:r>
            <a:r>
              <a:rPr lang="en-US" b="1" baseline="0" dirty="0" smtClean="0">
                <a:solidFill>
                  <a:schemeClr val="accent1"/>
                </a:solidFill>
                <a:latin typeface="Segoe ui light"/>
                <a:ea typeface="MS PGothic" pitchFamily="34" charset="-128"/>
                <a:cs typeface="Segoe ui light"/>
              </a:rPr>
              <a:t>).  This is a (potentially) major perturbation.</a:t>
            </a:r>
            <a:endParaRPr lang="en-US" b="1" dirty="0">
              <a:solidFill>
                <a:schemeClr val="accent1"/>
              </a:solidFill>
              <a:latin typeface="Segoe ui light"/>
              <a:ea typeface="MS PGothic" pitchFamily="34" charset="-128"/>
              <a:cs typeface="Segoe ui light"/>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BBAB01-13BF-430A-B4C9-748EC8CE9BA9}" type="slidenum">
              <a:rPr lang="en-US" altLang="en-US" smtClean="0"/>
              <a:pPr/>
              <a:t>9</a:t>
            </a:fld>
            <a:endParaRPr lang="en-US" altLang="en-US" dirty="0" smtClean="0"/>
          </a:p>
        </p:txBody>
      </p:sp>
    </p:spTree>
    <p:extLst>
      <p:ext uri="{BB962C8B-B14F-4D97-AF65-F5344CB8AC3E}">
        <p14:creationId xmlns:p14="http://schemas.microsoft.com/office/powerpoint/2010/main" val="1378534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Long Title (Engage)">
    <p:bg>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31345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 Long Title (Engage)">
    <p:spTree>
      <p:nvGrpSpPr>
        <p:cNvPr id="1" name=""/>
        <p:cNvGrpSpPr/>
        <p:nvPr/>
      </p:nvGrpSpPr>
      <p:grpSpPr>
        <a:xfrm>
          <a:off x="0" y="0"/>
          <a:ext cx="0" cy="0"/>
          <a:chOff x="0" y="0"/>
          <a:chExt cx="0" cy="0"/>
        </a:xfrm>
      </p:grpSpPr>
      <p:sp>
        <p:nvSpPr>
          <p:cNvPr id="2" name="Rectangle 1"/>
          <p:cNvSpPr/>
          <p:nvPr userDrawn="1"/>
        </p:nvSpPr>
        <p:spPr>
          <a:xfrm>
            <a:off x="0" y="0"/>
            <a:ext cx="6098404"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9351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age ">
    <p:bg>
      <p:bgRef idx="1001">
        <a:schemeClr val="bg1"/>
      </p:bgRef>
    </p:bg>
    <p:spTree>
      <p:nvGrpSpPr>
        <p:cNvPr id="1" name=""/>
        <p:cNvGrpSpPr/>
        <p:nvPr/>
      </p:nvGrpSpPr>
      <p:grpSpPr>
        <a:xfrm>
          <a:off x="0" y="0"/>
          <a:ext cx="0" cy="0"/>
          <a:chOff x="0" y="0"/>
          <a:chExt cx="0" cy="0"/>
        </a:xfrm>
      </p:grpSpPr>
      <p:pic>
        <p:nvPicPr>
          <p:cNvPr id="5" name="Picture 4" descr="cover 1-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15"/>
            <a:ext cx="12192000" cy="6859715"/>
          </a:xfrm>
          <a:prstGeom prst="rect">
            <a:avLst/>
          </a:prstGeom>
        </p:spPr>
      </p:pic>
      <p:sp>
        <p:nvSpPr>
          <p:cNvPr id="9" name="Text Placeholder 8"/>
          <p:cNvSpPr>
            <a:spLocks noGrp="1"/>
          </p:cNvSpPr>
          <p:nvPr>
            <p:ph type="body" sz="quarter" idx="10" hasCustomPrompt="1"/>
          </p:nvPr>
        </p:nvSpPr>
        <p:spPr>
          <a:xfrm>
            <a:off x="543904" y="762453"/>
            <a:ext cx="10269235" cy="1631951"/>
          </a:xfrm>
          <a:prstGeom prst="rect">
            <a:avLst/>
          </a:prstGeom>
        </p:spPr>
        <p:txBody>
          <a:bodyPr vert="horz" lIns="91438" tIns="45719" rIns="91438" bIns="45719"/>
          <a:lstStyle>
            <a:lvl1pPr marL="0" indent="0">
              <a:lnSpc>
                <a:spcPct val="90000"/>
              </a:lnSpc>
              <a:buFontTx/>
              <a:buNone/>
              <a:defRPr sz="6000" b="1" baseline="0">
                <a:solidFill>
                  <a:schemeClr val="bg1"/>
                </a:solidFill>
              </a:defRPr>
            </a:lvl1pPr>
          </a:lstStyle>
          <a:p>
            <a:pPr lvl="0"/>
            <a:r>
              <a:rPr lang="en-US" dirty="0" smtClean="0"/>
              <a:t>PRESENTATION TITLE SLIDE</a:t>
            </a:r>
            <a:br>
              <a:rPr lang="en-US" dirty="0" smtClean="0"/>
            </a:br>
            <a:r>
              <a:rPr lang="en-US" dirty="0" smtClean="0"/>
              <a:t>FOR NON-EXECUTIVE</a:t>
            </a:r>
          </a:p>
        </p:txBody>
      </p:sp>
      <p:sp>
        <p:nvSpPr>
          <p:cNvPr id="10" name="Text Placeholder 8"/>
          <p:cNvSpPr>
            <a:spLocks noGrp="1"/>
          </p:cNvSpPr>
          <p:nvPr>
            <p:ph type="body" sz="quarter" idx="11" hasCustomPrompt="1"/>
          </p:nvPr>
        </p:nvSpPr>
        <p:spPr>
          <a:xfrm>
            <a:off x="545800" y="2758168"/>
            <a:ext cx="5999621" cy="785739"/>
          </a:xfrm>
          <a:prstGeom prst="rect">
            <a:avLst/>
          </a:prstGeom>
        </p:spPr>
        <p:txBody>
          <a:bodyPr vert="horz" lIns="91438" tIns="45719" rIns="91438" bIns="45719"/>
          <a:lstStyle>
            <a:lvl1pPr marL="0" indent="0">
              <a:lnSpc>
                <a:spcPct val="90000"/>
              </a:lnSpc>
              <a:buFontTx/>
              <a:buNone/>
              <a:defRPr sz="4000" b="0" baseline="0">
                <a:solidFill>
                  <a:schemeClr val="bg1"/>
                </a:solidFill>
              </a:defRPr>
            </a:lvl1pPr>
          </a:lstStyle>
          <a:p>
            <a:pPr lvl="0"/>
            <a:r>
              <a:rPr lang="en-US" dirty="0" smtClean="0"/>
              <a:t>Benjamin </a:t>
            </a:r>
            <a:r>
              <a:rPr lang="en-US" dirty="0" err="1" smtClean="0"/>
              <a:t>Brasfield</a:t>
            </a:r>
            <a:endParaRPr lang="en-US" dirty="0" smtClean="0"/>
          </a:p>
        </p:txBody>
      </p:sp>
      <p:sp>
        <p:nvSpPr>
          <p:cNvPr id="11" name="Text Placeholder 8"/>
          <p:cNvSpPr>
            <a:spLocks noGrp="1"/>
          </p:cNvSpPr>
          <p:nvPr>
            <p:ph type="body" sz="quarter" idx="12" hasCustomPrompt="1"/>
          </p:nvPr>
        </p:nvSpPr>
        <p:spPr>
          <a:xfrm>
            <a:off x="545800" y="3373739"/>
            <a:ext cx="5999621" cy="1174071"/>
          </a:xfrm>
          <a:prstGeom prst="rect">
            <a:avLst/>
          </a:prstGeom>
        </p:spPr>
        <p:txBody>
          <a:bodyPr vert="horz" lIns="91438" tIns="45719" rIns="91438" bIns="45719"/>
          <a:lstStyle>
            <a:lvl1pPr marL="0" indent="0">
              <a:lnSpc>
                <a:spcPct val="90000"/>
              </a:lnSpc>
              <a:buFontTx/>
              <a:buNone/>
              <a:defRPr sz="2900" b="0" baseline="0">
                <a:solidFill>
                  <a:schemeClr val="bg1"/>
                </a:solidFill>
              </a:defRPr>
            </a:lvl1pPr>
          </a:lstStyle>
          <a:p>
            <a:pPr lvl="0"/>
            <a:r>
              <a:rPr lang="en-US" dirty="0" smtClean="0"/>
              <a:t>Title</a:t>
            </a:r>
          </a:p>
          <a:p>
            <a:pPr lvl="0"/>
            <a:r>
              <a:rPr lang="en-US" dirty="0" smtClean="0"/>
              <a:t>Date</a:t>
            </a:r>
          </a:p>
        </p:txBody>
      </p:sp>
      <p:pic>
        <p:nvPicPr>
          <p:cNvPr id="8" name="Picture 7" descr="BMC digital IT Engage_Logo Lockup_ with year-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2047" y="3232539"/>
            <a:ext cx="5159228" cy="5159228"/>
          </a:xfrm>
          <a:prstGeom prst="rect">
            <a:avLst/>
          </a:prstGeom>
        </p:spPr>
      </p:pic>
    </p:spTree>
    <p:extLst>
      <p:ext uri="{BB962C8B-B14F-4D97-AF65-F5344CB8AC3E}">
        <p14:creationId xmlns:p14="http://schemas.microsoft.com/office/powerpoint/2010/main" val="143641"/>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Page Option 2">
    <p:bg>
      <p:bgRef idx="1001">
        <a:schemeClr val="bg1"/>
      </p:bgRef>
    </p:bg>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4"/>
            <a:ext cx="12192000" cy="6857996"/>
          </a:xfrm>
          <a:prstGeom prst="rect">
            <a:avLst/>
          </a:prstGeom>
          <a:solidFill>
            <a:srgbClr val="D7DF0F"/>
          </a:solidFill>
        </p:spPr>
        <p:txBody>
          <a:bodyPr lIns="91438" tIns="45719" rIns="91438" bIns="45719" rtlCol="0">
            <a:normAutofit/>
          </a:bodyPr>
          <a:lstStyle>
            <a:lvl1pPr marL="0" indent="0">
              <a:buNone/>
              <a:defRPr sz="1900" baseline="0">
                <a:solidFill>
                  <a:schemeClr val="tx1"/>
                </a:solidFill>
              </a:defRPr>
            </a:lvl1pPr>
          </a:lstStyle>
          <a:p>
            <a:pPr lvl="0"/>
            <a:r>
              <a:rPr lang="en-US" noProof="0" dirty="0" smtClean="0"/>
              <a:t>For a full page background image, drag picture to placeholder or click icon to add an image</a:t>
            </a:r>
            <a:endParaRPr lang="en-US" noProof="0" dirty="0"/>
          </a:p>
        </p:txBody>
      </p:sp>
    </p:spTree>
    <p:extLst>
      <p:ext uri="{BB962C8B-B14F-4D97-AF65-F5344CB8AC3E}">
        <p14:creationId xmlns:p14="http://schemas.microsoft.com/office/powerpoint/2010/main" val="4202647988"/>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esktop On Right Side">
    <p:bg>
      <p:bgRef idx="1001">
        <a:schemeClr val="bg1"/>
      </p:bgRef>
    </p:b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290464" y="3008273"/>
            <a:ext cx="3248454" cy="2142339"/>
          </a:xfrm>
          <a:prstGeom prst="rect">
            <a:avLst/>
          </a:prstGeom>
        </p:spPr>
        <p:txBody>
          <a:bodyPr lIns="91438" tIns="45719" rIns="91438" bIns="45719" rtlCol="0">
            <a:normAutofit/>
          </a:bodyPr>
          <a:lstStyle>
            <a:lvl1pPr marL="0" indent="0">
              <a:buFontTx/>
              <a:buNone/>
              <a:defRPr sz="1200">
                <a:solidFill>
                  <a:schemeClr val="bg1"/>
                </a:solidFill>
              </a:defRPr>
            </a:lvl1pPr>
          </a:lstStyle>
          <a:p>
            <a:pPr lvl="0"/>
            <a:r>
              <a:rPr lang="en-US" noProof="0" dirty="0" smtClean="0"/>
              <a:t>Drag picture to placeholder or click icon to add</a:t>
            </a:r>
            <a:endParaRPr lang="en-US" noProof="0" dirty="0"/>
          </a:p>
        </p:txBody>
      </p:sp>
      <p:sp>
        <p:nvSpPr>
          <p:cNvPr id="10" name="Picture Placeholder 6"/>
          <p:cNvSpPr>
            <a:spLocks noGrp="1"/>
          </p:cNvSpPr>
          <p:nvPr>
            <p:ph type="pic" sz="quarter" idx="13"/>
          </p:nvPr>
        </p:nvSpPr>
        <p:spPr>
          <a:xfrm>
            <a:off x="7928653" y="2983615"/>
            <a:ext cx="3899563" cy="2166997"/>
          </a:xfrm>
          <a:prstGeom prst="rect">
            <a:avLst/>
          </a:prstGeom>
        </p:spPr>
        <p:txBody>
          <a:bodyPr lIns="91438" tIns="45719" rIns="91438" bIns="45719" rtlCol="0">
            <a:normAutofit/>
          </a:bodyPr>
          <a:lstStyle>
            <a:lvl1pPr marL="0" indent="0">
              <a:buFontTx/>
              <a:buNone/>
              <a:defRPr sz="1200">
                <a:solidFill>
                  <a:schemeClr val="bg1"/>
                </a:solidFill>
              </a:defRPr>
            </a:lvl1pPr>
          </a:lstStyle>
          <a:p>
            <a:pPr lvl="0"/>
            <a:r>
              <a:rPr lang="en-US" noProof="0" dirty="0" smtClean="0"/>
              <a:t>Drag picture to placeholder or click icon to add</a:t>
            </a:r>
            <a:endParaRPr lang="en-US" noProof="0" dirty="0"/>
          </a:p>
        </p:txBody>
      </p:sp>
      <p:sp>
        <p:nvSpPr>
          <p:cNvPr id="11" name="Picture Placeholder 6"/>
          <p:cNvSpPr>
            <a:spLocks noGrp="1"/>
          </p:cNvSpPr>
          <p:nvPr>
            <p:ph type="pic" sz="quarter" idx="14"/>
          </p:nvPr>
        </p:nvSpPr>
        <p:spPr>
          <a:xfrm>
            <a:off x="3797862" y="2971286"/>
            <a:ext cx="3899563" cy="2166997"/>
          </a:xfrm>
          <a:prstGeom prst="rect">
            <a:avLst/>
          </a:prstGeom>
        </p:spPr>
        <p:txBody>
          <a:bodyPr lIns="91438" tIns="45719" rIns="91438" bIns="45719" rtlCol="0">
            <a:normAutofit/>
          </a:bodyPr>
          <a:lstStyle>
            <a:lvl1pPr marL="0" indent="0">
              <a:buFontTx/>
              <a:buNone/>
              <a:defRPr sz="1200">
                <a:solidFill>
                  <a:schemeClr val="bg1"/>
                </a:solidFill>
              </a:defRPr>
            </a:lvl1pPr>
          </a:lstStyle>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409647727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77874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dark background">
    <p:bg>
      <p:bgPr>
        <a:solidFill>
          <a:srgbClr val="313132"/>
        </a:solidFill>
        <a:effectLst/>
      </p:bgPr>
    </p:bg>
    <p:spTree>
      <p:nvGrpSpPr>
        <p:cNvPr id="1" name=""/>
        <p:cNvGrpSpPr/>
        <p:nvPr/>
      </p:nvGrpSpPr>
      <p:grpSpPr>
        <a:xfrm>
          <a:off x="0" y="0"/>
          <a:ext cx="0" cy="0"/>
          <a:chOff x="0" y="0"/>
          <a:chExt cx="0" cy="0"/>
        </a:xfrm>
      </p:grpSpPr>
      <p:sp>
        <p:nvSpPr>
          <p:cNvPr id="2" name="Picture Placeholder 6"/>
          <p:cNvSpPr>
            <a:spLocks noGrp="1"/>
          </p:cNvSpPr>
          <p:nvPr>
            <p:ph type="pic" sz="quarter" idx="12"/>
          </p:nvPr>
        </p:nvSpPr>
        <p:spPr>
          <a:xfrm>
            <a:off x="0" y="0"/>
            <a:ext cx="12192000" cy="6858000"/>
          </a:xfrm>
          <a:prstGeom prst="rect">
            <a:avLst/>
          </a:prstGeom>
        </p:spPr>
        <p:txBody>
          <a:bodyPr lIns="91436" tIns="60958" rIns="91436" bIns="60958" rtlCol="0">
            <a:normAutofit/>
          </a:bodyPr>
          <a:lstStyle>
            <a:lvl1pPr marL="0" indent="0">
              <a:buFontTx/>
              <a:buNone/>
              <a:defRPr sz="1900"/>
            </a:lvl1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128921716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2B812-39FB-4F2D-A2A9-D6072D561454}" type="datetimeFigureOut">
              <a:rPr lang="en-US" smtClean="0"/>
              <a:t>2016-08-24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50B5D-8F34-4841-8A6F-DD5CB944DE8B}" type="slidenum">
              <a:rPr lang="en-US" smtClean="0"/>
              <a:t>‹#›</a:t>
            </a:fld>
            <a:endParaRPr lang="en-US" dirty="0"/>
          </a:p>
        </p:txBody>
      </p:sp>
    </p:spTree>
    <p:extLst>
      <p:ext uri="{BB962C8B-B14F-4D97-AF65-F5344CB8AC3E}">
        <p14:creationId xmlns:p14="http://schemas.microsoft.com/office/powerpoint/2010/main" val="198317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vider_Teal">
    <p:spTree>
      <p:nvGrpSpPr>
        <p:cNvPr id="1" name=""/>
        <p:cNvGrpSpPr/>
        <p:nvPr/>
      </p:nvGrpSpPr>
      <p:grpSpPr>
        <a:xfrm>
          <a:off x="0" y="0"/>
          <a:ext cx="0" cy="0"/>
          <a:chOff x="0" y="0"/>
          <a:chExt cx="0" cy="0"/>
        </a:xfrm>
      </p:grpSpPr>
      <p:sp>
        <p:nvSpPr>
          <p:cNvPr id="3" name="Rectangle 2"/>
          <p:cNvSpPr/>
          <p:nvPr userDrawn="1"/>
        </p:nvSpPr>
        <p:spPr>
          <a:xfrm>
            <a:off x="1" y="0"/>
            <a:ext cx="12192000" cy="6858000"/>
          </a:xfrm>
          <a:prstGeom prst="rect">
            <a:avLst/>
          </a:prstGeom>
          <a:solidFill>
            <a:srgbClr val="00A7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7"/>
          <p:cNvSpPr>
            <a:spLocks noGrp="1"/>
          </p:cNvSpPr>
          <p:nvPr>
            <p:ph type="body" sz="quarter" idx="10"/>
          </p:nvPr>
        </p:nvSpPr>
        <p:spPr>
          <a:xfrm>
            <a:off x="611140" y="2474414"/>
            <a:ext cx="9804400" cy="1381628"/>
          </a:xfrm>
        </p:spPr>
        <p:txBody>
          <a:bodyPr anchor="b"/>
          <a:lstStyle>
            <a:lvl1pPr marL="0" indent="0">
              <a:buFontTx/>
              <a:buNone/>
              <a:defRPr sz="4800" b="1">
                <a:solidFill>
                  <a:schemeClr val="bg1"/>
                </a:solidFill>
              </a:defRPr>
            </a:lvl1pPr>
            <a:lvl2pPr marL="609585" indent="0">
              <a:buFontTx/>
              <a:buNone/>
              <a:defRPr sz="4267" b="1">
                <a:solidFill>
                  <a:schemeClr val="bg2">
                    <a:lumMod val="10000"/>
                  </a:schemeClr>
                </a:solidFill>
              </a:defRPr>
            </a:lvl2pPr>
            <a:lvl3pPr marL="1219170" indent="0">
              <a:buFontTx/>
              <a:buNone/>
              <a:defRPr sz="4267" b="1">
                <a:solidFill>
                  <a:schemeClr val="bg1"/>
                </a:solidFill>
              </a:defRPr>
            </a:lvl3pPr>
            <a:lvl4pPr marL="1828754" indent="0">
              <a:buFontTx/>
              <a:buNone/>
              <a:defRPr sz="3733" b="1">
                <a:solidFill>
                  <a:schemeClr val="bg1"/>
                </a:solidFill>
              </a:defRPr>
            </a:lvl4pPr>
            <a:lvl5pPr marL="2438339" indent="0">
              <a:buFontTx/>
              <a:buNone/>
              <a:defRPr sz="3733" b="1">
                <a:solidFill>
                  <a:schemeClr val="bg1"/>
                </a:solidFill>
              </a:defRPr>
            </a:lvl5pPr>
          </a:lstStyle>
          <a:p>
            <a:pPr lvl="0"/>
            <a:r>
              <a:rPr lang="en-US" smtClean="0"/>
              <a:t>Click to edit Master text styles</a:t>
            </a:r>
          </a:p>
        </p:txBody>
      </p:sp>
      <p:sp>
        <p:nvSpPr>
          <p:cNvPr id="11" name="Text Placeholder 7"/>
          <p:cNvSpPr>
            <a:spLocks noGrp="1"/>
          </p:cNvSpPr>
          <p:nvPr>
            <p:ph type="body" sz="quarter" idx="11"/>
          </p:nvPr>
        </p:nvSpPr>
        <p:spPr>
          <a:xfrm>
            <a:off x="611140" y="3857025"/>
            <a:ext cx="9804400" cy="1305983"/>
          </a:xfrm>
        </p:spPr>
        <p:txBody>
          <a:bodyPr/>
          <a:lstStyle>
            <a:lvl1pPr marL="0" indent="0">
              <a:buNone/>
              <a:defRPr lang="en-US" sz="3200" b="1" kern="1200" dirty="0" smtClean="0">
                <a:solidFill>
                  <a:schemeClr val="tx1"/>
                </a:solidFill>
                <a:latin typeface="Calibri"/>
                <a:ea typeface="Calibri" charset="0"/>
                <a:cs typeface="Calibri" charset="0"/>
              </a:defRPr>
            </a:lvl1pPr>
          </a:lstStyle>
          <a:p>
            <a:pPr lvl="0"/>
            <a:r>
              <a:rPr lang="en-US" dirty="0" smtClean="0"/>
              <a:t>Click to edit Master text styles</a:t>
            </a:r>
          </a:p>
        </p:txBody>
      </p:sp>
      <p:sp>
        <p:nvSpPr>
          <p:cNvPr id="16" name="Freeform 15"/>
          <p:cNvSpPr/>
          <p:nvPr userDrawn="1"/>
        </p:nvSpPr>
        <p:spPr>
          <a:xfrm rot="1350146">
            <a:off x="8953656" y="393015"/>
            <a:ext cx="2277531" cy="2049895"/>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reeform 17"/>
          <p:cNvSpPr/>
          <p:nvPr userDrawn="1"/>
        </p:nvSpPr>
        <p:spPr>
          <a:xfrm rot="5672989">
            <a:off x="10840448" y="1786420"/>
            <a:ext cx="721745" cy="649608"/>
          </a:xfrm>
          <a:custGeom>
            <a:avLst/>
            <a:gdLst>
              <a:gd name="connsiteX0" fmla="*/ 915098 w 3293666"/>
              <a:gd name="connsiteY0" fmla="*/ 113210 h 2964468"/>
              <a:gd name="connsiteX1" fmla="*/ 2851258 w 3293666"/>
              <a:gd name="connsiteY1" fmla="*/ 915098 h 2964468"/>
              <a:gd name="connsiteX2" fmla="*/ 2934542 w 3293666"/>
              <a:gd name="connsiteY2" fmla="*/ 1777390 h 2964468"/>
              <a:gd name="connsiteX3" fmla="*/ 2912806 w 3293666"/>
              <a:gd name="connsiteY3" fmla="*/ 1862749 h 2964468"/>
              <a:gd name="connsiteX4" fmla="*/ 3293666 w 3293666"/>
              <a:gd name="connsiteY4" fmla="*/ 2546058 h 2964468"/>
              <a:gd name="connsiteX5" fmla="*/ 2512528 w 3293666"/>
              <a:gd name="connsiteY5" fmla="*/ 2546058 h 2964468"/>
              <a:gd name="connsiteX6" fmla="*/ 2430979 w 3293666"/>
              <a:gd name="connsiteY6" fmla="*/ 2621061 h 2964468"/>
              <a:gd name="connsiteX7" fmla="*/ 2049371 w 3293666"/>
              <a:gd name="connsiteY7" fmla="*/ 2851258 h 2964468"/>
              <a:gd name="connsiteX8" fmla="*/ 113210 w 3293666"/>
              <a:gd name="connsiteY8" fmla="*/ 2049371 h 2964468"/>
              <a:gd name="connsiteX9" fmla="*/ 915098 w 3293666"/>
              <a:gd name="connsiteY9" fmla="*/ 113210 h 29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666" h="2964468">
                <a:moveTo>
                  <a:pt x="915098" y="113210"/>
                </a:moveTo>
                <a:cubicBezTo>
                  <a:pt x="1671188" y="-200011"/>
                  <a:pt x="2538038" y="159007"/>
                  <a:pt x="2851258" y="915098"/>
                </a:cubicBezTo>
                <a:cubicBezTo>
                  <a:pt x="2968716" y="1198632"/>
                  <a:pt x="2991640" y="1497741"/>
                  <a:pt x="2934542" y="1777390"/>
                </a:cubicBezTo>
                <a:lnTo>
                  <a:pt x="2912806" y="1862749"/>
                </a:lnTo>
                <a:lnTo>
                  <a:pt x="3293666" y="2546058"/>
                </a:lnTo>
                <a:lnTo>
                  <a:pt x="2512528" y="2546058"/>
                </a:lnTo>
                <a:lnTo>
                  <a:pt x="2430979" y="2621061"/>
                </a:lnTo>
                <a:cubicBezTo>
                  <a:pt x="2318945" y="2714337"/>
                  <a:pt x="2191138" y="2792529"/>
                  <a:pt x="2049371" y="2851258"/>
                </a:cubicBezTo>
                <a:cubicBezTo>
                  <a:pt x="1293280" y="3164479"/>
                  <a:pt x="426431" y="2805461"/>
                  <a:pt x="113210" y="2049371"/>
                </a:cubicBezTo>
                <a:cubicBezTo>
                  <a:pt x="-200011" y="1293280"/>
                  <a:pt x="159007" y="426431"/>
                  <a:pt x="915098" y="11321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91171" y="760432"/>
            <a:ext cx="1907548" cy="1271571"/>
          </a:xfrm>
          <a:prstGeom prst="rect">
            <a:avLst/>
          </a:prstGeom>
        </p:spPr>
      </p:pic>
    </p:spTree>
    <p:extLst>
      <p:ext uri="{BB962C8B-B14F-4D97-AF65-F5344CB8AC3E}">
        <p14:creationId xmlns:p14="http://schemas.microsoft.com/office/powerpoint/2010/main" val="168849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1313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668847"/>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212" r:id="rId3"/>
    <p:sldLayoutId id="2147484218" r:id="rId4"/>
    <p:sldLayoutId id="2147484220" r:id="rId5"/>
    <p:sldLayoutId id="2147484264" r:id="rId6"/>
    <p:sldLayoutId id="2147484265" r:id="rId7"/>
    <p:sldLayoutId id="2147484270" r:id="rId8"/>
    <p:sldLayoutId id="2147484271" r:id="rId9"/>
  </p:sldLayoutIdLst>
  <p:hf hdr="0" ftr="0" dt="0"/>
  <p:txStyles>
    <p:titleStyle>
      <a:lvl1pPr algn="ctr" defTabSz="457101" rtl="0" eaLnBrk="1" latinLnBrk="0" hangingPunct="1">
        <a:spcBef>
          <a:spcPct val="0"/>
        </a:spcBef>
        <a:buNone/>
        <a:defRPr lang="en-US" sz="4800" b="1" kern="1200" cap="all" baseline="0" dirty="0">
          <a:solidFill>
            <a:srgbClr val="D7DF0F"/>
          </a:solidFill>
          <a:latin typeface="+mn-lt"/>
          <a:ea typeface="+mn-ea"/>
          <a:cs typeface="+mn-cs"/>
        </a:defRPr>
      </a:lvl1pPr>
    </p:titleStyle>
    <p:bodyStyle>
      <a:lvl1pPr marL="342829" indent="-342829" algn="l" defTabSz="457101" rtl="0" eaLnBrk="1" latinLnBrk="0" hangingPunct="1">
        <a:spcBef>
          <a:spcPct val="20000"/>
        </a:spcBef>
        <a:buFont typeface="Arial"/>
        <a:buChar char="•"/>
        <a:defRPr sz="3200" kern="1200">
          <a:solidFill>
            <a:schemeClr val="bg1"/>
          </a:solidFill>
          <a:latin typeface="+mn-lt"/>
          <a:ea typeface="+mn-ea"/>
          <a:cs typeface="+mn-cs"/>
        </a:defRPr>
      </a:lvl1pPr>
      <a:lvl2pPr marL="742797" indent="-285690" algn="l" defTabSz="457101" rtl="0" eaLnBrk="1" latinLnBrk="0" hangingPunct="1">
        <a:spcBef>
          <a:spcPct val="20000"/>
        </a:spcBef>
        <a:buFont typeface="Arial"/>
        <a:buChar char="–"/>
        <a:defRPr sz="2800" kern="1200">
          <a:solidFill>
            <a:schemeClr val="bg1"/>
          </a:solidFill>
          <a:latin typeface="+mn-lt"/>
          <a:ea typeface="+mn-ea"/>
          <a:cs typeface="+mn-cs"/>
        </a:defRPr>
      </a:lvl2pPr>
      <a:lvl3pPr marL="1142760" indent="-228553" algn="l" defTabSz="457101" rtl="0" eaLnBrk="1" latinLnBrk="0" hangingPunct="1">
        <a:spcBef>
          <a:spcPct val="20000"/>
        </a:spcBef>
        <a:buFont typeface="Arial"/>
        <a:buChar char="•"/>
        <a:defRPr sz="2400" kern="1200">
          <a:solidFill>
            <a:schemeClr val="bg1"/>
          </a:solidFill>
          <a:latin typeface="+mn-lt"/>
          <a:ea typeface="+mn-ea"/>
          <a:cs typeface="+mn-cs"/>
        </a:defRPr>
      </a:lvl3pPr>
      <a:lvl4pPr marL="1599867" indent="-228553" algn="l" defTabSz="457101" rtl="0" eaLnBrk="1" latinLnBrk="0" hangingPunct="1">
        <a:spcBef>
          <a:spcPct val="20000"/>
        </a:spcBef>
        <a:buFont typeface="Arial"/>
        <a:buChar char="–"/>
        <a:defRPr sz="2000" kern="1200">
          <a:solidFill>
            <a:schemeClr val="bg1"/>
          </a:solidFill>
          <a:latin typeface="+mn-lt"/>
          <a:ea typeface="+mn-ea"/>
          <a:cs typeface="+mn-cs"/>
        </a:defRPr>
      </a:lvl4pPr>
      <a:lvl5pPr marL="2056971" indent="-228553" algn="l" defTabSz="457101" rtl="0" eaLnBrk="1" latinLnBrk="0" hangingPunct="1">
        <a:spcBef>
          <a:spcPct val="20000"/>
        </a:spcBef>
        <a:buFont typeface="Arial"/>
        <a:buChar char="»"/>
        <a:defRPr sz="2000" kern="1200">
          <a:solidFill>
            <a:schemeClr val="bg1"/>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1" rtl="0" eaLnBrk="1" latinLnBrk="0" hangingPunct="1">
        <a:defRPr sz="1900" kern="1200">
          <a:solidFill>
            <a:schemeClr val="tx1"/>
          </a:solidFill>
          <a:latin typeface="+mn-lt"/>
          <a:ea typeface="+mn-ea"/>
          <a:cs typeface="+mn-cs"/>
        </a:defRPr>
      </a:lvl1pPr>
      <a:lvl2pPr marL="457101" algn="l" defTabSz="457101" rtl="0" eaLnBrk="1" latinLnBrk="0" hangingPunct="1">
        <a:defRPr sz="1900" kern="1200">
          <a:solidFill>
            <a:schemeClr val="tx1"/>
          </a:solidFill>
          <a:latin typeface="+mn-lt"/>
          <a:ea typeface="+mn-ea"/>
          <a:cs typeface="+mn-cs"/>
        </a:defRPr>
      </a:lvl2pPr>
      <a:lvl3pPr marL="914209" algn="l" defTabSz="457101" rtl="0" eaLnBrk="1" latinLnBrk="0" hangingPunct="1">
        <a:defRPr sz="1900" kern="1200">
          <a:solidFill>
            <a:schemeClr val="tx1"/>
          </a:solidFill>
          <a:latin typeface="+mn-lt"/>
          <a:ea typeface="+mn-ea"/>
          <a:cs typeface="+mn-cs"/>
        </a:defRPr>
      </a:lvl3pPr>
      <a:lvl4pPr marL="1371313" algn="l" defTabSz="457101" rtl="0" eaLnBrk="1" latinLnBrk="0" hangingPunct="1">
        <a:defRPr sz="1900" kern="1200">
          <a:solidFill>
            <a:schemeClr val="tx1"/>
          </a:solidFill>
          <a:latin typeface="+mn-lt"/>
          <a:ea typeface="+mn-ea"/>
          <a:cs typeface="+mn-cs"/>
        </a:defRPr>
      </a:lvl4pPr>
      <a:lvl5pPr marL="1828420" algn="l" defTabSz="457101" rtl="0" eaLnBrk="1" latinLnBrk="0" hangingPunct="1">
        <a:defRPr sz="1900" kern="1200">
          <a:solidFill>
            <a:schemeClr val="tx1"/>
          </a:solidFill>
          <a:latin typeface="+mn-lt"/>
          <a:ea typeface="+mn-ea"/>
          <a:cs typeface="+mn-cs"/>
        </a:defRPr>
      </a:lvl5pPr>
      <a:lvl6pPr marL="2285521" algn="l" defTabSz="457101" rtl="0" eaLnBrk="1" latinLnBrk="0" hangingPunct="1">
        <a:defRPr sz="1900" kern="1200">
          <a:solidFill>
            <a:schemeClr val="tx1"/>
          </a:solidFill>
          <a:latin typeface="+mn-lt"/>
          <a:ea typeface="+mn-ea"/>
          <a:cs typeface="+mn-cs"/>
        </a:defRPr>
      </a:lvl6pPr>
      <a:lvl7pPr marL="2742629" algn="l" defTabSz="457101" rtl="0" eaLnBrk="1" latinLnBrk="0" hangingPunct="1">
        <a:defRPr sz="1900" kern="1200">
          <a:solidFill>
            <a:schemeClr val="tx1"/>
          </a:solidFill>
          <a:latin typeface="+mn-lt"/>
          <a:ea typeface="+mn-ea"/>
          <a:cs typeface="+mn-cs"/>
        </a:defRPr>
      </a:lvl7pPr>
      <a:lvl8pPr marL="3199733" algn="l" defTabSz="457101" rtl="0" eaLnBrk="1" latinLnBrk="0" hangingPunct="1">
        <a:defRPr sz="1900" kern="1200">
          <a:solidFill>
            <a:schemeClr val="tx1"/>
          </a:solidFill>
          <a:latin typeface="+mn-lt"/>
          <a:ea typeface="+mn-ea"/>
          <a:cs typeface="+mn-cs"/>
        </a:defRPr>
      </a:lvl8pPr>
      <a:lvl9pPr marL="3656840" algn="l" defTabSz="45710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18" Type="http://schemas.openxmlformats.org/officeDocument/2006/relationships/image" Target="../media/image30.emf"/><Relationship Id="rId26" Type="http://schemas.openxmlformats.org/officeDocument/2006/relationships/image" Target="../media/image38.emf"/><Relationship Id="rId3" Type="http://schemas.openxmlformats.org/officeDocument/2006/relationships/image" Target="../media/image15.emf"/><Relationship Id="rId21" Type="http://schemas.openxmlformats.org/officeDocument/2006/relationships/image" Target="../media/image33.emf"/><Relationship Id="rId7" Type="http://schemas.openxmlformats.org/officeDocument/2006/relationships/image" Target="../media/image19.emf"/><Relationship Id="rId12" Type="http://schemas.openxmlformats.org/officeDocument/2006/relationships/image" Target="../media/image24.emf"/><Relationship Id="rId17" Type="http://schemas.openxmlformats.org/officeDocument/2006/relationships/image" Target="../media/image29.emf"/><Relationship Id="rId25" Type="http://schemas.openxmlformats.org/officeDocument/2006/relationships/image" Target="../media/image37.emf"/><Relationship Id="rId2" Type="http://schemas.openxmlformats.org/officeDocument/2006/relationships/notesSlide" Target="../notesSlides/notesSlide19.xml"/><Relationship Id="rId16" Type="http://schemas.openxmlformats.org/officeDocument/2006/relationships/image" Target="../media/image28.emf"/><Relationship Id="rId20" Type="http://schemas.openxmlformats.org/officeDocument/2006/relationships/image" Target="../media/image32.emf"/><Relationship Id="rId1" Type="http://schemas.openxmlformats.org/officeDocument/2006/relationships/slideLayout" Target="../slideLayouts/slideLayout1.xml"/><Relationship Id="rId6" Type="http://schemas.openxmlformats.org/officeDocument/2006/relationships/image" Target="../media/image18.emf"/><Relationship Id="rId11" Type="http://schemas.openxmlformats.org/officeDocument/2006/relationships/image" Target="../media/image23.emf"/><Relationship Id="rId24" Type="http://schemas.openxmlformats.org/officeDocument/2006/relationships/image" Target="../media/image36.emf"/><Relationship Id="rId5" Type="http://schemas.openxmlformats.org/officeDocument/2006/relationships/image" Target="../media/image17.emf"/><Relationship Id="rId15" Type="http://schemas.openxmlformats.org/officeDocument/2006/relationships/image" Target="../media/image27.emf"/><Relationship Id="rId23" Type="http://schemas.openxmlformats.org/officeDocument/2006/relationships/image" Target="../media/image35.emf"/><Relationship Id="rId10" Type="http://schemas.openxmlformats.org/officeDocument/2006/relationships/image" Target="../media/image22.emf"/><Relationship Id="rId19" Type="http://schemas.openxmlformats.org/officeDocument/2006/relationships/image" Target="../media/image31.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 Id="rId22"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hyperlink" Target="https://twitter.com/MrBenHoney"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602270" y="498300"/>
            <a:ext cx="9903602" cy="1631951"/>
          </a:xfrm>
        </p:spPr>
        <p:txBody>
          <a:bodyPr>
            <a:normAutofit fontScale="92500" lnSpcReduction="10000"/>
          </a:bodyPr>
          <a:lstStyle/>
          <a:p>
            <a:r>
              <a:rPr lang="en-US" dirty="0" smtClean="0"/>
              <a:t>Writing the Capacity Report</a:t>
            </a:r>
          </a:p>
          <a:p>
            <a:r>
              <a:rPr lang="en-US" dirty="0" smtClean="0"/>
              <a:t>With HCSC</a:t>
            </a:r>
          </a:p>
        </p:txBody>
      </p:sp>
      <p:sp>
        <p:nvSpPr>
          <p:cNvPr id="7" name="Text Placeholder 8"/>
          <p:cNvSpPr>
            <a:spLocks noGrp="1"/>
          </p:cNvSpPr>
          <p:nvPr>
            <p:ph type="body" sz="quarter" idx="12"/>
          </p:nvPr>
        </p:nvSpPr>
        <p:spPr>
          <a:xfrm>
            <a:off x="545800" y="2369030"/>
            <a:ext cx="5999621" cy="1174071"/>
          </a:xfrm>
          <a:prstGeom prst="rect">
            <a:avLst/>
          </a:prstGeom>
        </p:spPr>
        <p:txBody>
          <a:bodyPr vert="horz" lIns="91438" tIns="45719" rIns="91438" bIns="45719"/>
          <a:lstStyle>
            <a:lvl1pPr marL="0" indent="0">
              <a:lnSpc>
                <a:spcPct val="90000"/>
              </a:lnSpc>
              <a:buFontTx/>
              <a:buNone/>
              <a:defRPr sz="2900" b="0" baseline="0">
                <a:solidFill>
                  <a:schemeClr val="bg1"/>
                </a:solidFill>
              </a:defRPr>
            </a:lvl1pPr>
          </a:lstStyle>
          <a:p>
            <a:pPr lvl="0"/>
            <a:r>
              <a:rPr lang="en-US" dirty="0"/>
              <a:t>September </a:t>
            </a:r>
            <a:r>
              <a:rPr lang="en-US" dirty="0" smtClean="0"/>
              <a:t>8, 2016</a:t>
            </a:r>
          </a:p>
        </p:txBody>
      </p:sp>
      <p:sp>
        <p:nvSpPr>
          <p:cNvPr id="16" name="Text Placeholder 8"/>
          <p:cNvSpPr txBox="1">
            <a:spLocks/>
          </p:cNvSpPr>
          <p:nvPr/>
        </p:nvSpPr>
        <p:spPr>
          <a:xfrm>
            <a:off x="2332092" y="4884920"/>
            <a:ext cx="5999621" cy="1027521"/>
          </a:xfrm>
          <a:prstGeom prst="rect">
            <a:avLst/>
          </a:prstGeom>
        </p:spPr>
        <p:txBody>
          <a:bodyPr vert="horz" lIns="91438" tIns="45719" rIns="91438" bIns="45719"/>
          <a:lstStyle>
            <a:lvl1pPr marL="0" indent="0" algn="l" defTabSz="457101" rtl="0" eaLnBrk="1" latinLnBrk="0" hangingPunct="1">
              <a:lnSpc>
                <a:spcPct val="90000"/>
              </a:lnSpc>
              <a:spcBef>
                <a:spcPct val="20000"/>
              </a:spcBef>
              <a:buFontTx/>
              <a:buNone/>
              <a:defRPr sz="4000" b="1" kern="1200" baseline="0">
                <a:solidFill>
                  <a:schemeClr val="bg1"/>
                </a:solidFill>
                <a:latin typeface="+mn-lt"/>
                <a:ea typeface="+mn-ea"/>
                <a:cs typeface="+mn-cs"/>
              </a:defRPr>
            </a:lvl1pPr>
            <a:lvl2pPr marL="742797" indent="-285690" algn="l" defTabSz="457101" rtl="0" eaLnBrk="1" latinLnBrk="0" hangingPunct="1">
              <a:spcBef>
                <a:spcPct val="20000"/>
              </a:spcBef>
              <a:buFont typeface="Arial"/>
              <a:buChar char="–"/>
              <a:defRPr sz="2800" kern="1200">
                <a:solidFill>
                  <a:schemeClr val="bg1"/>
                </a:solidFill>
                <a:latin typeface="+mn-lt"/>
                <a:ea typeface="+mn-ea"/>
                <a:cs typeface="+mn-cs"/>
              </a:defRPr>
            </a:lvl2pPr>
            <a:lvl3pPr marL="1142760" indent="-228553" algn="l" defTabSz="457101" rtl="0" eaLnBrk="1" latinLnBrk="0" hangingPunct="1">
              <a:spcBef>
                <a:spcPct val="20000"/>
              </a:spcBef>
              <a:buFont typeface="Arial"/>
              <a:buChar char="•"/>
              <a:defRPr sz="2400" kern="1200">
                <a:solidFill>
                  <a:schemeClr val="bg1"/>
                </a:solidFill>
                <a:latin typeface="+mn-lt"/>
                <a:ea typeface="+mn-ea"/>
                <a:cs typeface="+mn-cs"/>
              </a:defRPr>
            </a:lvl3pPr>
            <a:lvl4pPr marL="1599867" indent="-228553" algn="l" defTabSz="457101" rtl="0" eaLnBrk="1" latinLnBrk="0" hangingPunct="1">
              <a:spcBef>
                <a:spcPct val="20000"/>
              </a:spcBef>
              <a:buFont typeface="Arial"/>
              <a:buChar char="–"/>
              <a:defRPr sz="2000" kern="1200">
                <a:solidFill>
                  <a:schemeClr val="bg1"/>
                </a:solidFill>
                <a:latin typeface="+mn-lt"/>
                <a:ea typeface="+mn-ea"/>
                <a:cs typeface="+mn-cs"/>
              </a:defRPr>
            </a:lvl4pPr>
            <a:lvl5pPr marL="2056971" indent="-228553" algn="l" defTabSz="457101" rtl="0" eaLnBrk="1" latinLnBrk="0" hangingPunct="1">
              <a:spcBef>
                <a:spcPct val="20000"/>
              </a:spcBef>
              <a:buFont typeface="Arial"/>
              <a:buChar char="»"/>
              <a:defRPr sz="2000" kern="1200">
                <a:solidFill>
                  <a:schemeClr val="bg1"/>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Mr. Ben Davies</a:t>
            </a:r>
            <a:r>
              <a:rPr lang="en-US" dirty="0" smtClean="0"/>
              <a:t/>
            </a:r>
            <a:br>
              <a:rPr lang="en-US" dirty="0" smtClean="0"/>
            </a:br>
            <a:r>
              <a:rPr lang="en-US" sz="2800" b="0" dirty="0"/>
              <a:t>Senior IT Business </a:t>
            </a:r>
            <a:r>
              <a:rPr lang="en-US" sz="2800" b="0" dirty="0" smtClean="0"/>
              <a:t>Consultant</a:t>
            </a:r>
          </a:p>
          <a:p>
            <a:r>
              <a:rPr lang="en-US" sz="2800" b="0" dirty="0" smtClean="0"/>
              <a:t>Twitter  @MrBenHoney</a:t>
            </a:r>
            <a:endParaRPr lang="en-US" sz="2800" b="0" dirty="0"/>
          </a:p>
        </p:txBody>
      </p:sp>
      <p:cxnSp>
        <p:nvCxnSpPr>
          <p:cNvPr id="17" name="Straight Connector 16"/>
          <p:cNvCxnSpPr/>
          <p:nvPr/>
        </p:nvCxnSpPr>
        <p:spPr>
          <a:xfrm>
            <a:off x="2167647" y="5064400"/>
            <a:ext cx="0" cy="73660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585657" y="6460062"/>
            <a:ext cx="4350871" cy="253916"/>
          </a:xfrm>
          <a:prstGeom prst="rect">
            <a:avLst/>
          </a:prstGeom>
          <a:noFill/>
        </p:spPr>
        <p:txBody>
          <a:bodyPr wrap="none" rtlCol="0">
            <a:spAutoFit/>
          </a:bodyPr>
          <a:lstStyle/>
          <a:p>
            <a:r>
              <a:rPr lang="en-US" sz="1050" dirty="0" smtClean="0"/>
              <a:t>We make considerable use of the notes section. Download this presentation</a:t>
            </a:r>
            <a:endParaRPr lang="en-US" sz="1050" dirty="0"/>
          </a:p>
        </p:txBody>
      </p:sp>
      <p:pic>
        <p:nvPicPr>
          <p:cNvPr id="10" name="Picture 9"/>
          <p:cNvPicPr>
            <a:picLocks noChangeAspect="1"/>
          </p:cNvPicPr>
          <p:nvPr/>
        </p:nvPicPr>
        <p:blipFill rotWithShape="1">
          <a:blip r:embed="rId3"/>
          <a:srcRect t="53023"/>
          <a:stretch/>
        </p:blipFill>
        <p:spPr>
          <a:xfrm>
            <a:off x="757808" y="4861367"/>
            <a:ext cx="1066892" cy="1051074"/>
          </a:xfrm>
          <a:prstGeom prst="rect">
            <a:avLst/>
          </a:prstGeom>
        </p:spPr>
      </p:pic>
    </p:spTree>
    <p:extLst>
      <p:ext uri="{BB962C8B-B14F-4D97-AF65-F5344CB8AC3E}">
        <p14:creationId xmlns:p14="http://schemas.microsoft.com/office/powerpoint/2010/main" val="25675051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Audience for the Report</a:t>
            </a:r>
          </a:p>
        </p:txBody>
      </p:sp>
      <p:sp>
        <p:nvSpPr>
          <p:cNvPr id="3" name="TextBox 2"/>
          <p:cNvSpPr txBox="1"/>
          <p:nvPr/>
        </p:nvSpPr>
        <p:spPr>
          <a:xfrm>
            <a:off x="694407" y="1844842"/>
            <a:ext cx="10085888" cy="3046988"/>
          </a:xfrm>
          <a:prstGeom prst="rect">
            <a:avLst/>
          </a:prstGeom>
          <a:noFill/>
        </p:spPr>
        <p:txBody>
          <a:bodyPr wrap="square" rtlCol="0">
            <a:spAutoFit/>
          </a:bodyPr>
          <a:lstStyle/>
          <a:p>
            <a:pPr algn="ctr"/>
            <a:r>
              <a:rPr lang="en-US" sz="3200" dirty="0" smtClean="0"/>
              <a:t>BCO Manager and the Director</a:t>
            </a:r>
          </a:p>
          <a:p>
            <a:pPr algn="ctr"/>
            <a:endParaRPr lang="en-US" sz="3200" dirty="0" smtClean="0"/>
          </a:p>
          <a:p>
            <a:pPr algn="ctr"/>
            <a:r>
              <a:rPr lang="en-US" sz="3200" dirty="0" smtClean="0"/>
              <a:t>This is for budget purposes (read important)</a:t>
            </a:r>
          </a:p>
          <a:p>
            <a:pPr algn="ctr"/>
            <a:endParaRPr lang="en-US" sz="3200" dirty="0" smtClean="0"/>
          </a:p>
          <a:p>
            <a:pPr algn="ctr"/>
            <a:r>
              <a:rPr lang="en-US" sz="3200" dirty="0" smtClean="0"/>
              <a:t>But only accurate and through enough</a:t>
            </a:r>
          </a:p>
          <a:p>
            <a:pPr algn="ctr"/>
            <a:r>
              <a:rPr lang="en-US" sz="3200" dirty="0" smtClean="0"/>
              <a:t> to suggest budget impact.</a:t>
            </a:r>
            <a:endParaRPr lang="en-US" sz="3200" dirty="0"/>
          </a:p>
        </p:txBody>
      </p:sp>
      <p:sp>
        <p:nvSpPr>
          <p:cNvPr id="6" name="Oval 5"/>
          <p:cNvSpPr>
            <a:spLocks noChangeAspect="1"/>
          </p:cNvSpPr>
          <p:nvPr/>
        </p:nvSpPr>
        <p:spPr>
          <a:xfrm>
            <a:off x="11163300" y="400683"/>
            <a:ext cx="610517" cy="597794"/>
          </a:xfrm>
          <a:prstGeom prst="ellipse">
            <a:avLst/>
          </a:prstGeom>
          <a:solidFill>
            <a:srgbClr val="F86E00"/>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86E00"/>
              </a:solidFill>
            </a:endParaRPr>
          </a:p>
        </p:txBody>
      </p:sp>
    </p:spTree>
    <p:extLst>
      <p:ext uri="{BB962C8B-B14F-4D97-AF65-F5344CB8AC3E}">
        <p14:creationId xmlns:p14="http://schemas.microsoft.com/office/powerpoint/2010/main" val="35988380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Metrics Selection</a:t>
            </a:r>
          </a:p>
        </p:txBody>
      </p:sp>
      <p:sp>
        <p:nvSpPr>
          <p:cNvPr id="3" name="TextBox 2"/>
          <p:cNvSpPr txBox="1"/>
          <p:nvPr/>
        </p:nvSpPr>
        <p:spPr>
          <a:xfrm>
            <a:off x="694407" y="1844842"/>
            <a:ext cx="10085888" cy="2062103"/>
          </a:xfrm>
          <a:prstGeom prst="rect">
            <a:avLst/>
          </a:prstGeom>
          <a:noFill/>
        </p:spPr>
        <p:txBody>
          <a:bodyPr wrap="square" rtlCol="0">
            <a:spAutoFit/>
          </a:bodyPr>
          <a:lstStyle/>
          <a:p>
            <a:r>
              <a:rPr lang="en-US" sz="3200" dirty="0" smtClean="0"/>
              <a:t>Choose metrics that are relevant, available, reliable</a:t>
            </a:r>
          </a:p>
          <a:p>
            <a:endParaRPr lang="en-US" sz="3200" dirty="0"/>
          </a:p>
          <a:p>
            <a:r>
              <a:rPr lang="en-US" sz="3200" dirty="0" smtClean="0"/>
              <a:t>Avoid metric junk and look for metrics that determine cause and effect.  Re-Evaluate periodically</a:t>
            </a:r>
            <a:endParaRPr lang="en-US" sz="3200" dirty="0"/>
          </a:p>
        </p:txBody>
      </p:sp>
      <p:sp>
        <p:nvSpPr>
          <p:cNvPr id="4" name="TextBox 3"/>
          <p:cNvSpPr txBox="1"/>
          <p:nvPr/>
        </p:nvSpPr>
        <p:spPr>
          <a:xfrm>
            <a:off x="792164" y="4457478"/>
            <a:ext cx="2285626" cy="584775"/>
          </a:xfrm>
          <a:prstGeom prst="rect">
            <a:avLst/>
          </a:prstGeom>
          <a:noFill/>
        </p:spPr>
        <p:txBody>
          <a:bodyPr wrap="none" rtlCol="0">
            <a:spAutoFit/>
          </a:bodyPr>
          <a:lstStyle/>
          <a:p>
            <a:r>
              <a:rPr lang="en-US" sz="3200" dirty="0" smtClean="0"/>
              <a:t>User metrics</a:t>
            </a:r>
            <a:endParaRPr lang="en-US" sz="3200" dirty="0"/>
          </a:p>
        </p:txBody>
      </p:sp>
      <p:sp>
        <p:nvSpPr>
          <p:cNvPr id="5" name="TextBox 4"/>
          <p:cNvSpPr txBox="1"/>
          <p:nvPr/>
        </p:nvSpPr>
        <p:spPr>
          <a:xfrm>
            <a:off x="2287361" y="5370834"/>
            <a:ext cx="3726533" cy="584775"/>
          </a:xfrm>
          <a:prstGeom prst="rect">
            <a:avLst/>
          </a:prstGeom>
          <a:noFill/>
        </p:spPr>
        <p:txBody>
          <a:bodyPr wrap="none" rtlCol="0">
            <a:spAutoFit/>
          </a:bodyPr>
          <a:lstStyle/>
          <a:p>
            <a:r>
              <a:rPr lang="en-US" sz="3200" dirty="0" smtClean="0"/>
              <a:t>Transactional metrics</a:t>
            </a:r>
            <a:endParaRPr lang="en-US" sz="3200" dirty="0"/>
          </a:p>
        </p:txBody>
      </p:sp>
      <p:sp>
        <p:nvSpPr>
          <p:cNvPr id="7" name="TextBox 6"/>
          <p:cNvSpPr txBox="1"/>
          <p:nvPr/>
        </p:nvSpPr>
        <p:spPr>
          <a:xfrm>
            <a:off x="5598695" y="4457478"/>
            <a:ext cx="3811684" cy="584775"/>
          </a:xfrm>
          <a:prstGeom prst="rect">
            <a:avLst/>
          </a:prstGeom>
          <a:noFill/>
        </p:spPr>
        <p:txBody>
          <a:bodyPr wrap="none" rtlCol="0">
            <a:spAutoFit/>
          </a:bodyPr>
          <a:lstStyle/>
          <a:p>
            <a:r>
              <a:rPr lang="en-US" sz="3200" dirty="0" smtClean="0"/>
              <a:t>Infrastructure metrics</a:t>
            </a:r>
            <a:endParaRPr lang="en-US" sz="3200" dirty="0"/>
          </a:p>
        </p:txBody>
      </p:sp>
      <p:sp>
        <p:nvSpPr>
          <p:cNvPr id="8" name="TextBox 7"/>
          <p:cNvSpPr txBox="1"/>
          <p:nvPr/>
        </p:nvSpPr>
        <p:spPr>
          <a:xfrm>
            <a:off x="7105872" y="5592786"/>
            <a:ext cx="4667945" cy="584775"/>
          </a:xfrm>
          <a:prstGeom prst="rect">
            <a:avLst/>
          </a:prstGeom>
          <a:noFill/>
        </p:spPr>
        <p:txBody>
          <a:bodyPr wrap="none" rtlCol="0">
            <a:spAutoFit/>
          </a:bodyPr>
          <a:lstStyle/>
          <a:p>
            <a:r>
              <a:rPr lang="en-US" sz="3200" dirty="0" smtClean="0"/>
              <a:t>Performance metrics (rate)</a:t>
            </a:r>
            <a:endParaRPr lang="en-US" sz="3200" dirty="0"/>
          </a:p>
        </p:txBody>
      </p:sp>
      <p:sp>
        <p:nvSpPr>
          <p:cNvPr id="9" name="Oval 8"/>
          <p:cNvSpPr>
            <a:spLocks noChangeAspect="1"/>
          </p:cNvSpPr>
          <p:nvPr/>
        </p:nvSpPr>
        <p:spPr>
          <a:xfrm>
            <a:off x="11163300" y="400683"/>
            <a:ext cx="610517" cy="597794"/>
          </a:xfrm>
          <a:prstGeom prst="ellipse">
            <a:avLst/>
          </a:prstGeom>
          <a:solidFill>
            <a:srgbClr val="F86E00"/>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86E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Non Functional Requirements</a:t>
            </a:r>
          </a:p>
        </p:txBody>
      </p:sp>
      <p:sp>
        <p:nvSpPr>
          <p:cNvPr id="13" name="TextBox 12"/>
          <p:cNvSpPr txBox="1"/>
          <p:nvPr/>
        </p:nvSpPr>
        <p:spPr>
          <a:xfrm>
            <a:off x="920501" y="1322018"/>
            <a:ext cx="10085888" cy="5509200"/>
          </a:xfrm>
          <a:prstGeom prst="rect">
            <a:avLst/>
          </a:prstGeom>
          <a:noFill/>
        </p:spPr>
        <p:txBody>
          <a:bodyPr wrap="square" rtlCol="0">
            <a:spAutoFit/>
          </a:bodyPr>
          <a:lstStyle/>
          <a:p>
            <a:r>
              <a:rPr lang="en-US" sz="3200" dirty="0">
                <a:solidFill>
                  <a:schemeClr val="accent1"/>
                </a:solidFill>
                <a:latin typeface="Segoe ui light"/>
                <a:ea typeface="MS PGothic" pitchFamily="34" charset="-128"/>
                <a:cs typeface="Segoe ui light"/>
              </a:rPr>
              <a:t>The reports do not have ‘data gaps’</a:t>
            </a:r>
          </a:p>
          <a:p>
            <a:endParaRPr lang="en-US" sz="3200" dirty="0">
              <a:solidFill>
                <a:schemeClr val="accent1"/>
              </a:solidFill>
              <a:latin typeface="Segoe ui light"/>
              <a:ea typeface="MS PGothic" pitchFamily="34" charset="-128"/>
              <a:cs typeface="Segoe ui light"/>
            </a:endParaRPr>
          </a:p>
          <a:p>
            <a:r>
              <a:rPr lang="en-US" sz="3200" dirty="0">
                <a:solidFill>
                  <a:schemeClr val="accent1"/>
                </a:solidFill>
                <a:latin typeface="Segoe ui light"/>
                <a:ea typeface="MS PGothic" pitchFamily="34" charset="-128"/>
                <a:cs typeface="Segoe ui light"/>
              </a:rPr>
              <a:t>The data ‘feels complete and accurate’</a:t>
            </a:r>
          </a:p>
          <a:p>
            <a:endParaRPr lang="en-US" sz="3200" dirty="0">
              <a:solidFill>
                <a:schemeClr val="accent1"/>
              </a:solidFill>
              <a:latin typeface="Segoe ui light"/>
              <a:ea typeface="MS PGothic" pitchFamily="34" charset="-128"/>
              <a:cs typeface="Segoe ui light"/>
            </a:endParaRPr>
          </a:p>
          <a:p>
            <a:r>
              <a:rPr lang="en-US" sz="3200" dirty="0">
                <a:solidFill>
                  <a:schemeClr val="accent1"/>
                </a:solidFill>
                <a:latin typeface="Segoe ui light"/>
                <a:ea typeface="MS PGothic" pitchFamily="34" charset="-128"/>
                <a:cs typeface="Segoe ui light"/>
              </a:rPr>
              <a:t>The interface is ‘easy to use’   BCO is a feature rich environment (read complicated)</a:t>
            </a:r>
          </a:p>
          <a:p>
            <a:endParaRPr lang="en-US" sz="3200" dirty="0">
              <a:solidFill>
                <a:schemeClr val="accent1"/>
              </a:solidFill>
              <a:latin typeface="Segoe ui light"/>
              <a:ea typeface="MS PGothic" pitchFamily="34" charset="-128"/>
              <a:cs typeface="Segoe ui light"/>
            </a:endParaRPr>
          </a:p>
          <a:p>
            <a:r>
              <a:rPr lang="en-US" sz="3200" dirty="0">
                <a:solidFill>
                  <a:schemeClr val="accent1"/>
                </a:solidFill>
                <a:latin typeface="Segoe ui light"/>
                <a:ea typeface="MS PGothic" pitchFamily="34" charset="-128"/>
                <a:cs typeface="Segoe ui light"/>
              </a:rPr>
              <a:t>Reports run ‘quickly’ and ‘look nice’</a:t>
            </a:r>
          </a:p>
          <a:p>
            <a:endParaRPr lang="en-US" sz="3200" dirty="0">
              <a:solidFill>
                <a:schemeClr val="accent1"/>
              </a:solidFill>
              <a:latin typeface="Segoe ui light"/>
              <a:ea typeface="MS PGothic" pitchFamily="34" charset="-128"/>
              <a:cs typeface="Segoe ui light"/>
            </a:endParaRPr>
          </a:p>
          <a:p>
            <a:r>
              <a:rPr lang="en-US" sz="3200" dirty="0">
                <a:solidFill>
                  <a:schemeClr val="accent1"/>
                </a:solidFill>
                <a:latin typeface="Segoe ui light"/>
                <a:ea typeface="MS PGothic" pitchFamily="34" charset="-128"/>
                <a:cs typeface="Segoe ui light"/>
              </a:rPr>
              <a:t>Reports are ‘easy to run, modify, save, reuse and publish’</a:t>
            </a:r>
          </a:p>
          <a:p>
            <a:pPr algn="ctr"/>
            <a:endParaRPr lang="en-US" sz="3200" dirty="0"/>
          </a:p>
        </p:txBody>
      </p:sp>
      <p:sp>
        <p:nvSpPr>
          <p:cNvPr id="6" name="Oval 5"/>
          <p:cNvSpPr>
            <a:spLocks noChangeAspect="1"/>
          </p:cNvSpPr>
          <p:nvPr/>
        </p:nvSpPr>
        <p:spPr>
          <a:xfrm>
            <a:off x="11163300" y="400683"/>
            <a:ext cx="610517" cy="597794"/>
          </a:xfrm>
          <a:prstGeom prst="ellipse">
            <a:avLst/>
          </a:prstGeom>
          <a:solidFill>
            <a:srgbClr val="F86E00"/>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86E00"/>
              </a:solidFill>
            </a:endParaRPr>
          </a:p>
        </p:txBody>
      </p:sp>
    </p:spTree>
    <p:extLst>
      <p:ext uri="{BB962C8B-B14F-4D97-AF65-F5344CB8AC3E}">
        <p14:creationId xmlns:p14="http://schemas.microsoft.com/office/powerpoint/2010/main" val="23826385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Performance Requirements (rate)</a:t>
            </a:r>
          </a:p>
        </p:txBody>
      </p:sp>
      <p:sp>
        <p:nvSpPr>
          <p:cNvPr id="3" name="TextBox 2"/>
          <p:cNvSpPr txBox="1"/>
          <p:nvPr/>
        </p:nvSpPr>
        <p:spPr>
          <a:xfrm>
            <a:off x="694407" y="1844842"/>
            <a:ext cx="10085888" cy="3539430"/>
          </a:xfrm>
          <a:prstGeom prst="rect">
            <a:avLst/>
          </a:prstGeom>
          <a:noFill/>
        </p:spPr>
        <p:txBody>
          <a:bodyPr wrap="square" rtlCol="0">
            <a:spAutoFit/>
          </a:bodyPr>
          <a:lstStyle/>
          <a:p>
            <a:r>
              <a:rPr lang="en-US" sz="3200" dirty="0">
                <a:solidFill>
                  <a:schemeClr val="accent1"/>
                </a:solidFill>
                <a:latin typeface="Segoe ui light"/>
                <a:ea typeface="MS PGothic" pitchFamily="34" charset="-128"/>
                <a:cs typeface="Segoe ui light"/>
              </a:rPr>
              <a:t>ETL finish times</a:t>
            </a:r>
          </a:p>
          <a:p>
            <a:endParaRPr lang="en-US" sz="3200" dirty="0">
              <a:solidFill>
                <a:schemeClr val="accent1"/>
              </a:solidFill>
              <a:latin typeface="Segoe ui light"/>
              <a:ea typeface="MS PGothic" pitchFamily="34" charset="-128"/>
              <a:cs typeface="Segoe ui light"/>
            </a:endParaRPr>
          </a:p>
          <a:p>
            <a:r>
              <a:rPr lang="en-US" sz="3200" dirty="0">
                <a:solidFill>
                  <a:schemeClr val="accent1"/>
                </a:solidFill>
                <a:latin typeface="Segoe ui light"/>
                <a:ea typeface="MS PGothic" pitchFamily="34" charset="-128"/>
                <a:cs typeface="Segoe ui light"/>
              </a:rPr>
              <a:t>“simple report” completion times</a:t>
            </a:r>
          </a:p>
          <a:p>
            <a:endParaRPr lang="en-US" sz="3200" dirty="0">
              <a:solidFill>
                <a:schemeClr val="accent1"/>
              </a:solidFill>
              <a:latin typeface="Segoe ui light"/>
              <a:ea typeface="MS PGothic" pitchFamily="34" charset="-128"/>
              <a:cs typeface="Segoe ui light"/>
            </a:endParaRPr>
          </a:p>
          <a:p>
            <a:r>
              <a:rPr lang="en-US" sz="3200" dirty="0">
                <a:solidFill>
                  <a:schemeClr val="accent1"/>
                </a:solidFill>
                <a:latin typeface="Segoe ui light"/>
                <a:ea typeface="MS PGothic" pitchFamily="34" charset="-128"/>
                <a:cs typeface="Segoe ui light"/>
              </a:rPr>
              <a:t>Complex report completion times</a:t>
            </a:r>
          </a:p>
          <a:p>
            <a:endParaRPr lang="en-US" sz="3200" dirty="0">
              <a:solidFill>
                <a:schemeClr val="accent1"/>
              </a:solidFill>
              <a:latin typeface="Segoe ui light"/>
              <a:ea typeface="MS PGothic" pitchFamily="34" charset="-128"/>
              <a:cs typeface="Segoe ui light"/>
            </a:endParaRPr>
          </a:p>
          <a:p>
            <a:r>
              <a:rPr lang="en-US" sz="3200" dirty="0">
                <a:solidFill>
                  <a:schemeClr val="accent1"/>
                </a:solidFill>
                <a:latin typeface="Segoe ui light"/>
                <a:ea typeface="MS PGothic" pitchFamily="34" charset="-128"/>
                <a:cs typeface="Segoe ui light"/>
              </a:rPr>
              <a:t>Charge back data entry</a:t>
            </a:r>
          </a:p>
        </p:txBody>
      </p:sp>
      <p:sp>
        <p:nvSpPr>
          <p:cNvPr id="6" name="Oval 5"/>
          <p:cNvSpPr>
            <a:spLocks noChangeAspect="1"/>
          </p:cNvSpPr>
          <p:nvPr/>
        </p:nvSpPr>
        <p:spPr>
          <a:xfrm>
            <a:off x="11163300" y="400683"/>
            <a:ext cx="610517" cy="597794"/>
          </a:xfrm>
          <a:prstGeom prst="ellipse">
            <a:avLst/>
          </a:prstGeom>
          <a:solidFill>
            <a:srgbClr val="F86E00"/>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86E00"/>
              </a:solidFill>
            </a:endParaRPr>
          </a:p>
        </p:txBody>
      </p:sp>
    </p:spTree>
    <p:extLst>
      <p:ext uri="{BB962C8B-B14F-4D97-AF65-F5344CB8AC3E}">
        <p14:creationId xmlns:p14="http://schemas.microsoft.com/office/powerpoint/2010/main" val="13820431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Pool of Risk</a:t>
            </a:r>
          </a:p>
        </p:txBody>
      </p:sp>
      <p:sp>
        <p:nvSpPr>
          <p:cNvPr id="3" name="TextBox 2"/>
          <p:cNvSpPr txBox="1"/>
          <p:nvPr/>
        </p:nvSpPr>
        <p:spPr>
          <a:xfrm>
            <a:off x="694407" y="1844842"/>
            <a:ext cx="10085888" cy="3539430"/>
          </a:xfrm>
          <a:prstGeom prst="rect">
            <a:avLst/>
          </a:prstGeom>
          <a:noFill/>
        </p:spPr>
        <p:txBody>
          <a:bodyPr wrap="square" rtlCol="0">
            <a:spAutoFit/>
          </a:bodyPr>
          <a:lstStyle/>
          <a:p>
            <a:r>
              <a:rPr lang="en-US" sz="3200" dirty="0">
                <a:solidFill>
                  <a:schemeClr val="accent1"/>
                </a:solidFill>
                <a:latin typeface="Segoe ui light"/>
                <a:ea typeface="MS PGothic" pitchFamily="34" charset="-128"/>
                <a:cs typeface="Segoe ui light"/>
              </a:rPr>
              <a:t>For us we will look at</a:t>
            </a:r>
          </a:p>
          <a:p>
            <a:endParaRPr lang="en-US" sz="3200" dirty="0">
              <a:solidFill>
                <a:schemeClr val="accent1"/>
              </a:solidFill>
              <a:latin typeface="Segoe ui light"/>
              <a:ea typeface="MS PGothic" pitchFamily="34" charset="-128"/>
              <a:cs typeface="Segoe ui light"/>
            </a:endParaRPr>
          </a:p>
          <a:p>
            <a:r>
              <a:rPr lang="en-US" sz="3200" dirty="0">
                <a:solidFill>
                  <a:schemeClr val="accent1"/>
                </a:solidFill>
                <a:latin typeface="Segoe ui light"/>
                <a:ea typeface="MS PGothic" pitchFamily="34" charset="-128"/>
                <a:cs typeface="Segoe ui light"/>
              </a:rPr>
              <a:t>Data collection risk </a:t>
            </a:r>
          </a:p>
          <a:p>
            <a:r>
              <a:rPr lang="en-US" sz="3200" dirty="0">
                <a:solidFill>
                  <a:schemeClr val="accent1"/>
                </a:solidFill>
                <a:latin typeface="Segoe ui light"/>
                <a:ea typeface="MS PGothic" pitchFamily="34" charset="-128"/>
                <a:cs typeface="Segoe ui light"/>
              </a:rPr>
              <a:t>Data source </a:t>
            </a:r>
            <a:r>
              <a:rPr lang="en-US" sz="3200" dirty="0" smtClean="0">
                <a:solidFill>
                  <a:schemeClr val="accent1"/>
                </a:solidFill>
                <a:latin typeface="Segoe ui light"/>
                <a:ea typeface="MS PGothic" pitchFamily="34" charset="-128"/>
                <a:cs typeface="Segoe ui light"/>
              </a:rPr>
              <a:t>availability</a:t>
            </a:r>
            <a:endParaRPr lang="en-US" sz="3200" dirty="0">
              <a:solidFill>
                <a:schemeClr val="accent1"/>
              </a:solidFill>
              <a:latin typeface="Segoe ui light"/>
              <a:ea typeface="MS PGothic" pitchFamily="34" charset="-128"/>
              <a:cs typeface="Segoe ui light"/>
            </a:endParaRPr>
          </a:p>
          <a:p>
            <a:r>
              <a:rPr lang="en-US" sz="3200" dirty="0">
                <a:solidFill>
                  <a:schemeClr val="accent1"/>
                </a:solidFill>
                <a:latin typeface="Segoe ui light"/>
                <a:ea typeface="MS PGothic" pitchFamily="34" charset="-128"/>
                <a:cs typeface="Segoe ui light"/>
              </a:rPr>
              <a:t>Completeness </a:t>
            </a:r>
            <a:r>
              <a:rPr lang="en-US" sz="3200" dirty="0" smtClean="0">
                <a:solidFill>
                  <a:schemeClr val="accent1"/>
                </a:solidFill>
                <a:latin typeface="Segoe ui light"/>
                <a:ea typeface="MS PGothic" pitchFamily="34" charset="-128"/>
                <a:cs typeface="Segoe ui light"/>
              </a:rPr>
              <a:t>risk</a:t>
            </a:r>
          </a:p>
          <a:p>
            <a:r>
              <a:rPr lang="en-US" sz="3200" dirty="0" smtClean="0">
                <a:solidFill>
                  <a:schemeClr val="accent1"/>
                </a:solidFill>
                <a:latin typeface="Segoe ui light"/>
                <a:ea typeface="MS PGothic" pitchFamily="34" charset="-128"/>
                <a:cs typeface="Segoe ui light"/>
              </a:rPr>
              <a:t>Environmental risk</a:t>
            </a:r>
            <a:endParaRPr lang="en-US" sz="3200" dirty="0">
              <a:solidFill>
                <a:schemeClr val="accent1"/>
              </a:solidFill>
              <a:latin typeface="Segoe ui light"/>
              <a:ea typeface="MS PGothic" pitchFamily="34" charset="-128"/>
              <a:cs typeface="Segoe ui light"/>
            </a:endParaRPr>
          </a:p>
          <a:p>
            <a:r>
              <a:rPr lang="en-US" sz="3200" dirty="0" smtClean="0">
                <a:solidFill>
                  <a:schemeClr val="accent1"/>
                </a:solidFill>
                <a:latin typeface="Segoe ui light"/>
                <a:ea typeface="MS PGothic" pitchFamily="34" charset="-128"/>
                <a:cs typeface="Segoe ui light"/>
              </a:rPr>
              <a:t>Change </a:t>
            </a:r>
            <a:r>
              <a:rPr lang="en-US" sz="3200" dirty="0">
                <a:solidFill>
                  <a:schemeClr val="accent1"/>
                </a:solidFill>
                <a:latin typeface="Segoe ui light"/>
                <a:ea typeface="MS PGothic" pitchFamily="34" charset="-128"/>
                <a:cs typeface="Segoe ui light"/>
              </a:rPr>
              <a:t>control risk</a:t>
            </a:r>
          </a:p>
        </p:txBody>
      </p:sp>
      <p:sp>
        <p:nvSpPr>
          <p:cNvPr id="6" name="Oval 5"/>
          <p:cNvSpPr>
            <a:spLocks noChangeAspect="1"/>
          </p:cNvSpPr>
          <p:nvPr/>
        </p:nvSpPr>
        <p:spPr>
          <a:xfrm>
            <a:off x="11163300" y="400683"/>
            <a:ext cx="610517" cy="597794"/>
          </a:xfrm>
          <a:prstGeom prst="ellipse">
            <a:avLst/>
          </a:prstGeom>
          <a:solidFill>
            <a:srgbClr val="F86E00"/>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86E00"/>
              </a:solidFill>
            </a:endParaRPr>
          </a:p>
        </p:txBody>
      </p:sp>
    </p:spTree>
    <p:extLst>
      <p:ext uri="{BB962C8B-B14F-4D97-AF65-F5344CB8AC3E}">
        <p14:creationId xmlns:p14="http://schemas.microsoft.com/office/powerpoint/2010/main" val="31841150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Pretribulation Inventory</a:t>
            </a:r>
          </a:p>
        </p:txBody>
      </p:sp>
      <p:sp>
        <p:nvSpPr>
          <p:cNvPr id="3" name="TextBox 2"/>
          <p:cNvSpPr txBox="1"/>
          <p:nvPr/>
        </p:nvSpPr>
        <p:spPr>
          <a:xfrm>
            <a:off x="694407" y="1844842"/>
            <a:ext cx="10085888" cy="4031873"/>
          </a:xfrm>
          <a:prstGeom prst="rect">
            <a:avLst/>
          </a:prstGeom>
          <a:noFill/>
        </p:spPr>
        <p:txBody>
          <a:bodyPr wrap="square" rtlCol="0">
            <a:spAutoFit/>
          </a:bodyPr>
          <a:lstStyle/>
          <a:p>
            <a:endParaRPr lang="en-US" sz="3200" dirty="0">
              <a:solidFill>
                <a:schemeClr val="accent1"/>
              </a:solidFill>
              <a:latin typeface="Segoe ui light"/>
              <a:ea typeface="MS PGothic" pitchFamily="34" charset="-128"/>
              <a:cs typeface="Segoe ui light"/>
            </a:endParaRPr>
          </a:p>
          <a:p>
            <a:r>
              <a:rPr lang="en-US" sz="3200" dirty="0">
                <a:solidFill>
                  <a:schemeClr val="accent1"/>
                </a:solidFill>
                <a:latin typeface="Segoe ui light"/>
                <a:ea typeface="MS PGothic" pitchFamily="34" charset="-128"/>
                <a:cs typeface="Segoe ui light"/>
              </a:rPr>
              <a:t>We intend to…</a:t>
            </a:r>
          </a:p>
          <a:p>
            <a:endParaRPr lang="en-US" sz="3200" dirty="0">
              <a:solidFill>
                <a:schemeClr val="accent1"/>
              </a:solidFill>
              <a:latin typeface="Segoe ui light"/>
              <a:ea typeface="MS PGothic" pitchFamily="34" charset="-128"/>
              <a:cs typeface="Segoe ui light"/>
            </a:endParaRPr>
          </a:p>
          <a:p>
            <a:r>
              <a:rPr lang="en-US" sz="3200" dirty="0">
                <a:solidFill>
                  <a:schemeClr val="accent1"/>
                </a:solidFill>
                <a:latin typeface="Segoe ui light"/>
                <a:ea typeface="MS PGothic" pitchFamily="34" charset="-128"/>
                <a:cs typeface="Segoe ui light"/>
              </a:rPr>
              <a:t>Start doing chargeback</a:t>
            </a:r>
          </a:p>
          <a:p>
            <a:r>
              <a:rPr lang="en-US" sz="3200" dirty="0" smtClean="0">
                <a:solidFill>
                  <a:schemeClr val="accent1"/>
                </a:solidFill>
                <a:latin typeface="Segoe ui light"/>
                <a:ea typeface="MS PGothic" pitchFamily="34" charset="-128"/>
                <a:cs typeface="Segoe ui light"/>
              </a:rPr>
              <a:t>Enhance </a:t>
            </a:r>
            <a:r>
              <a:rPr lang="en-US" sz="3200" dirty="0">
                <a:solidFill>
                  <a:schemeClr val="accent1"/>
                </a:solidFill>
                <a:latin typeface="Segoe ui light"/>
                <a:ea typeface="MS PGothic" pitchFamily="34" charset="-128"/>
                <a:cs typeface="Segoe ui light"/>
              </a:rPr>
              <a:t>the number of </a:t>
            </a:r>
            <a:r>
              <a:rPr lang="en-US" sz="3200" dirty="0" smtClean="0">
                <a:solidFill>
                  <a:schemeClr val="accent1"/>
                </a:solidFill>
                <a:latin typeface="Segoe ui light"/>
                <a:ea typeface="MS PGothic" pitchFamily="34" charset="-128"/>
                <a:cs typeface="Segoe ui light"/>
              </a:rPr>
              <a:t>applications</a:t>
            </a:r>
            <a:endParaRPr lang="en-US" sz="3200" dirty="0">
              <a:solidFill>
                <a:schemeClr val="accent1"/>
              </a:solidFill>
              <a:latin typeface="Segoe ui light"/>
              <a:ea typeface="MS PGothic" pitchFamily="34" charset="-128"/>
              <a:cs typeface="Segoe ui light"/>
            </a:endParaRPr>
          </a:p>
          <a:p>
            <a:r>
              <a:rPr lang="en-US" sz="3200" dirty="0">
                <a:solidFill>
                  <a:schemeClr val="accent1"/>
                </a:solidFill>
                <a:latin typeface="Segoe ui light"/>
                <a:ea typeface="MS PGothic" pitchFamily="34" charset="-128"/>
                <a:cs typeface="Segoe ui light"/>
              </a:rPr>
              <a:t>Draw attention to our reporting </a:t>
            </a:r>
            <a:r>
              <a:rPr lang="en-US" sz="3200" dirty="0" smtClean="0">
                <a:solidFill>
                  <a:schemeClr val="accent1"/>
                </a:solidFill>
                <a:latin typeface="Segoe ui light"/>
                <a:ea typeface="MS PGothic" pitchFamily="34" charset="-128"/>
                <a:cs typeface="Segoe ui light"/>
              </a:rPr>
              <a:t>abilities</a:t>
            </a:r>
          </a:p>
          <a:p>
            <a:r>
              <a:rPr lang="en-US" sz="3200" dirty="0" smtClean="0">
                <a:solidFill>
                  <a:schemeClr val="accent1"/>
                </a:solidFill>
                <a:latin typeface="Segoe ui light"/>
                <a:ea typeface="MS PGothic" pitchFamily="34" charset="-128"/>
                <a:cs typeface="Segoe ui light"/>
              </a:rPr>
              <a:t>Enhance </a:t>
            </a:r>
            <a:r>
              <a:rPr lang="en-US" sz="3200" dirty="0">
                <a:solidFill>
                  <a:schemeClr val="accent1"/>
                </a:solidFill>
                <a:latin typeface="Segoe ui light"/>
                <a:ea typeface="MS PGothic" pitchFamily="34" charset="-128"/>
                <a:cs typeface="Segoe ui light"/>
              </a:rPr>
              <a:t>the ‘Views’ utilization to ‘senior management’ via their smart devices</a:t>
            </a:r>
          </a:p>
        </p:txBody>
      </p:sp>
      <p:sp>
        <p:nvSpPr>
          <p:cNvPr id="6" name="Oval 5"/>
          <p:cNvSpPr>
            <a:spLocks noChangeAspect="1"/>
          </p:cNvSpPr>
          <p:nvPr/>
        </p:nvSpPr>
        <p:spPr>
          <a:xfrm>
            <a:off x="11163300" y="400683"/>
            <a:ext cx="610517" cy="597794"/>
          </a:xfrm>
          <a:prstGeom prst="ellipse">
            <a:avLst/>
          </a:prstGeom>
          <a:solidFill>
            <a:srgbClr val="F86E00"/>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86E00"/>
              </a:solidFill>
            </a:endParaRPr>
          </a:p>
        </p:txBody>
      </p:sp>
    </p:spTree>
    <p:extLst>
      <p:ext uri="{BB962C8B-B14F-4D97-AF65-F5344CB8AC3E}">
        <p14:creationId xmlns:p14="http://schemas.microsoft.com/office/powerpoint/2010/main" val="23241091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1532731" y="278660"/>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Perturbation theory</a:t>
            </a:r>
          </a:p>
          <a:p>
            <a:endParaRPr lang="en-US" altLang="en-US" sz="4000" dirty="0" smtClean="0">
              <a:solidFill>
                <a:srgbClr val="FE5000"/>
              </a:solidFill>
            </a:endParaRPr>
          </a:p>
        </p:txBody>
      </p:sp>
      <p:sp>
        <p:nvSpPr>
          <p:cNvPr id="3" name="TextBox 2"/>
          <p:cNvSpPr txBox="1"/>
          <p:nvPr/>
        </p:nvSpPr>
        <p:spPr>
          <a:xfrm>
            <a:off x="694407" y="1844842"/>
            <a:ext cx="6368545" cy="2062103"/>
          </a:xfrm>
          <a:prstGeom prst="rect">
            <a:avLst/>
          </a:prstGeom>
          <a:noFill/>
        </p:spPr>
        <p:txBody>
          <a:bodyPr wrap="square" rtlCol="0">
            <a:spAutoFit/>
          </a:bodyPr>
          <a:lstStyle/>
          <a:p>
            <a:endParaRPr lang="en-US" sz="3200" dirty="0">
              <a:solidFill>
                <a:schemeClr val="accent1"/>
              </a:solidFill>
              <a:latin typeface="Segoe ui light"/>
              <a:ea typeface="MS PGothic" pitchFamily="34" charset="-128"/>
              <a:cs typeface="Segoe ui light"/>
            </a:endParaRPr>
          </a:p>
          <a:p>
            <a:r>
              <a:rPr lang="en-US" sz="3200" dirty="0" smtClean="0">
                <a:solidFill>
                  <a:schemeClr val="accent1"/>
                </a:solidFill>
                <a:latin typeface="Segoe ui light"/>
                <a:ea typeface="MS PGothic" pitchFamily="34" charset="-128"/>
                <a:cs typeface="Segoe ui light"/>
              </a:rPr>
              <a:t>If it is good enough for Planetary science and quantum mechanics, it is good enough for us. </a:t>
            </a:r>
            <a:endParaRPr lang="en-US" sz="3200" dirty="0">
              <a:solidFill>
                <a:schemeClr val="accent1"/>
              </a:solidFill>
              <a:latin typeface="Segoe ui light"/>
              <a:ea typeface="MS PGothic" pitchFamily="34" charset="-128"/>
              <a:cs typeface="Segoe ui light"/>
            </a:endParaRPr>
          </a:p>
        </p:txBody>
      </p:sp>
      <p:sp>
        <p:nvSpPr>
          <p:cNvPr id="6" name="Oval 5"/>
          <p:cNvSpPr>
            <a:spLocks noChangeAspect="1"/>
          </p:cNvSpPr>
          <p:nvPr/>
        </p:nvSpPr>
        <p:spPr>
          <a:xfrm>
            <a:off x="11163300" y="400683"/>
            <a:ext cx="610517" cy="597794"/>
          </a:xfrm>
          <a:prstGeom prst="ellipse">
            <a:avLst/>
          </a:prstGeom>
          <a:solidFill>
            <a:srgbClr val="F86E00"/>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86E00"/>
              </a:solidFill>
            </a:endParaRPr>
          </a:p>
        </p:txBody>
      </p:sp>
      <p:pic>
        <p:nvPicPr>
          <p:cNvPr id="2" name="Picture 1"/>
          <p:cNvPicPr>
            <a:picLocks noChangeAspect="1"/>
          </p:cNvPicPr>
          <p:nvPr/>
        </p:nvPicPr>
        <p:blipFill>
          <a:blip r:embed="rId3"/>
          <a:stretch>
            <a:fillRect/>
          </a:stretch>
        </p:blipFill>
        <p:spPr>
          <a:xfrm>
            <a:off x="7293783" y="1844842"/>
            <a:ext cx="4480034" cy="4480034"/>
          </a:xfrm>
          <a:prstGeom prst="rect">
            <a:avLst/>
          </a:prstGeom>
        </p:spPr>
      </p:pic>
    </p:spTree>
    <p:extLst>
      <p:ext uri="{BB962C8B-B14F-4D97-AF65-F5344CB8AC3E}">
        <p14:creationId xmlns:p14="http://schemas.microsoft.com/office/powerpoint/2010/main" val="35961476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Analysis Time</a:t>
            </a:r>
          </a:p>
        </p:txBody>
      </p:sp>
      <p:sp>
        <p:nvSpPr>
          <p:cNvPr id="3" name="TextBox 2"/>
          <p:cNvSpPr txBox="1"/>
          <p:nvPr/>
        </p:nvSpPr>
        <p:spPr>
          <a:xfrm>
            <a:off x="694407" y="1844842"/>
            <a:ext cx="10085888" cy="1569660"/>
          </a:xfrm>
          <a:prstGeom prst="rect">
            <a:avLst/>
          </a:prstGeom>
          <a:noFill/>
        </p:spPr>
        <p:txBody>
          <a:bodyPr wrap="square" rtlCol="0">
            <a:spAutoFit/>
          </a:bodyPr>
          <a:lstStyle/>
          <a:p>
            <a:pPr algn="ctr"/>
            <a:r>
              <a:rPr lang="en-US" sz="3200" dirty="0" smtClean="0"/>
              <a:t>All of the metrics you have gathered can now be put to work.  BCO makes this ‘easy’ as once the data is gathered and maintained with an ETL it is ‘always’ available.</a:t>
            </a:r>
            <a:endParaRPr lang="en-US" sz="3200" dirty="0"/>
          </a:p>
        </p:txBody>
      </p:sp>
      <p:sp>
        <p:nvSpPr>
          <p:cNvPr id="13" name="TextBox 12"/>
          <p:cNvSpPr txBox="1"/>
          <p:nvPr/>
        </p:nvSpPr>
        <p:spPr>
          <a:xfrm>
            <a:off x="792164" y="3444884"/>
            <a:ext cx="10085888" cy="1077218"/>
          </a:xfrm>
          <a:prstGeom prst="rect">
            <a:avLst/>
          </a:prstGeom>
          <a:noFill/>
        </p:spPr>
        <p:txBody>
          <a:bodyPr wrap="square" rtlCol="0">
            <a:spAutoFit/>
          </a:bodyPr>
          <a:lstStyle/>
          <a:p>
            <a:pPr algn="ctr"/>
            <a:r>
              <a:rPr lang="en-US" sz="3200" dirty="0" smtClean="0"/>
              <a:t>Analysis is:</a:t>
            </a:r>
          </a:p>
          <a:p>
            <a:pPr algn="ctr"/>
            <a:r>
              <a:rPr lang="en-US" sz="3200" dirty="0" smtClean="0"/>
              <a:t>Start with a thesis statement – then prove it.</a:t>
            </a:r>
            <a:endParaRPr lang="en-US" sz="3200" dirty="0"/>
          </a:p>
        </p:txBody>
      </p:sp>
      <p:sp>
        <p:nvSpPr>
          <p:cNvPr id="6" name="Oval 5"/>
          <p:cNvSpPr/>
          <p:nvPr/>
        </p:nvSpPr>
        <p:spPr>
          <a:xfrm>
            <a:off x="11124051" y="428245"/>
            <a:ext cx="658581" cy="644546"/>
          </a:xfrm>
          <a:prstGeom prst="ellipse">
            <a:avLst/>
          </a:prstGeom>
          <a:solidFill>
            <a:srgbClr val="3980B2"/>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Tree>
    <p:extLst>
      <p:ext uri="{BB962C8B-B14F-4D97-AF65-F5344CB8AC3E}">
        <p14:creationId xmlns:p14="http://schemas.microsoft.com/office/powerpoint/2010/main" val="40395808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Using the Right Graph (Chart)</a:t>
            </a:r>
          </a:p>
        </p:txBody>
      </p:sp>
      <p:sp>
        <p:nvSpPr>
          <p:cNvPr id="3" name="TextBox 2"/>
          <p:cNvSpPr txBox="1"/>
          <p:nvPr/>
        </p:nvSpPr>
        <p:spPr>
          <a:xfrm>
            <a:off x="694407" y="1844842"/>
            <a:ext cx="10085888" cy="584775"/>
          </a:xfrm>
          <a:prstGeom prst="rect">
            <a:avLst/>
          </a:prstGeom>
          <a:noFill/>
        </p:spPr>
        <p:txBody>
          <a:bodyPr wrap="square" rtlCol="0">
            <a:spAutoFit/>
          </a:bodyPr>
          <a:lstStyle/>
          <a:p>
            <a:pPr algn="ctr"/>
            <a:r>
              <a:rPr lang="en-US" sz="3200" dirty="0" smtClean="0"/>
              <a:t>I LOVE dot charts, my boss HATES them.  </a:t>
            </a:r>
            <a:endParaRPr lang="en-US" sz="3200" dirty="0"/>
          </a:p>
        </p:txBody>
      </p:sp>
      <p:sp>
        <p:nvSpPr>
          <p:cNvPr id="9" name="TextBox 8"/>
          <p:cNvSpPr txBox="1"/>
          <p:nvPr/>
        </p:nvSpPr>
        <p:spPr>
          <a:xfrm>
            <a:off x="972905" y="2949640"/>
            <a:ext cx="2096418" cy="584775"/>
          </a:xfrm>
          <a:prstGeom prst="rect">
            <a:avLst/>
          </a:prstGeom>
          <a:noFill/>
        </p:spPr>
        <p:txBody>
          <a:bodyPr wrap="square" rtlCol="0">
            <a:spAutoFit/>
          </a:bodyPr>
          <a:lstStyle/>
          <a:p>
            <a:pPr algn="ctr"/>
            <a:r>
              <a:rPr lang="en-US" sz="3200" dirty="0" smtClean="0"/>
              <a:t>Analysis</a:t>
            </a:r>
            <a:endParaRPr lang="en-US" sz="3200" dirty="0"/>
          </a:p>
        </p:txBody>
      </p:sp>
      <p:sp>
        <p:nvSpPr>
          <p:cNvPr id="10" name="TextBox 9"/>
          <p:cNvSpPr txBox="1"/>
          <p:nvPr/>
        </p:nvSpPr>
        <p:spPr>
          <a:xfrm>
            <a:off x="7993088" y="2950728"/>
            <a:ext cx="2826920" cy="584775"/>
          </a:xfrm>
          <a:prstGeom prst="rect">
            <a:avLst/>
          </a:prstGeom>
          <a:noFill/>
        </p:spPr>
        <p:txBody>
          <a:bodyPr wrap="square" rtlCol="0">
            <a:spAutoFit/>
          </a:bodyPr>
          <a:lstStyle/>
          <a:p>
            <a:pPr algn="ctr"/>
            <a:r>
              <a:rPr lang="en-US" sz="3200" dirty="0" smtClean="0"/>
              <a:t>Presentation</a:t>
            </a:r>
            <a:endParaRPr lang="en-US" sz="3200" dirty="0"/>
          </a:p>
        </p:txBody>
      </p:sp>
      <p:pic>
        <p:nvPicPr>
          <p:cNvPr id="11" name="Picture 10"/>
          <p:cNvPicPr>
            <a:picLocks noChangeAspect="1"/>
          </p:cNvPicPr>
          <p:nvPr/>
        </p:nvPicPr>
        <p:blipFill>
          <a:blip r:embed="rId3"/>
          <a:stretch>
            <a:fillRect/>
          </a:stretch>
        </p:blipFill>
        <p:spPr>
          <a:xfrm>
            <a:off x="993209" y="3779271"/>
            <a:ext cx="2055811" cy="1060404"/>
          </a:xfrm>
          <a:prstGeom prst="rect">
            <a:avLst/>
          </a:prstGeom>
          <a:ln w="0">
            <a:noFill/>
          </a:ln>
        </p:spPr>
      </p:pic>
      <p:pic>
        <p:nvPicPr>
          <p:cNvPr id="15" name="Picture 14"/>
          <p:cNvPicPr>
            <a:picLocks noChangeAspect="1"/>
          </p:cNvPicPr>
          <p:nvPr/>
        </p:nvPicPr>
        <p:blipFill>
          <a:blip r:embed="rId4"/>
          <a:stretch>
            <a:fillRect/>
          </a:stretch>
        </p:blipFill>
        <p:spPr>
          <a:xfrm>
            <a:off x="765097" y="5064625"/>
            <a:ext cx="734919" cy="491035"/>
          </a:xfrm>
          <a:prstGeom prst="rect">
            <a:avLst/>
          </a:prstGeom>
        </p:spPr>
      </p:pic>
      <p:pic>
        <p:nvPicPr>
          <p:cNvPr id="16" name="Picture 15"/>
          <p:cNvPicPr>
            <a:picLocks noChangeAspect="1"/>
          </p:cNvPicPr>
          <p:nvPr/>
        </p:nvPicPr>
        <p:blipFill>
          <a:blip r:embed="rId5"/>
          <a:stretch>
            <a:fillRect/>
          </a:stretch>
        </p:blipFill>
        <p:spPr>
          <a:xfrm>
            <a:off x="1653111" y="5064625"/>
            <a:ext cx="736008" cy="492124"/>
          </a:xfrm>
          <a:prstGeom prst="rect">
            <a:avLst/>
          </a:prstGeom>
        </p:spPr>
      </p:pic>
      <p:pic>
        <p:nvPicPr>
          <p:cNvPr id="17" name="Picture 16"/>
          <p:cNvPicPr>
            <a:picLocks noChangeAspect="1"/>
          </p:cNvPicPr>
          <p:nvPr/>
        </p:nvPicPr>
        <p:blipFill>
          <a:blip r:embed="rId6"/>
          <a:stretch>
            <a:fillRect/>
          </a:stretch>
        </p:blipFill>
        <p:spPr>
          <a:xfrm>
            <a:off x="2542214" y="5064625"/>
            <a:ext cx="734920" cy="492124"/>
          </a:xfrm>
          <a:prstGeom prst="rect">
            <a:avLst/>
          </a:prstGeom>
        </p:spPr>
      </p:pic>
      <p:pic>
        <p:nvPicPr>
          <p:cNvPr id="18" name="Picture 17"/>
          <p:cNvPicPr>
            <a:picLocks noChangeAspect="1"/>
          </p:cNvPicPr>
          <p:nvPr/>
        </p:nvPicPr>
        <p:blipFill>
          <a:blip r:embed="rId7"/>
          <a:stretch>
            <a:fillRect/>
          </a:stretch>
        </p:blipFill>
        <p:spPr>
          <a:xfrm>
            <a:off x="8222080" y="3625955"/>
            <a:ext cx="2368936" cy="1930794"/>
          </a:xfrm>
          <a:prstGeom prst="rect">
            <a:avLst/>
          </a:prstGeom>
        </p:spPr>
      </p:pic>
      <p:pic>
        <p:nvPicPr>
          <p:cNvPr id="19" name="Picture 18"/>
          <p:cNvPicPr>
            <a:picLocks noChangeAspect="1"/>
          </p:cNvPicPr>
          <p:nvPr/>
        </p:nvPicPr>
        <p:blipFill rotWithShape="1">
          <a:blip r:embed="rId8"/>
          <a:srcRect l="33714" r="33687"/>
          <a:stretch/>
        </p:blipFill>
        <p:spPr>
          <a:xfrm>
            <a:off x="4358957" y="2651145"/>
            <a:ext cx="2781300" cy="4015109"/>
          </a:xfrm>
          <a:prstGeom prst="rect">
            <a:avLst/>
          </a:prstGeom>
        </p:spPr>
      </p:pic>
      <p:sp>
        <p:nvSpPr>
          <p:cNvPr id="13" name="Oval 12"/>
          <p:cNvSpPr/>
          <p:nvPr/>
        </p:nvSpPr>
        <p:spPr>
          <a:xfrm>
            <a:off x="11092786" y="461898"/>
            <a:ext cx="599592" cy="577240"/>
          </a:xfrm>
          <a:prstGeom prst="ellipse">
            <a:avLst/>
          </a:prstGeom>
          <a:solidFill>
            <a:srgbClr val="FB3707"/>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Tree>
    <p:extLst>
      <p:ext uri="{BB962C8B-B14F-4D97-AF65-F5344CB8AC3E}">
        <p14:creationId xmlns:p14="http://schemas.microsoft.com/office/powerpoint/2010/main" val="250788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bwMode="auto">
          <a:xfrm>
            <a:off x="0" y="0"/>
            <a:ext cx="12192000" cy="600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pPr algn="ctr"/>
            <a:r>
              <a:rPr lang="en-US" altLang="en-US" sz="4000" dirty="0" smtClean="0">
                <a:solidFill>
                  <a:srgbClr val="FE5000"/>
                </a:solidFill>
              </a:rPr>
              <a:t>TSCO 10.5 Chart Types</a:t>
            </a:r>
          </a:p>
        </p:txBody>
      </p:sp>
      <p:grpSp>
        <p:nvGrpSpPr>
          <p:cNvPr id="30" name="Group 29"/>
          <p:cNvGrpSpPr/>
          <p:nvPr/>
        </p:nvGrpSpPr>
        <p:grpSpPr>
          <a:xfrm>
            <a:off x="642467" y="605841"/>
            <a:ext cx="10907063" cy="6246818"/>
            <a:chOff x="642467" y="605841"/>
            <a:chExt cx="10907063" cy="6246818"/>
          </a:xfrm>
        </p:grpSpPr>
        <p:sp>
          <p:nvSpPr>
            <p:cNvPr id="31" name="Rectangle 30"/>
            <p:cNvSpPr/>
            <p:nvPr/>
          </p:nvSpPr>
          <p:spPr>
            <a:xfrm>
              <a:off x="642468" y="605841"/>
              <a:ext cx="1675435" cy="1436046"/>
            </a:xfrm>
            <a:prstGeom prst="rect">
              <a:avLst/>
            </a:prstGeom>
            <a:blipFill>
              <a:blip r:embed="rId3"/>
              <a:srcRect/>
              <a:stretch>
                <a:fillRect l="-13000" r="-1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642468" y="1611074"/>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34" name="Rectangle 33"/>
            <p:cNvSpPr/>
            <p:nvPr/>
          </p:nvSpPr>
          <p:spPr>
            <a:xfrm>
              <a:off x="2488793" y="605841"/>
              <a:ext cx="1675435" cy="1436046"/>
            </a:xfrm>
            <a:prstGeom prst="rect">
              <a:avLst/>
            </a:prstGeom>
            <a:blipFill>
              <a:blip r:embed="rId4"/>
              <a:srcRect/>
              <a:stretch>
                <a:fillRect l="-13000" r="-1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5" name="Freeform 34"/>
            <p:cNvSpPr/>
            <p:nvPr/>
          </p:nvSpPr>
          <p:spPr>
            <a:xfrm>
              <a:off x="2488793" y="1611074"/>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37" name="Rectangle 36"/>
            <p:cNvSpPr/>
            <p:nvPr/>
          </p:nvSpPr>
          <p:spPr>
            <a:xfrm>
              <a:off x="4335119" y="605841"/>
              <a:ext cx="1675435" cy="1436046"/>
            </a:xfrm>
            <a:prstGeom prst="rect">
              <a:avLst/>
            </a:prstGeom>
            <a:blipFill>
              <a:blip r:embed="rId5"/>
              <a:srcRect/>
              <a:stretch>
                <a:fillRect l="-13000" r="-1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8" name="Freeform 37"/>
            <p:cNvSpPr/>
            <p:nvPr/>
          </p:nvSpPr>
          <p:spPr>
            <a:xfrm>
              <a:off x="4335119" y="1611074"/>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39" name="Rectangle 38"/>
            <p:cNvSpPr/>
            <p:nvPr/>
          </p:nvSpPr>
          <p:spPr>
            <a:xfrm>
              <a:off x="6181444" y="605841"/>
              <a:ext cx="1675435" cy="1436046"/>
            </a:xfrm>
            <a:prstGeom prst="rect">
              <a:avLst/>
            </a:prstGeom>
            <a:blipFill>
              <a:blip r:embed="rId6"/>
              <a:srcRect/>
              <a:stretch>
                <a:fillRect l="-13000" r="-1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0" name="Freeform 39"/>
            <p:cNvSpPr/>
            <p:nvPr/>
          </p:nvSpPr>
          <p:spPr>
            <a:xfrm>
              <a:off x="6181444" y="1611074"/>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41" name="Rectangle 40"/>
            <p:cNvSpPr/>
            <p:nvPr/>
          </p:nvSpPr>
          <p:spPr>
            <a:xfrm>
              <a:off x="8027770" y="605841"/>
              <a:ext cx="1675435" cy="1436046"/>
            </a:xfrm>
            <a:prstGeom prst="rect">
              <a:avLst/>
            </a:prstGeom>
            <a:blipFill>
              <a:blip r:embed="rId7"/>
              <a:srcRect/>
              <a:stretch>
                <a:fillRect l="-13000" r="-1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2" name="Freeform 41"/>
            <p:cNvSpPr/>
            <p:nvPr/>
          </p:nvSpPr>
          <p:spPr>
            <a:xfrm>
              <a:off x="8027770" y="1611074"/>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43" name="Rectangle 42"/>
            <p:cNvSpPr/>
            <p:nvPr/>
          </p:nvSpPr>
          <p:spPr>
            <a:xfrm>
              <a:off x="9874095" y="605841"/>
              <a:ext cx="1675435" cy="1436046"/>
            </a:xfrm>
            <a:prstGeom prst="rect">
              <a:avLst/>
            </a:prstGeom>
            <a:blipFill>
              <a:blip r:embed="rId8"/>
              <a:srcRect/>
              <a:stretch>
                <a:fillRect l="-13000" r="-1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4" name="Freeform 43"/>
            <p:cNvSpPr/>
            <p:nvPr/>
          </p:nvSpPr>
          <p:spPr>
            <a:xfrm>
              <a:off x="9874095" y="1611074"/>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45" name="Rectangle 44"/>
            <p:cNvSpPr/>
            <p:nvPr/>
          </p:nvSpPr>
          <p:spPr>
            <a:xfrm>
              <a:off x="642468" y="2209432"/>
              <a:ext cx="1675435" cy="1436046"/>
            </a:xfrm>
            <a:prstGeom prst="rect">
              <a:avLst/>
            </a:prstGeom>
            <a:blipFill>
              <a:blip r:embed="rId9"/>
              <a:srcRect/>
              <a:stretch>
                <a:fillRect l="-13000" r="-1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6" name="Freeform 45"/>
            <p:cNvSpPr/>
            <p:nvPr/>
          </p:nvSpPr>
          <p:spPr>
            <a:xfrm>
              <a:off x="642468" y="3214665"/>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47" name="Rectangle 46"/>
            <p:cNvSpPr/>
            <p:nvPr/>
          </p:nvSpPr>
          <p:spPr>
            <a:xfrm>
              <a:off x="2488793" y="2209432"/>
              <a:ext cx="1675435" cy="1436046"/>
            </a:xfrm>
            <a:prstGeom prst="rect">
              <a:avLst/>
            </a:prstGeom>
            <a:blipFill>
              <a:blip r:embed="rId10"/>
              <a:srcRect/>
              <a:stretch>
                <a:fillRect t="-19000" b="-19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8" name="Freeform 47"/>
            <p:cNvSpPr/>
            <p:nvPr/>
          </p:nvSpPr>
          <p:spPr>
            <a:xfrm>
              <a:off x="2488793" y="3214665"/>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49" name="Rectangle 48"/>
            <p:cNvSpPr/>
            <p:nvPr/>
          </p:nvSpPr>
          <p:spPr>
            <a:xfrm>
              <a:off x="4335119" y="2209432"/>
              <a:ext cx="1675435" cy="1436046"/>
            </a:xfrm>
            <a:prstGeom prst="rect">
              <a:avLst/>
            </a:prstGeom>
            <a:blipFill>
              <a:blip r:embed="rId11"/>
              <a:srcRect/>
              <a:stretch>
                <a:fillRect l="-11000" r="-1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0" name="Freeform 49"/>
            <p:cNvSpPr/>
            <p:nvPr/>
          </p:nvSpPr>
          <p:spPr>
            <a:xfrm>
              <a:off x="4335119" y="3214665"/>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51" name="Rectangle 50"/>
            <p:cNvSpPr/>
            <p:nvPr/>
          </p:nvSpPr>
          <p:spPr>
            <a:xfrm>
              <a:off x="6181444" y="2209432"/>
              <a:ext cx="1675435" cy="1436046"/>
            </a:xfrm>
            <a:prstGeom prst="rect">
              <a:avLst/>
            </a:prstGeom>
            <a:blipFill>
              <a:blip r:embed="rId12"/>
              <a:srcRect/>
              <a:stretch>
                <a:fillRect l="-12000" r="-12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2" name="Freeform 51"/>
            <p:cNvSpPr/>
            <p:nvPr/>
          </p:nvSpPr>
          <p:spPr>
            <a:xfrm>
              <a:off x="6181444" y="3214665"/>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53" name="Rectangle 52"/>
            <p:cNvSpPr/>
            <p:nvPr/>
          </p:nvSpPr>
          <p:spPr>
            <a:xfrm>
              <a:off x="8027770" y="2209432"/>
              <a:ext cx="1675435" cy="1436046"/>
            </a:xfrm>
            <a:prstGeom prst="rect">
              <a:avLst/>
            </a:prstGeom>
            <a:blipFill>
              <a:blip r:embed="rId13"/>
              <a:srcRect/>
              <a:stretch>
                <a:fillRect l="-19000" r="-19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4" name="Freeform 53"/>
            <p:cNvSpPr/>
            <p:nvPr/>
          </p:nvSpPr>
          <p:spPr>
            <a:xfrm>
              <a:off x="8027770" y="3214665"/>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55" name="Rectangle 54"/>
            <p:cNvSpPr/>
            <p:nvPr/>
          </p:nvSpPr>
          <p:spPr>
            <a:xfrm>
              <a:off x="9874095" y="2209432"/>
              <a:ext cx="1675435" cy="1436046"/>
            </a:xfrm>
            <a:prstGeom prst="rect">
              <a:avLst/>
            </a:prstGeom>
            <a:blipFill>
              <a:blip r:embed="rId14"/>
              <a:srcRect/>
              <a:stretch>
                <a:fillRect l="-66000" r="-6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6" name="Freeform 55"/>
            <p:cNvSpPr/>
            <p:nvPr/>
          </p:nvSpPr>
          <p:spPr>
            <a:xfrm>
              <a:off x="9874095" y="3214665"/>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58" name="Freeform 57"/>
            <p:cNvSpPr/>
            <p:nvPr/>
          </p:nvSpPr>
          <p:spPr>
            <a:xfrm>
              <a:off x="642468" y="4818255"/>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59" name="Rectangle 58"/>
            <p:cNvSpPr/>
            <p:nvPr/>
          </p:nvSpPr>
          <p:spPr>
            <a:xfrm>
              <a:off x="2488793" y="3813022"/>
              <a:ext cx="1675435" cy="1436046"/>
            </a:xfrm>
            <a:prstGeom prst="rect">
              <a:avLst/>
            </a:prstGeom>
            <a:blipFill>
              <a:blip r:embed="rId15"/>
              <a:srcRect/>
              <a:stretch>
                <a:fillRect l="-19000" r="-19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0" name="Freeform 59"/>
            <p:cNvSpPr/>
            <p:nvPr/>
          </p:nvSpPr>
          <p:spPr>
            <a:xfrm>
              <a:off x="2488793" y="4818255"/>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61" name="Rectangle 60"/>
            <p:cNvSpPr/>
            <p:nvPr/>
          </p:nvSpPr>
          <p:spPr>
            <a:xfrm>
              <a:off x="4335119" y="3813022"/>
              <a:ext cx="1675435" cy="1436046"/>
            </a:xfrm>
            <a:prstGeom prst="rect">
              <a:avLst/>
            </a:prstGeom>
            <a:blipFill>
              <a:blip r:embed="rId16"/>
              <a:srcRect/>
              <a:stretch>
                <a:fillRect l="-19000" r="-19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2" name="Freeform 61"/>
            <p:cNvSpPr/>
            <p:nvPr/>
          </p:nvSpPr>
          <p:spPr>
            <a:xfrm>
              <a:off x="4335119" y="4818255"/>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63" name="Rectangle 62"/>
            <p:cNvSpPr/>
            <p:nvPr/>
          </p:nvSpPr>
          <p:spPr>
            <a:xfrm>
              <a:off x="6181444" y="3813022"/>
              <a:ext cx="1675435" cy="1436046"/>
            </a:xfrm>
            <a:prstGeom prst="rect">
              <a:avLst/>
            </a:prstGeom>
            <a:blipFill>
              <a:blip r:embed="rId17"/>
              <a:srcRect/>
              <a:stretch>
                <a:fillRect l="-15000" r="-1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4" name="Freeform 63"/>
            <p:cNvSpPr/>
            <p:nvPr/>
          </p:nvSpPr>
          <p:spPr>
            <a:xfrm>
              <a:off x="6181444" y="4818255"/>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65" name="Rectangle 64"/>
            <p:cNvSpPr/>
            <p:nvPr/>
          </p:nvSpPr>
          <p:spPr>
            <a:xfrm>
              <a:off x="8027770" y="3813022"/>
              <a:ext cx="1675435" cy="1436046"/>
            </a:xfrm>
            <a:prstGeom prst="rect">
              <a:avLst/>
            </a:prstGeom>
            <a:blipFill>
              <a:blip r:embed="rId18"/>
              <a:srcRect/>
              <a:stretch>
                <a:fillRect l="-15000" r="-1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6" name="Freeform 65"/>
            <p:cNvSpPr/>
            <p:nvPr/>
          </p:nvSpPr>
          <p:spPr>
            <a:xfrm>
              <a:off x="8027770" y="4818255"/>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67" name="Rectangle 66"/>
            <p:cNvSpPr/>
            <p:nvPr/>
          </p:nvSpPr>
          <p:spPr>
            <a:xfrm>
              <a:off x="9874095" y="3813022"/>
              <a:ext cx="1675435" cy="1436046"/>
            </a:xfrm>
            <a:prstGeom prst="rect">
              <a:avLst/>
            </a:prstGeom>
            <a:blipFill>
              <a:blip r:embed="rId19"/>
              <a:srcRect/>
              <a:stretch>
                <a:fillRect l="-64000" r="-64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8" name="Freeform 67"/>
            <p:cNvSpPr/>
            <p:nvPr/>
          </p:nvSpPr>
          <p:spPr>
            <a:xfrm>
              <a:off x="9874095" y="4818255"/>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69" name="Rectangle 68"/>
            <p:cNvSpPr/>
            <p:nvPr/>
          </p:nvSpPr>
          <p:spPr>
            <a:xfrm>
              <a:off x="642467" y="3811473"/>
              <a:ext cx="1675435" cy="1436046"/>
            </a:xfrm>
            <a:prstGeom prst="rect">
              <a:avLst/>
            </a:prstGeom>
            <a:blipFill>
              <a:blip r:embed="rId20"/>
              <a:srcRect/>
              <a:stretch>
                <a:fillRect l="-19000" r="-19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0" name="Freeform 69"/>
            <p:cNvSpPr/>
            <p:nvPr/>
          </p:nvSpPr>
          <p:spPr>
            <a:xfrm>
              <a:off x="2488793" y="6421846"/>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71" name="Rectangle 70"/>
            <p:cNvSpPr/>
            <p:nvPr/>
          </p:nvSpPr>
          <p:spPr>
            <a:xfrm>
              <a:off x="4335119" y="5416613"/>
              <a:ext cx="1675435" cy="1436046"/>
            </a:xfrm>
            <a:prstGeom prst="rect">
              <a:avLst/>
            </a:prstGeom>
            <a:blipFill>
              <a:blip r:embed="rId21"/>
              <a:srcRect/>
              <a:stretch>
                <a:fillRect l="-15000" r="-1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2" name="Freeform 71"/>
            <p:cNvSpPr/>
            <p:nvPr/>
          </p:nvSpPr>
          <p:spPr>
            <a:xfrm>
              <a:off x="4335119" y="6421846"/>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73" name="Rectangle 72"/>
            <p:cNvSpPr/>
            <p:nvPr/>
          </p:nvSpPr>
          <p:spPr>
            <a:xfrm>
              <a:off x="6181444" y="5416613"/>
              <a:ext cx="1675435" cy="1436046"/>
            </a:xfrm>
            <a:prstGeom prst="rect">
              <a:avLst/>
            </a:prstGeom>
            <a:blipFill>
              <a:blip r:embed="rId22"/>
              <a:srcRect/>
              <a:stretch>
                <a:fillRect l="-12000" r="-12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4" name="Freeform 73"/>
            <p:cNvSpPr/>
            <p:nvPr/>
          </p:nvSpPr>
          <p:spPr>
            <a:xfrm>
              <a:off x="6181444" y="6421846"/>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75" name="Rectangle 74"/>
            <p:cNvSpPr/>
            <p:nvPr/>
          </p:nvSpPr>
          <p:spPr>
            <a:xfrm>
              <a:off x="8027770" y="5416613"/>
              <a:ext cx="1675435" cy="1436046"/>
            </a:xfrm>
            <a:prstGeom prst="rect">
              <a:avLst/>
            </a:prstGeom>
            <a:blipFill>
              <a:blip r:embed="rId23"/>
              <a:srcRect/>
              <a:stretch>
                <a:fillRect l="-11000" r="-1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6" name="Freeform 75"/>
            <p:cNvSpPr/>
            <p:nvPr/>
          </p:nvSpPr>
          <p:spPr>
            <a:xfrm>
              <a:off x="8027770" y="6421846"/>
              <a:ext cx="1675435" cy="344651"/>
            </a:xfrm>
            <a:custGeom>
              <a:avLst/>
              <a:gdLst>
                <a:gd name="connsiteX0" fmla="*/ 0 w 1675435"/>
                <a:gd name="connsiteY0" fmla="*/ 0 h 344651"/>
                <a:gd name="connsiteX1" fmla="*/ 1675435 w 1675435"/>
                <a:gd name="connsiteY1" fmla="*/ 0 h 344651"/>
                <a:gd name="connsiteX2" fmla="*/ 1675435 w 1675435"/>
                <a:gd name="connsiteY2" fmla="*/ 344651 h 344651"/>
                <a:gd name="connsiteX3" fmla="*/ 0 w 1675435"/>
                <a:gd name="connsiteY3" fmla="*/ 344651 h 344651"/>
                <a:gd name="connsiteX4" fmla="*/ 0 w 1675435"/>
                <a:gd name="connsiteY4" fmla="*/ 0 h 34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435" h="344651">
                  <a:moveTo>
                    <a:pt x="0" y="0"/>
                  </a:moveTo>
                  <a:lnTo>
                    <a:pt x="1675435" y="0"/>
                  </a:lnTo>
                  <a:lnTo>
                    <a:pt x="1675435" y="344651"/>
                  </a:lnTo>
                  <a:lnTo>
                    <a:pt x="0" y="344651"/>
                  </a:lnTo>
                  <a:lnTo>
                    <a:pt x="0" y="0"/>
                  </a:lnTo>
                  <a:close/>
                </a:path>
              </a:pathLst>
            </a:custGeom>
            <a:noFill/>
          </p:spPr>
          <p:style>
            <a:lnRef idx="0">
              <a:schemeClr val="accent1">
                <a:hueOff val="0"/>
                <a:satOff val="0"/>
                <a:lumOff val="0"/>
                <a:alphaOff val="0"/>
              </a:schemeClr>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endParaRPr lang="en-US" sz="1800" kern="1200" dirty="0"/>
            </a:p>
          </p:txBody>
        </p:sp>
      </p:grpSp>
      <p:pic>
        <p:nvPicPr>
          <p:cNvPr id="78" name="Picture 77"/>
          <p:cNvPicPr>
            <a:picLocks noChangeAspect="1"/>
          </p:cNvPicPr>
          <p:nvPr/>
        </p:nvPicPr>
        <p:blipFill>
          <a:blip r:embed="rId24"/>
          <a:stretch>
            <a:fillRect/>
          </a:stretch>
        </p:blipFill>
        <p:spPr>
          <a:xfrm>
            <a:off x="9874095" y="5416612"/>
            <a:ext cx="2211608" cy="1349885"/>
          </a:xfrm>
          <a:prstGeom prst="rect">
            <a:avLst/>
          </a:prstGeom>
        </p:spPr>
      </p:pic>
      <p:pic>
        <p:nvPicPr>
          <p:cNvPr id="79" name="Picture 78"/>
          <p:cNvPicPr>
            <a:picLocks noChangeAspect="1"/>
          </p:cNvPicPr>
          <p:nvPr/>
        </p:nvPicPr>
        <p:blipFill>
          <a:blip r:embed="rId25"/>
          <a:stretch>
            <a:fillRect/>
          </a:stretch>
        </p:blipFill>
        <p:spPr>
          <a:xfrm>
            <a:off x="1395082" y="5413514"/>
            <a:ext cx="2769146" cy="1212790"/>
          </a:xfrm>
          <a:prstGeom prst="rect">
            <a:avLst/>
          </a:prstGeom>
        </p:spPr>
      </p:pic>
      <p:pic>
        <p:nvPicPr>
          <p:cNvPr id="80" name="Picture 79"/>
          <p:cNvPicPr>
            <a:picLocks noChangeAspect="1"/>
          </p:cNvPicPr>
          <p:nvPr/>
        </p:nvPicPr>
        <p:blipFill>
          <a:blip r:embed="rId26"/>
          <a:stretch>
            <a:fillRect/>
          </a:stretch>
        </p:blipFill>
        <p:spPr>
          <a:xfrm>
            <a:off x="141009" y="5413514"/>
            <a:ext cx="2347784" cy="1352983"/>
          </a:xfrm>
          <a:prstGeom prst="rect">
            <a:avLst/>
          </a:prstGeom>
        </p:spPr>
      </p:pic>
      <p:sp>
        <p:nvSpPr>
          <p:cNvPr id="57" name="Oval 56"/>
          <p:cNvSpPr/>
          <p:nvPr/>
        </p:nvSpPr>
        <p:spPr>
          <a:xfrm>
            <a:off x="11092786" y="461898"/>
            <a:ext cx="599592" cy="577240"/>
          </a:xfrm>
          <a:prstGeom prst="ellipse">
            <a:avLst/>
          </a:prstGeom>
          <a:solidFill>
            <a:srgbClr val="FB3707"/>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Tree>
    <p:extLst>
      <p:ext uri="{BB962C8B-B14F-4D97-AF65-F5344CB8AC3E}">
        <p14:creationId xmlns:p14="http://schemas.microsoft.com/office/powerpoint/2010/main" val="2371526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1524001" y="946483"/>
            <a:ext cx="8835362" cy="475439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i="1" dirty="0" smtClean="0">
                <a:solidFill>
                  <a:srgbClr val="FF6600"/>
                </a:solidFill>
              </a:rPr>
              <a:t>Successful </a:t>
            </a:r>
          </a:p>
          <a:p>
            <a:r>
              <a:rPr lang="en-US" sz="6600" b="1" i="1" dirty="0" smtClean="0">
                <a:solidFill>
                  <a:srgbClr val="FF6600"/>
                </a:solidFill>
              </a:rPr>
              <a:t>capacity managers </a:t>
            </a:r>
          </a:p>
          <a:p>
            <a:r>
              <a:rPr lang="en-US" sz="7200" b="1" i="1" dirty="0" smtClean="0">
                <a:solidFill>
                  <a:srgbClr val="FF6600"/>
                </a:solidFill>
              </a:rPr>
              <a:t>provide</a:t>
            </a:r>
            <a:r>
              <a:rPr lang="en-US" sz="6600" b="1" i="1" dirty="0" smtClean="0">
                <a:solidFill>
                  <a:srgbClr val="FF6600"/>
                </a:solidFill>
              </a:rPr>
              <a:t> </a:t>
            </a:r>
          </a:p>
          <a:p>
            <a:r>
              <a:rPr lang="en-US" sz="6600" b="1" i="1" dirty="0" smtClean="0">
                <a:solidFill>
                  <a:srgbClr val="FF6600"/>
                </a:solidFill>
              </a:rPr>
              <a:t>actionable intelligence.</a:t>
            </a:r>
            <a:endParaRPr lang="en-US" sz="6600" dirty="0"/>
          </a:p>
        </p:txBody>
      </p:sp>
    </p:spTree>
    <p:extLst>
      <p:ext uri="{BB962C8B-B14F-4D97-AF65-F5344CB8AC3E}">
        <p14:creationId xmlns:p14="http://schemas.microsoft.com/office/powerpoint/2010/main" val="3573472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Tangent ALERT!!</a:t>
            </a:r>
          </a:p>
        </p:txBody>
      </p:sp>
      <p:sp>
        <p:nvSpPr>
          <p:cNvPr id="3" name="TextBox 2"/>
          <p:cNvSpPr txBox="1"/>
          <p:nvPr/>
        </p:nvSpPr>
        <p:spPr>
          <a:xfrm>
            <a:off x="694407" y="1844842"/>
            <a:ext cx="10085888" cy="1077218"/>
          </a:xfrm>
          <a:prstGeom prst="rect">
            <a:avLst/>
          </a:prstGeom>
          <a:noFill/>
        </p:spPr>
        <p:txBody>
          <a:bodyPr wrap="square" rtlCol="0">
            <a:spAutoFit/>
          </a:bodyPr>
          <a:lstStyle/>
          <a:p>
            <a:pPr algn="ctr"/>
            <a:r>
              <a:rPr lang="en-US" sz="3200" dirty="0" smtClean="0"/>
              <a:t>We have a PDF, just in time training document all about using charts in BCO.</a:t>
            </a:r>
            <a:endParaRPr lang="en-US" sz="3200" dirty="0"/>
          </a:p>
        </p:txBody>
      </p:sp>
      <p:sp>
        <p:nvSpPr>
          <p:cNvPr id="13" name="TextBox 12"/>
          <p:cNvSpPr txBox="1"/>
          <p:nvPr/>
        </p:nvSpPr>
        <p:spPr>
          <a:xfrm>
            <a:off x="792164" y="3444884"/>
            <a:ext cx="10085888" cy="1077218"/>
          </a:xfrm>
          <a:prstGeom prst="rect">
            <a:avLst/>
          </a:prstGeom>
          <a:noFill/>
        </p:spPr>
        <p:txBody>
          <a:bodyPr wrap="square" rtlCol="0">
            <a:spAutoFit/>
          </a:bodyPr>
          <a:lstStyle/>
          <a:p>
            <a:pPr algn="ctr"/>
            <a:r>
              <a:rPr lang="en-US" sz="3200" dirty="0" smtClean="0"/>
              <a:t>Leave your card with “</a:t>
            </a:r>
            <a:r>
              <a:rPr lang="en-US" sz="3200" b="1" dirty="0" smtClean="0"/>
              <a:t>Reports</a:t>
            </a:r>
            <a:r>
              <a:rPr lang="en-US" sz="3200" dirty="0" smtClean="0"/>
              <a:t>” on the back and we will send you this presentation and the training document.</a:t>
            </a:r>
            <a:endParaRPr lang="en-US" sz="3200" dirty="0"/>
          </a:p>
        </p:txBody>
      </p:sp>
      <p:sp>
        <p:nvSpPr>
          <p:cNvPr id="14" name="Oval 13"/>
          <p:cNvSpPr/>
          <p:nvPr/>
        </p:nvSpPr>
        <p:spPr>
          <a:xfrm>
            <a:off x="11092786" y="461898"/>
            <a:ext cx="599592" cy="577240"/>
          </a:xfrm>
          <a:prstGeom prst="ellipse">
            <a:avLst/>
          </a:prstGeom>
          <a:solidFill>
            <a:srgbClr val="FB3707"/>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Tree>
    <p:extLst>
      <p:ext uri="{BB962C8B-B14F-4D97-AF65-F5344CB8AC3E}">
        <p14:creationId xmlns:p14="http://schemas.microsoft.com/office/powerpoint/2010/main" val="41417273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Write the Report</a:t>
            </a:r>
          </a:p>
        </p:txBody>
      </p:sp>
      <p:sp>
        <p:nvSpPr>
          <p:cNvPr id="3" name="TextBox 2"/>
          <p:cNvSpPr txBox="1"/>
          <p:nvPr/>
        </p:nvSpPr>
        <p:spPr>
          <a:xfrm>
            <a:off x="792164" y="1462469"/>
            <a:ext cx="10085888" cy="1717393"/>
          </a:xfrm>
          <a:prstGeom prst="rect">
            <a:avLst/>
          </a:prstGeom>
          <a:noFill/>
        </p:spPr>
        <p:txBody>
          <a:bodyPr wrap="square" rtlCol="0">
            <a:spAutoFit/>
          </a:bodyPr>
          <a:lstStyle/>
          <a:p>
            <a:pPr>
              <a:spcBef>
                <a:spcPct val="30000"/>
              </a:spcBef>
              <a:defRPr/>
            </a:pPr>
            <a:r>
              <a:rPr lang="en-US" sz="3200" dirty="0"/>
              <a:t>It only gets one slide in our little conversation but this is where you spend most of your time – </a:t>
            </a:r>
            <a:endParaRPr lang="en-US" sz="3200" dirty="0" smtClean="0"/>
          </a:p>
          <a:p>
            <a:pPr>
              <a:spcBef>
                <a:spcPct val="30000"/>
              </a:spcBef>
              <a:defRPr/>
            </a:pPr>
            <a:r>
              <a:rPr lang="en-US" sz="3200" b="1" dirty="0" smtClean="0"/>
              <a:t>If </a:t>
            </a:r>
            <a:r>
              <a:rPr lang="en-US" sz="3200" b="1" dirty="0"/>
              <a:t>you are … </a:t>
            </a:r>
            <a:r>
              <a:rPr lang="en-US" sz="3200" b="1" dirty="0" smtClean="0"/>
              <a:t>successful</a:t>
            </a:r>
            <a:endParaRPr lang="en-US" sz="3200" b="1" dirty="0"/>
          </a:p>
        </p:txBody>
      </p:sp>
      <p:sp>
        <p:nvSpPr>
          <p:cNvPr id="13" name="TextBox 12"/>
          <p:cNvSpPr txBox="1"/>
          <p:nvPr/>
        </p:nvSpPr>
        <p:spPr>
          <a:xfrm>
            <a:off x="792164" y="3757355"/>
            <a:ext cx="10085888" cy="2554545"/>
          </a:xfrm>
          <a:prstGeom prst="rect">
            <a:avLst/>
          </a:prstGeom>
          <a:noFill/>
        </p:spPr>
        <p:txBody>
          <a:bodyPr wrap="square" rtlCol="0">
            <a:spAutoFit/>
          </a:bodyPr>
          <a:lstStyle/>
          <a:p>
            <a:r>
              <a:rPr lang="en-US" sz="3200" dirty="0"/>
              <a:t>In a 'speech' there are four components: the speaker, the audience, the speech, and the </a:t>
            </a:r>
            <a:r>
              <a:rPr lang="en-US" sz="3200" b="1" dirty="0" smtClean="0"/>
              <a:t>result or ACTION</a:t>
            </a:r>
            <a:r>
              <a:rPr lang="en-US" sz="3200" dirty="0" smtClean="0"/>
              <a:t>.</a:t>
            </a:r>
          </a:p>
          <a:p>
            <a:endParaRPr lang="en-US" sz="3200" dirty="0"/>
          </a:p>
          <a:p>
            <a:r>
              <a:rPr lang="en-US" sz="3200" dirty="0" smtClean="0"/>
              <a:t>Same goes with a written report.  </a:t>
            </a:r>
            <a:r>
              <a:rPr lang="en-US" sz="3200" b="1" dirty="0" smtClean="0"/>
              <a:t>Prove</a:t>
            </a:r>
            <a:r>
              <a:rPr lang="en-US" sz="3200" dirty="0" smtClean="0"/>
              <a:t> the point of audit, and </a:t>
            </a:r>
            <a:r>
              <a:rPr lang="en-US" sz="3200" b="1" dirty="0" smtClean="0"/>
              <a:t>TAKE ACTION</a:t>
            </a:r>
            <a:endParaRPr lang="en-US" sz="3200" b="1" dirty="0"/>
          </a:p>
        </p:txBody>
      </p:sp>
      <p:sp>
        <p:nvSpPr>
          <p:cNvPr id="6" name="Oval 5"/>
          <p:cNvSpPr/>
          <p:nvPr/>
        </p:nvSpPr>
        <p:spPr>
          <a:xfrm>
            <a:off x="11099574" y="456627"/>
            <a:ext cx="608620" cy="587782"/>
          </a:xfrm>
          <a:prstGeom prst="ellipse">
            <a:avLst/>
          </a:prstGeom>
          <a:solidFill>
            <a:srgbClr val="00A79D"/>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3CB6A2"/>
              </a:solidFill>
              <a:cs typeface="Calibri"/>
            </a:endParaRPr>
          </a:p>
        </p:txBody>
      </p:sp>
    </p:spTree>
    <p:extLst>
      <p:ext uri="{BB962C8B-B14F-4D97-AF65-F5344CB8AC3E}">
        <p14:creationId xmlns:p14="http://schemas.microsoft.com/office/powerpoint/2010/main" val="1829002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Note Exceptions / Risks</a:t>
            </a:r>
          </a:p>
        </p:txBody>
      </p:sp>
      <p:sp>
        <p:nvSpPr>
          <p:cNvPr id="3" name="TextBox 2"/>
          <p:cNvSpPr txBox="1"/>
          <p:nvPr/>
        </p:nvSpPr>
        <p:spPr>
          <a:xfrm>
            <a:off x="694407" y="1844842"/>
            <a:ext cx="10085888" cy="2062103"/>
          </a:xfrm>
          <a:prstGeom prst="rect">
            <a:avLst/>
          </a:prstGeom>
          <a:noFill/>
        </p:spPr>
        <p:txBody>
          <a:bodyPr wrap="square" rtlCol="0">
            <a:spAutoFit/>
          </a:bodyPr>
          <a:lstStyle/>
          <a:p>
            <a:pPr algn="ctr"/>
            <a:r>
              <a:rPr lang="en-US" sz="3200" dirty="0"/>
              <a:t>Be sure to </a:t>
            </a:r>
            <a:r>
              <a:rPr lang="en-US" sz="3200" b="1" dirty="0"/>
              <a:t>note your exceptions and your risks</a:t>
            </a:r>
            <a:r>
              <a:rPr lang="en-US" sz="3200" dirty="0"/>
              <a:t>.  Be aware that you can not cover all risks and the audience should be informed of the risks you considered.  </a:t>
            </a:r>
          </a:p>
          <a:p>
            <a:pPr algn="ctr"/>
            <a:endParaRPr lang="en-US" sz="3200" dirty="0"/>
          </a:p>
        </p:txBody>
      </p:sp>
      <p:sp>
        <p:nvSpPr>
          <p:cNvPr id="6" name="Oval 5"/>
          <p:cNvSpPr/>
          <p:nvPr/>
        </p:nvSpPr>
        <p:spPr>
          <a:xfrm>
            <a:off x="11098213" y="457738"/>
            <a:ext cx="596601" cy="585560"/>
          </a:xfrm>
          <a:prstGeom prst="ellipse">
            <a:avLst/>
          </a:prstGeom>
          <a:solidFill>
            <a:srgbClr val="F98700"/>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FF6600"/>
              </a:solidFill>
              <a:cs typeface="Calibri"/>
            </a:endParaRPr>
          </a:p>
        </p:txBody>
      </p:sp>
    </p:spTree>
    <p:extLst>
      <p:ext uri="{BB962C8B-B14F-4D97-AF65-F5344CB8AC3E}">
        <p14:creationId xmlns:p14="http://schemas.microsoft.com/office/powerpoint/2010/main" val="9266980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Quick Review</a:t>
            </a:r>
          </a:p>
        </p:txBody>
      </p:sp>
      <p:sp>
        <p:nvSpPr>
          <p:cNvPr id="6" name="Oval 5"/>
          <p:cNvSpPr/>
          <p:nvPr/>
        </p:nvSpPr>
        <p:spPr>
          <a:xfrm>
            <a:off x="11098213" y="457738"/>
            <a:ext cx="596601" cy="585560"/>
          </a:xfrm>
          <a:prstGeom prst="ellipse">
            <a:avLst/>
          </a:prstGeom>
          <a:solidFill>
            <a:srgbClr val="7030A0"/>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FF6600"/>
              </a:solidFill>
              <a:cs typeface="Calibri"/>
            </a:endParaRPr>
          </a:p>
        </p:txBody>
      </p:sp>
      <p:sp>
        <p:nvSpPr>
          <p:cNvPr id="7" name="Rectangle 23"/>
          <p:cNvSpPr>
            <a:spLocks noChangeArrowheads="1"/>
          </p:cNvSpPr>
          <p:nvPr/>
        </p:nvSpPr>
        <p:spPr bwMode="auto">
          <a:xfrm>
            <a:off x="484188" y="1322018"/>
            <a:ext cx="6368581" cy="5090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a:buNone/>
            </a:pPr>
            <a:r>
              <a:rPr lang="en-US" sz="2800" b="1" dirty="0" smtClean="0">
                <a:solidFill>
                  <a:schemeClr val="accent1"/>
                </a:solidFill>
                <a:latin typeface="Segoe ui light"/>
                <a:ea typeface="MS PGothic" pitchFamily="34" charset="-128"/>
                <a:cs typeface="Segoe ui light"/>
              </a:rPr>
              <a:t>Data Gathering</a:t>
            </a:r>
          </a:p>
          <a:p>
            <a:pPr lvl="1">
              <a:buNone/>
            </a:pPr>
            <a:r>
              <a:rPr lang="en-US" sz="2800" b="1" dirty="0" smtClean="0">
                <a:solidFill>
                  <a:schemeClr val="accent1"/>
                </a:solidFill>
                <a:latin typeface="Segoe ui light"/>
                <a:ea typeface="MS PGothic" pitchFamily="34" charset="-128"/>
                <a:cs typeface="Segoe ui light"/>
              </a:rPr>
              <a:t>Point </a:t>
            </a:r>
            <a:r>
              <a:rPr lang="en-US" sz="2800" b="1" dirty="0">
                <a:solidFill>
                  <a:schemeClr val="accent1"/>
                </a:solidFill>
                <a:latin typeface="Segoe ui light"/>
                <a:ea typeface="MS PGothic" pitchFamily="34" charset="-128"/>
                <a:cs typeface="Segoe ui light"/>
              </a:rPr>
              <a:t>of </a:t>
            </a:r>
            <a:r>
              <a:rPr lang="en-US" sz="2800" b="1" dirty="0" smtClean="0">
                <a:solidFill>
                  <a:schemeClr val="accent1"/>
                </a:solidFill>
                <a:latin typeface="Segoe ui light"/>
                <a:ea typeface="MS PGothic" pitchFamily="34" charset="-128"/>
                <a:cs typeface="Segoe ui light"/>
              </a:rPr>
              <a:t>review – thesis statement</a:t>
            </a:r>
            <a:endParaRPr lang="en-US" sz="2800" b="1" dirty="0">
              <a:solidFill>
                <a:schemeClr val="accent1"/>
              </a:solidFill>
              <a:latin typeface="Segoe ui light"/>
              <a:ea typeface="MS PGothic" pitchFamily="34" charset="-128"/>
              <a:cs typeface="Segoe ui light"/>
            </a:endParaRPr>
          </a:p>
          <a:p>
            <a:pPr lvl="1">
              <a:buNone/>
            </a:pPr>
            <a:r>
              <a:rPr lang="en-US" sz="2800" b="1" dirty="0">
                <a:solidFill>
                  <a:schemeClr val="accent1"/>
                </a:solidFill>
                <a:latin typeface="Segoe ui light"/>
                <a:ea typeface="MS PGothic" pitchFamily="34" charset="-128"/>
                <a:cs typeface="Segoe ui light"/>
              </a:rPr>
              <a:t>Audience / consumer of the report</a:t>
            </a:r>
          </a:p>
          <a:p>
            <a:pPr lvl="1">
              <a:buNone/>
            </a:pPr>
            <a:r>
              <a:rPr lang="en-US" sz="2800" b="1" dirty="0" smtClean="0">
                <a:solidFill>
                  <a:schemeClr val="accent1"/>
                </a:solidFill>
                <a:latin typeface="Segoe ui light"/>
                <a:ea typeface="MS PGothic" pitchFamily="34" charset="-128"/>
                <a:cs typeface="Segoe ui light"/>
              </a:rPr>
              <a:t>Metrics, and thresholds</a:t>
            </a:r>
          </a:p>
          <a:p>
            <a:pPr lvl="1">
              <a:buNone/>
            </a:pPr>
            <a:r>
              <a:rPr lang="en-US" sz="2800" b="1" dirty="0" smtClean="0">
                <a:solidFill>
                  <a:schemeClr val="accent1"/>
                </a:solidFill>
                <a:latin typeface="Segoe ui light"/>
                <a:ea typeface="MS PGothic" pitchFamily="34" charset="-128"/>
                <a:cs typeface="Segoe ui light"/>
              </a:rPr>
              <a:t>Nonfunctional requirements</a:t>
            </a:r>
          </a:p>
          <a:p>
            <a:pPr lvl="1">
              <a:buNone/>
            </a:pPr>
            <a:r>
              <a:rPr lang="en-US" sz="2800" b="1" dirty="0" smtClean="0">
                <a:solidFill>
                  <a:schemeClr val="accent1"/>
                </a:solidFill>
                <a:latin typeface="Segoe ui light"/>
                <a:ea typeface="MS PGothic" pitchFamily="34" charset="-128"/>
                <a:cs typeface="Segoe ui light"/>
              </a:rPr>
              <a:t>Performance requirements</a:t>
            </a:r>
          </a:p>
          <a:p>
            <a:pPr lvl="1">
              <a:buNone/>
            </a:pPr>
            <a:r>
              <a:rPr lang="en-US" sz="2800" b="1" dirty="0" smtClean="0">
                <a:solidFill>
                  <a:schemeClr val="accent1"/>
                </a:solidFill>
                <a:latin typeface="Segoe ui light"/>
                <a:ea typeface="MS PGothic" pitchFamily="34" charset="-128"/>
                <a:cs typeface="Segoe ui light"/>
              </a:rPr>
              <a:t>Pool of Risks</a:t>
            </a:r>
          </a:p>
          <a:p>
            <a:pPr lvl="1">
              <a:buNone/>
            </a:pPr>
            <a:r>
              <a:rPr lang="en-US" sz="2800" b="1" dirty="0" smtClean="0">
                <a:solidFill>
                  <a:schemeClr val="accent1"/>
                </a:solidFill>
                <a:latin typeface="Segoe ui light"/>
                <a:ea typeface="MS PGothic" pitchFamily="34" charset="-128"/>
                <a:cs typeface="Segoe ui light"/>
              </a:rPr>
              <a:t>Perturbation inventory (things that perturb the system)</a:t>
            </a:r>
          </a:p>
          <a:p>
            <a:pPr>
              <a:buNone/>
            </a:pPr>
            <a:endParaRPr lang="en-US" sz="2800" b="1" dirty="0">
              <a:solidFill>
                <a:schemeClr val="accent1"/>
              </a:solidFill>
              <a:latin typeface="Segoe ui light"/>
              <a:ea typeface="MS PGothic" pitchFamily="34" charset="-128"/>
              <a:cs typeface="Segoe ui light"/>
            </a:endParaRPr>
          </a:p>
        </p:txBody>
      </p:sp>
      <p:sp>
        <p:nvSpPr>
          <p:cNvPr id="8" name="Content Placeholder 2"/>
          <p:cNvSpPr txBox="1">
            <a:spLocks/>
          </p:cNvSpPr>
          <p:nvPr/>
        </p:nvSpPr>
        <p:spPr>
          <a:xfrm>
            <a:off x="6852770" y="1585257"/>
            <a:ext cx="5178810" cy="5066328"/>
          </a:xfrm>
          <a:prstGeom prst="rect">
            <a:avLst/>
          </a:prstGeom>
        </p:spPr>
        <p:txBody>
          <a:bodyPr lIns="91438" tIns="45719" rIns="91438" bIns="45719">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Calibri"/>
                <a:ea typeface="+mn-ea"/>
                <a:cs typeface="Calibri"/>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Calibri"/>
                <a:ea typeface="+mn-ea"/>
                <a:cs typeface="Calibri"/>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2"/>
                </a:solidFill>
                <a:latin typeface="Calibri"/>
                <a:ea typeface="+mn-ea"/>
                <a:cs typeface="Calibri"/>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8" indent="0">
              <a:lnSpc>
                <a:spcPct val="110000"/>
              </a:lnSpc>
              <a:spcBef>
                <a:spcPts val="1968"/>
              </a:spcBef>
              <a:spcAft>
                <a:spcPts val="600"/>
              </a:spcAft>
              <a:buClr>
                <a:schemeClr val="bg1"/>
              </a:buClr>
              <a:buSzPct val="75000"/>
              <a:buNone/>
            </a:pPr>
            <a:r>
              <a:rPr lang="en-US" sz="3100" dirty="0" smtClean="0">
                <a:solidFill>
                  <a:srgbClr val="414042"/>
                </a:solidFill>
              </a:rPr>
              <a:t>	 Analysis</a:t>
            </a:r>
          </a:p>
          <a:p>
            <a:pPr marL="34288" indent="0">
              <a:lnSpc>
                <a:spcPct val="110000"/>
              </a:lnSpc>
              <a:spcBef>
                <a:spcPts val="1968"/>
              </a:spcBef>
              <a:spcAft>
                <a:spcPts val="600"/>
              </a:spcAft>
              <a:buClr>
                <a:schemeClr val="bg1"/>
              </a:buClr>
              <a:buSzPct val="75000"/>
              <a:buNone/>
            </a:pPr>
            <a:r>
              <a:rPr lang="en-US" altLang="zh-CN" sz="3100" dirty="0" smtClean="0">
                <a:solidFill>
                  <a:srgbClr val="414042"/>
                </a:solidFill>
              </a:rPr>
              <a:t>	 	Using The Right Graphs</a:t>
            </a:r>
            <a:endParaRPr lang="en-US" altLang="zh-CN" dirty="0">
              <a:solidFill>
                <a:schemeClr val="bg1"/>
              </a:solidFill>
            </a:endParaRPr>
          </a:p>
          <a:p>
            <a:pPr marL="34288" indent="0">
              <a:lnSpc>
                <a:spcPct val="110000"/>
              </a:lnSpc>
              <a:spcBef>
                <a:spcPts val="1968"/>
              </a:spcBef>
              <a:spcAft>
                <a:spcPts val="600"/>
              </a:spcAft>
              <a:buClr>
                <a:schemeClr val="bg1"/>
              </a:buClr>
              <a:buSzPct val="75000"/>
              <a:buNone/>
            </a:pPr>
            <a:r>
              <a:rPr lang="en-US" altLang="zh-CN" sz="3100" dirty="0" smtClean="0"/>
              <a:t>	 Write the Report</a:t>
            </a:r>
          </a:p>
          <a:p>
            <a:pPr marL="34288" indent="0">
              <a:lnSpc>
                <a:spcPct val="110000"/>
              </a:lnSpc>
              <a:spcBef>
                <a:spcPts val="1968"/>
              </a:spcBef>
              <a:spcAft>
                <a:spcPts val="600"/>
              </a:spcAft>
              <a:buClr>
                <a:schemeClr val="bg1"/>
              </a:buClr>
              <a:buSzPct val="75000"/>
              <a:buNone/>
            </a:pPr>
            <a:r>
              <a:rPr lang="en-US" altLang="zh-CN" sz="3100" dirty="0" smtClean="0"/>
              <a:t>	 	Note Exceptions / Risks</a:t>
            </a:r>
          </a:p>
        </p:txBody>
      </p:sp>
      <p:sp>
        <p:nvSpPr>
          <p:cNvPr id="2" name="Rectangle 1"/>
          <p:cNvSpPr/>
          <p:nvPr/>
        </p:nvSpPr>
        <p:spPr>
          <a:xfrm>
            <a:off x="5213685" y="5304646"/>
            <a:ext cx="6817895" cy="1107996"/>
          </a:xfrm>
          <a:prstGeom prst="rect">
            <a:avLst/>
          </a:prstGeom>
        </p:spPr>
        <p:txBody>
          <a:bodyPr wrap="square">
            <a:spAutoFit/>
          </a:bodyPr>
          <a:lstStyle/>
          <a:p>
            <a:r>
              <a:rPr lang="en-US" sz="6600" dirty="0"/>
              <a:t>Suggest ACTION</a:t>
            </a:r>
          </a:p>
        </p:txBody>
      </p:sp>
    </p:spTree>
    <p:extLst>
      <p:ext uri="{BB962C8B-B14F-4D97-AF65-F5344CB8AC3E}">
        <p14:creationId xmlns:p14="http://schemas.microsoft.com/office/powerpoint/2010/main" val="20031449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761670" y="4466218"/>
            <a:ext cx="617813" cy="615204"/>
          </a:xfrm>
          <a:prstGeom prst="ellipse">
            <a:avLst/>
          </a:prstGeom>
          <a:solidFill>
            <a:srgbClr val="F83200"/>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
        <p:nvSpPr>
          <p:cNvPr id="34" name="Oval 33"/>
          <p:cNvSpPr/>
          <p:nvPr/>
        </p:nvSpPr>
        <p:spPr>
          <a:xfrm>
            <a:off x="761670" y="3616605"/>
            <a:ext cx="641720" cy="616338"/>
          </a:xfrm>
          <a:prstGeom prst="ellipse">
            <a:avLst/>
          </a:prstGeom>
          <a:solidFill>
            <a:srgbClr val="00A79D"/>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FF6600"/>
              </a:solidFill>
              <a:cs typeface="Calibri"/>
            </a:endParaRPr>
          </a:p>
        </p:txBody>
      </p:sp>
      <p:sp>
        <p:nvSpPr>
          <p:cNvPr id="32" name="Oval 31"/>
          <p:cNvSpPr>
            <a:spLocks noChangeAspect="1"/>
          </p:cNvSpPr>
          <p:nvPr/>
        </p:nvSpPr>
        <p:spPr>
          <a:xfrm>
            <a:off x="761670" y="1060279"/>
            <a:ext cx="610517" cy="597794"/>
          </a:xfrm>
          <a:prstGeom prst="ellipse">
            <a:avLst/>
          </a:prstGeom>
          <a:solidFill>
            <a:srgbClr val="F86E00"/>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86E00"/>
              </a:solidFill>
            </a:endParaRPr>
          </a:p>
        </p:txBody>
      </p:sp>
      <p:sp>
        <p:nvSpPr>
          <p:cNvPr id="30" name="Oval 29"/>
          <p:cNvSpPr/>
          <p:nvPr/>
        </p:nvSpPr>
        <p:spPr>
          <a:xfrm>
            <a:off x="761670" y="2767019"/>
            <a:ext cx="599592" cy="577240"/>
          </a:xfrm>
          <a:prstGeom prst="ellipse">
            <a:avLst/>
          </a:prstGeom>
          <a:solidFill>
            <a:srgbClr val="FB3707"/>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
        <p:nvSpPr>
          <p:cNvPr id="19" name="Oval 18"/>
          <p:cNvSpPr/>
          <p:nvPr/>
        </p:nvSpPr>
        <p:spPr>
          <a:xfrm>
            <a:off x="744809" y="1905556"/>
            <a:ext cx="658581" cy="644546"/>
          </a:xfrm>
          <a:prstGeom prst="ellipse">
            <a:avLst/>
          </a:prstGeom>
          <a:solidFill>
            <a:srgbClr val="3980B2"/>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
        <p:nvSpPr>
          <p:cNvPr id="11" name="Text Placeholder 10"/>
          <p:cNvSpPr>
            <a:spLocks noGrp="1"/>
          </p:cNvSpPr>
          <p:nvPr>
            <p:ph type="body" sz="quarter" idx="4294967295"/>
          </p:nvPr>
        </p:nvSpPr>
        <p:spPr>
          <a:xfrm>
            <a:off x="0" y="458788"/>
            <a:ext cx="2587625" cy="1052512"/>
          </a:xfrm>
          <a:prstGeom prst="rect">
            <a:avLst/>
          </a:prstGeom>
        </p:spPr>
        <p:txBody>
          <a:bodyPr/>
          <a:lstStyle/>
          <a:p>
            <a:r>
              <a:rPr lang="en-US" dirty="0" smtClean="0"/>
              <a:t>AGENDA</a:t>
            </a:r>
          </a:p>
        </p:txBody>
      </p:sp>
      <p:sp>
        <p:nvSpPr>
          <p:cNvPr id="25" name="Content Placeholder 2"/>
          <p:cNvSpPr txBox="1">
            <a:spLocks/>
          </p:cNvSpPr>
          <p:nvPr/>
        </p:nvSpPr>
        <p:spPr>
          <a:xfrm>
            <a:off x="878985" y="1056291"/>
            <a:ext cx="9087487" cy="5066328"/>
          </a:xfrm>
          <a:prstGeom prst="rect">
            <a:avLst/>
          </a:prstGeom>
        </p:spPr>
        <p:txBody>
          <a:bodyPr lIns="91438" tIns="45719" rIns="91438" bIns="45719">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Calibri"/>
                <a:ea typeface="+mn-ea"/>
                <a:cs typeface="Calibri"/>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Calibri"/>
                <a:ea typeface="+mn-ea"/>
                <a:cs typeface="Calibri"/>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2"/>
                </a:solidFill>
                <a:latin typeface="Calibri"/>
                <a:ea typeface="+mn-ea"/>
                <a:cs typeface="Calibri"/>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8" indent="0">
              <a:lnSpc>
                <a:spcPct val="110000"/>
              </a:lnSpc>
              <a:spcBef>
                <a:spcPts val="1968"/>
              </a:spcBef>
              <a:spcAft>
                <a:spcPts val="600"/>
              </a:spcAft>
              <a:buClr>
                <a:schemeClr val="bg1"/>
              </a:buClr>
              <a:buSzPct val="75000"/>
              <a:buNone/>
            </a:pPr>
            <a:r>
              <a:rPr lang="en-US" sz="3100" dirty="0" smtClean="0">
                <a:solidFill>
                  <a:srgbClr val="414042"/>
                </a:solidFill>
              </a:rPr>
              <a:t>	 Summary</a:t>
            </a:r>
            <a:endParaRPr lang="en-US" altLang="zh-CN" sz="1600" dirty="0">
              <a:solidFill>
                <a:srgbClr val="414042"/>
              </a:solidFill>
            </a:endParaRPr>
          </a:p>
          <a:p>
            <a:pPr marL="34288" indent="0">
              <a:lnSpc>
                <a:spcPct val="110000"/>
              </a:lnSpc>
              <a:spcBef>
                <a:spcPts val="1968"/>
              </a:spcBef>
              <a:spcAft>
                <a:spcPts val="600"/>
              </a:spcAft>
              <a:buClr>
                <a:schemeClr val="bg1"/>
              </a:buClr>
              <a:buSzPct val="75000"/>
              <a:buNone/>
            </a:pPr>
            <a:r>
              <a:rPr lang="en-US" sz="3100" dirty="0" smtClean="0">
                <a:solidFill>
                  <a:srgbClr val="414042"/>
                </a:solidFill>
              </a:rPr>
              <a:t>	 CPU, MEM, Swap, </a:t>
            </a:r>
            <a:r>
              <a:rPr lang="en-US" sz="3100" dirty="0" smtClean="0">
                <a:solidFill>
                  <a:srgbClr val="414042"/>
                </a:solidFill>
              </a:rPr>
              <a:t>Run Queue</a:t>
            </a:r>
            <a:endParaRPr lang="en-US" sz="3100" dirty="0" smtClean="0">
              <a:solidFill>
                <a:srgbClr val="414042"/>
              </a:solidFill>
            </a:endParaRPr>
          </a:p>
          <a:p>
            <a:pPr marL="34288" indent="0">
              <a:lnSpc>
                <a:spcPct val="110000"/>
              </a:lnSpc>
              <a:spcBef>
                <a:spcPts val="1968"/>
              </a:spcBef>
              <a:spcAft>
                <a:spcPts val="600"/>
              </a:spcAft>
              <a:buClr>
                <a:schemeClr val="bg1"/>
              </a:buClr>
              <a:buSzPct val="75000"/>
              <a:buNone/>
            </a:pPr>
            <a:r>
              <a:rPr lang="en-US" altLang="zh-CN" sz="3100" dirty="0" smtClean="0">
                <a:solidFill>
                  <a:srgbClr val="414042"/>
                </a:solidFill>
              </a:rPr>
              <a:t>	 Disk Used</a:t>
            </a:r>
            <a:endParaRPr lang="en-US" altLang="zh-CN" dirty="0">
              <a:solidFill>
                <a:schemeClr val="bg1"/>
              </a:solidFill>
            </a:endParaRPr>
          </a:p>
          <a:p>
            <a:pPr marL="34288" indent="0">
              <a:lnSpc>
                <a:spcPct val="110000"/>
              </a:lnSpc>
              <a:spcBef>
                <a:spcPts val="1968"/>
              </a:spcBef>
              <a:spcAft>
                <a:spcPts val="600"/>
              </a:spcAft>
              <a:buClr>
                <a:schemeClr val="bg1"/>
              </a:buClr>
              <a:buSzPct val="75000"/>
              <a:buNone/>
            </a:pPr>
            <a:r>
              <a:rPr lang="en-US" altLang="zh-CN" sz="3100" dirty="0" smtClean="0"/>
              <a:t>	 Business Drivers</a:t>
            </a:r>
          </a:p>
          <a:p>
            <a:pPr marL="34288" indent="0">
              <a:lnSpc>
                <a:spcPct val="110000"/>
              </a:lnSpc>
              <a:spcBef>
                <a:spcPts val="1968"/>
              </a:spcBef>
              <a:spcAft>
                <a:spcPts val="600"/>
              </a:spcAft>
              <a:buClr>
                <a:schemeClr val="bg1"/>
              </a:buClr>
              <a:buSzPct val="75000"/>
              <a:buNone/>
            </a:pPr>
            <a:r>
              <a:rPr lang="en-US" altLang="zh-CN" sz="3100" dirty="0" smtClean="0"/>
              <a:t>	 Database Servers</a:t>
            </a:r>
          </a:p>
          <a:p>
            <a:pPr marL="34288" indent="0">
              <a:lnSpc>
                <a:spcPct val="110000"/>
              </a:lnSpc>
              <a:spcBef>
                <a:spcPts val="1968"/>
              </a:spcBef>
              <a:spcAft>
                <a:spcPts val="600"/>
              </a:spcAft>
              <a:buClr>
                <a:schemeClr val="bg1"/>
              </a:buClr>
              <a:buSzPct val="75000"/>
              <a:buNone/>
            </a:pPr>
            <a:r>
              <a:rPr lang="en-US" altLang="zh-CN" sz="3100" dirty="0"/>
              <a:t>	</a:t>
            </a:r>
            <a:r>
              <a:rPr lang="en-US" altLang="zh-CN" sz="3100" dirty="0" smtClean="0"/>
              <a:t> Min Idle Workers</a:t>
            </a:r>
          </a:p>
        </p:txBody>
      </p:sp>
      <p:sp>
        <p:nvSpPr>
          <p:cNvPr id="8" name="Title 1"/>
          <p:cNvSpPr txBox="1">
            <a:spLocks/>
          </p:cNvSpPr>
          <p:nvPr/>
        </p:nvSpPr>
        <p:spPr bwMode="auto">
          <a:xfrm>
            <a:off x="1403390" y="-131743"/>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The Capacity Report Elements  - Basic</a:t>
            </a:r>
          </a:p>
        </p:txBody>
      </p:sp>
      <p:sp>
        <p:nvSpPr>
          <p:cNvPr id="9"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pic>
        <p:nvPicPr>
          <p:cNvPr id="44" name="Picture 2" descr="shutterstock_223507876-0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2863" y="1168026"/>
            <a:ext cx="6405644" cy="3965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Oval 13"/>
          <p:cNvSpPr/>
          <p:nvPr/>
        </p:nvSpPr>
        <p:spPr>
          <a:xfrm>
            <a:off x="783139" y="5327525"/>
            <a:ext cx="596601" cy="585560"/>
          </a:xfrm>
          <a:prstGeom prst="ellipse">
            <a:avLst/>
          </a:prstGeom>
          <a:solidFill>
            <a:srgbClr val="F98700"/>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FF6600"/>
              </a:solidFill>
              <a:cs typeface="Calibri"/>
            </a:endParaRPr>
          </a:p>
        </p:txBody>
      </p:sp>
    </p:spTree>
    <p:extLst>
      <p:ext uri="{BB962C8B-B14F-4D97-AF65-F5344CB8AC3E}">
        <p14:creationId xmlns:p14="http://schemas.microsoft.com/office/powerpoint/2010/main" val="35109435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Show Basic Infrastructure Report</a:t>
            </a:r>
          </a:p>
        </p:txBody>
      </p:sp>
    </p:spTree>
    <p:extLst>
      <p:ext uri="{BB962C8B-B14F-4D97-AF65-F5344CB8AC3E}">
        <p14:creationId xmlns:p14="http://schemas.microsoft.com/office/powerpoint/2010/main" val="11592383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Basic Report</a:t>
            </a:r>
          </a:p>
        </p:txBody>
      </p:sp>
      <p:pic>
        <p:nvPicPr>
          <p:cNvPr id="2" name="Picture 1"/>
          <p:cNvPicPr>
            <a:picLocks noChangeAspect="1"/>
          </p:cNvPicPr>
          <p:nvPr/>
        </p:nvPicPr>
        <p:blipFill>
          <a:blip r:embed="rId3"/>
          <a:stretch>
            <a:fillRect/>
          </a:stretch>
        </p:blipFill>
        <p:spPr>
          <a:xfrm>
            <a:off x="5573739" y="0"/>
            <a:ext cx="6618261" cy="6858000"/>
          </a:xfrm>
          <a:prstGeom prst="rect">
            <a:avLst/>
          </a:prstGeom>
        </p:spPr>
      </p:pic>
      <p:sp>
        <p:nvSpPr>
          <p:cNvPr id="3" name="TextBox 2"/>
          <p:cNvSpPr txBox="1"/>
          <p:nvPr/>
        </p:nvSpPr>
        <p:spPr>
          <a:xfrm>
            <a:off x="160337" y="1329586"/>
            <a:ext cx="5573713" cy="4247317"/>
          </a:xfrm>
          <a:prstGeom prst="rect">
            <a:avLst/>
          </a:prstGeom>
          <a:noFill/>
        </p:spPr>
        <p:txBody>
          <a:bodyPr wrap="square" rtlCol="0">
            <a:spAutoFit/>
          </a:bodyPr>
          <a:lstStyle/>
          <a:p>
            <a:r>
              <a:rPr lang="en-US" sz="3600" dirty="0" smtClean="0"/>
              <a:t>First thing to notice is there are a lot of reports. Make and share.  Copy and copy again. By system, by metric, compare and contrast metrics.</a:t>
            </a:r>
          </a:p>
          <a:p>
            <a:r>
              <a:rPr lang="en-US" sz="3600" dirty="0" smtClean="0"/>
              <a:t> </a:t>
            </a:r>
            <a:endParaRPr lang="en-US" sz="3600" dirty="0"/>
          </a:p>
          <a:p>
            <a:endParaRPr lang="en-US" dirty="0"/>
          </a:p>
        </p:txBody>
      </p:sp>
    </p:spTree>
    <p:extLst>
      <p:ext uri="{BB962C8B-B14F-4D97-AF65-F5344CB8AC3E}">
        <p14:creationId xmlns:p14="http://schemas.microsoft.com/office/powerpoint/2010/main" val="3113082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Basic Report - Dot</a:t>
            </a:r>
          </a:p>
        </p:txBody>
      </p:sp>
      <p:pic>
        <p:nvPicPr>
          <p:cNvPr id="2" name="Picture 1"/>
          <p:cNvPicPr>
            <a:picLocks noChangeAspect="1"/>
          </p:cNvPicPr>
          <p:nvPr/>
        </p:nvPicPr>
        <p:blipFill>
          <a:blip r:embed="rId3"/>
          <a:stretch>
            <a:fillRect/>
          </a:stretch>
        </p:blipFill>
        <p:spPr>
          <a:xfrm>
            <a:off x="6115050" y="1626209"/>
            <a:ext cx="6076950" cy="3657600"/>
          </a:xfrm>
          <a:prstGeom prst="rect">
            <a:avLst/>
          </a:prstGeom>
        </p:spPr>
      </p:pic>
      <p:pic>
        <p:nvPicPr>
          <p:cNvPr id="3" name="Picture 2"/>
          <p:cNvPicPr>
            <a:picLocks noChangeAspect="1"/>
          </p:cNvPicPr>
          <p:nvPr/>
        </p:nvPicPr>
        <p:blipFill>
          <a:blip r:embed="rId4"/>
          <a:stretch>
            <a:fillRect/>
          </a:stretch>
        </p:blipFill>
        <p:spPr>
          <a:xfrm>
            <a:off x="484188" y="1626209"/>
            <a:ext cx="5410200" cy="4381500"/>
          </a:xfrm>
          <a:prstGeom prst="rect">
            <a:avLst/>
          </a:prstGeom>
        </p:spPr>
      </p:pic>
    </p:spTree>
    <p:extLst>
      <p:ext uri="{BB962C8B-B14F-4D97-AF65-F5344CB8AC3E}">
        <p14:creationId xmlns:p14="http://schemas.microsoft.com/office/powerpoint/2010/main" val="21682140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Basic Report</a:t>
            </a:r>
          </a:p>
        </p:txBody>
      </p:sp>
      <p:pic>
        <p:nvPicPr>
          <p:cNvPr id="3" name="Picture 2"/>
          <p:cNvPicPr>
            <a:picLocks noChangeAspect="1"/>
          </p:cNvPicPr>
          <p:nvPr/>
        </p:nvPicPr>
        <p:blipFill>
          <a:blip r:embed="rId3"/>
          <a:stretch>
            <a:fillRect/>
          </a:stretch>
        </p:blipFill>
        <p:spPr>
          <a:xfrm>
            <a:off x="484188" y="1322018"/>
            <a:ext cx="7200900" cy="2152650"/>
          </a:xfrm>
          <a:prstGeom prst="rect">
            <a:avLst/>
          </a:prstGeom>
        </p:spPr>
      </p:pic>
      <p:pic>
        <p:nvPicPr>
          <p:cNvPr id="4" name="Picture 3"/>
          <p:cNvPicPr>
            <a:picLocks noChangeAspect="1"/>
          </p:cNvPicPr>
          <p:nvPr/>
        </p:nvPicPr>
        <p:blipFill>
          <a:blip r:embed="rId4"/>
          <a:stretch>
            <a:fillRect/>
          </a:stretch>
        </p:blipFill>
        <p:spPr>
          <a:xfrm>
            <a:off x="484188" y="3755046"/>
            <a:ext cx="6334125" cy="2276475"/>
          </a:xfrm>
          <a:prstGeom prst="rect">
            <a:avLst/>
          </a:prstGeom>
        </p:spPr>
      </p:pic>
      <p:pic>
        <p:nvPicPr>
          <p:cNvPr id="5" name="Picture 4"/>
          <p:cNvPicPr>
            <a:picLocks noChangeAspect="1"/>
          </p:cNvPicPr>
          <p:nvPr/>
        </p:nvPicPr>
        <p:blipFill>
          <a:blip r:embed="rId5"/>
          <a:stretch>
            <a:fillRect/>
          </a:stretch>
        </p:blipFill>
        <p:spPr>
          <a:xfrm>
            <a:off x="6286500" y="3220888"/>
            <a:ext cx="5905500" cy="3637111"/>
          </a:xfrm>
          <a:prstGeom prst="rect">
            <a:avLst/>
          </a:prstGeom>
        </p:spPr>
      </p:pic>
    </p:spTree>
    <p:extLst>
      <p:ext uri="{BB962C8B-B14F-4D97-AF65-F5344CB8AC3E}">
        <p14:creationId xmlns:p14="http://schemas.microsoft.com/office/powerpoint/2010/main" val="12373089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761670" y="4466218"/>
            <a:ext cx="617813" cy="615204"/>
          </a:xfrm>
          <a:prstGeom prst="ellipse">
            <a:avLst/>
          </a:prstGeom>
          <a:solidFill>
            <a:srgbClr val="F83200"/>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
        <p:nvSpPr>
          <p:cNvPr id="34" name="Oval 33"/>
          <p:cNvSpPr/>
          <p:nvPr/>
        </p:nvSpPr>
        <p:spPr>
          <a:xfrm>
            <a:off x="761670" y="3616605"/>
            <a:ext cx="641720" cy="616338"/>
          </a:xfrm>
          <a:prstGeom prst="ellipse">
            <a:avLst/>
          </a:prstGeom>
          <a:solidFill>
            <a:srgbClr val="00A79D"/>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FF6600"/>
              </a:solidFill>
              <a:cs typeface="Calibri"/>
            </a:endParaRPr>
          </a:p>
        </p:txBody>
      </p:sp>
      <p:sp>
        <p:nvSpPr>
          <p:cNvPr id="32" name="Oval 31"/>
          <p:cNvSpPr>
            <a:spLocks noChangeAspect="1"/>
          </p:cNvSpPr>
          <p:nvPr/>
        </p:nvSpPr>
        <p:spPr>
          <a:xfrm>
            <a:off x="761670" y="1060279"/>
            <a:ext cx="610517" cy="597794"/>
          </a:xfrm>
          <a:prstGeom prst="ellipse">
            <a:avLst/>
          </a:prstGeom>
          <a:solidFill>
            <a:srgbClr val="F86E00"/>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86E00"/>
              </a:solidFill>
            </a:endParaRPr>
          </a:p>
        </p:txBody>
      </p:sp>
      <p:sp>
        <p:nvSpPr>
          <p:cNvPr id="30" name="Oval 29"/>
          <p:cNvSpPr/>
          <p:nvPr/>
        </p:nvSpPr>
        <p:spPr>
          <a:xfrm>
            <a:off x="761670" y="2767019"/>
            <a:ext cx="599592" cy="577240"/>
          </a:xfrm>
          <a:prstGeom prst="ellipse">
            <a:avLst/>
          </a:prstGeom>
          <a:solidFill>
            <a:srgbClr val="FB3707"/>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
        <p:nvSpPr>
          <p:cNvPr id="19" name="Oval 18"/>
          <p:cNvSpPr/>
          <p:nvPr/>
        </p:nvSpPr>
        <p:spPr>
          <a:xfrm>
            <a:off x="744809" y="1905556"/>
            <a:ext cx="658581" cy="644546"/>
          </a:xfrm>
          <a:prstGeom prst="ellipse">
            <a:avLst/>
          </a:prstGeom>
          <a:solidFill>
            <a:srgbClr val="3980B2"/>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
        <p:nvSpPr>
          <p:cNvPr id="11" name="Text Placeholder 10"/>
          <p:cNvSpPr>
            <a:spLocks noGrp="1"/>
          </p:cNvSpPr>
          <p:nvPr>
            <p:ph type="body" sz="quarter" idx="4294967295"/>
          </p:nvPr>
        </p:nvSpPr>
        <p:spPr>
          <a:xfrm>
            <a:off x="0" y="458788"/>
            <a:ext cx="2587625" cy="1052512"/>
          </a:xfrm>
          <a:prstGeom prst="rect">
            <a:avLst/>
          </a:prstGeom>
        </p:spPr>
        <p:txBody>
          <a:bodyPr/>
          <a:lstStyle/>
          <a:p>
            <a:r>
              <a:rPr lang="en-US" dirty="0" smtClean="0"/>
              <a:t>AGENDA</a:t>
            </a:r>
          </a:p>
        </p:txBody>
      </p:sp>
      <p:sp>
        <p:nvSpPr>
          <p:cNvPr id="25" name="Content Placeholder 2"/>
          <p:cNvSpPr txBox="1">
            <a:spLocks/>
          </p:cNvSpPr>
          <p:nvPr/>
        </p:nvSpPr>
        <p:spPr>
          <a:xfrm>
            <a:off x="878985" y="1056291"/>
            <a:ext cx="9087487" cy="5066328"/>
          </a:xfrm>
          <a:prstGeom prst="rect">
            <a:avLst/>
          </a:prstGeom>
        </p:spPr>
        <p:txBody>
          <a:bodyPr lIns="91438" tIns="45719" rIns="91438" bIns="45719">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Calibri"/>
                <a:ea typeface="+mn-ea"/>
                <a:cs typeface="Calibri"/>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Calibri"/>
                <a:ea typeface="+mn-ea"/>
                <a:cs typeface="Calibri"/>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2"/>
                </a:solidFill>
                <a:latin typeface="Calibri"/>
                <a:ea typeface="+mn-ea"/>
                <a:cs typeface="Calibri"/>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8" indent="0">
              <a:lnSpc>
                <a:spcPct val="110000"/>
              </a:lnSpc>
              <a:spcBef>
                <a:spcPts val="1968"/>
              </a:spcBef>
              <a:spcAft>
                <a:spcPts val="600"/>
              </a:spcAft>
              <a:buClr>
                <a:schemeClr val="bg1"/>
              </a:buClr>
              <a:buSzPct val="75000"/>
              <a:buNone/>
            </a:pPr>
            <a:r>
              <a:rPr lang="en-US" sz="3100" dirty="0" smtClean="0">
                <a:solidFill>
                  <a:srgbClr val="414042"/>
                </a:solidFill>
              </a:rPr>
              <a:t>	 Metrics Vs. Volumes</a:t>
            </a:r>
            <a:endParaRPr lang="en-US" altLang="zh-CN" sz="1600" dirty="0">
              <a:solidFill>
                <a:srgbClr val="414042"/>
              </a:solidFill>
            </a:endParaRPr>
          </a:p>
          <a:p>
            <a:pPr marL="34288" indent="0">
              <a:lnSpc>
                <a:spcPct val="110000"/>
              </a:lnSpc>
              <a:spcBef>
                <a:spcPts val="1968"/>
              </a:spcBef>
              <a:spcAft>
                <a:spcPts val="600"/>
              </a:spcAft>
              <a:buClr>
                <a:schemeClr val="bg1"/>
              </a:buClr>
              <a:buSzPct val="75000"/>
              <a:buNone/>
            </a:pPr>
            <a:r>
              <a:rPr lang="en-US" sz="3100" dirty="0" smtClean="0">
                <a:solidFill>
                  <a:srgbClr val="414042"/>
                </a:solidFill>
              </a:rPr>
              <a:t>	 Threshold Analysis</a:t>
            </a:r>
          </a:p>
          <a:p>
            <a:pPr marL="34288" indent="0">
              <a:lnSpc>
                <a:spcPct val="110000"/>
              </a:lnSpc>
              <a:spcBef>
                <a:spcPts val="1968"/>
              </a:spcBef>
              <a:spcAft>
                <a:spcPts val="600"/>
              </a:spcAft>
              <a:buClr>
                <a:schemeClr val="bg1"/>
              </a:buClr>
              <a:buSzPct val="75000"/>
              <a:buNone/>
            </a:pPr>
            <a:r>
              <a:rPr lang="en-US" altLang="zh-CN" sz="3100" dirty="0" smtClean="0">
                <a:solidFill>
                  <a:srgbClr val="414042"/>
                </a:solidFill>
              </a:rPr>
              <a:t>	 Trend Reporting</a:t>
            </a:r>
            <a:endParaRPr lang="en-US" altLang="zh-CN" dirty="0">
              <a:solidFill>
                <a:schemeClr val="bg1"/>
              </a:solidFill>
            </a:endParaRPr>
          </a:p>
          <a:p>
            <a:pPr marL="34288" indent="0">
              <a:lnSpc>
                <a:spcPct val="110000"/>
              </a:lnSpc>
              <a:spcBef>
                <a:spcPts val="1968"/>
              </a:spcBef>
              <a:spcAft>
                <a:spcPts val="600"/>
              </a:spcAft>
              <a:buClr>
                <a:schemeClr val="bg1"/>
              </a:buClr>
              <a:buSzPct val="75000"/>
              <a:buNone/>
            </a:pPr>
            <a:r>
              <a:rPr lang="en-US" altLang="zh-CN" sz="3100" dirty="0" smtClean="0"/>
              <a:t>	 Problem Recognition</a:t>
            </a:r>
          </a:p>
          <a:p>
            <a:pPr marL="34288" indent="0">
              <a:lnSpc>
                <a:spcPct val="110000"/>
              </a:lnSpc>
              <a:spcBef>
                <a:spcPts val="1968"/>
              </a:spcBef>
              <a:spcAft>
                <a:spcPts val="600"/>
              </a:spcAft>
              <a:buClr>
                <a:schemeClr val="bg1"/>
              </a:buClr>
              <a:buSzPct val="75000"/>
              <a:buNone/>
            </a:pPr>
            <a:r>
              <a:rPr lang="en-US" altLang="zh-CN" sz="3100" dirty="0" smtClean="0"/>
              <a:t>	 The Executive Summary</a:t>
            </a:r>
          </a:p>
        </p:txBody>
      </p:sp>
      <p:sp>
        <p:nvSpPr>
          <p:cNvPr id="8" name="Title 1"/>
          <p:cNvSpPr txBox="1">
            <a:spLocks/>
          </p:cNvSpPr>
          <p:nvPr/>
        </p:nvSpPr>
        <p:spPr bwMode="auto">
          <a:xfrm>
            <a:off x="1403390" y="-131743"/>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The Capacity Report Elements  - Detailed</a:t>
            </a:r>
          </a:p>
        </p:txBody>
      </p:sp>
      <p:sp>
        <p:nvSpPr>
          <p:cNvPr id="9"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pic>
        <p:nvPicPr>
          <p:cNvPr id="44" name="Picture 2" descr="shutterstock_223507876-0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2863" y="1168026"/>
            <a:ext cx="6405644" cy="3965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2905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821689" y="4373617"/>
            <a:ext cx="504825" cy="509603"/>
          </a:xfrm>
          <a:prstGeom prst="ellipse">
            <a:avLst/>
          </a:prstGeom>
          <a:solidFill>
            <a:srgbClr val="3CB6CE"/>
          </a:solidFill>
          <a:ln w="38100">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JM" sz="1300" dirty="0">
              <a:solidFill>
                <a:srgbClr val="FFFFFF"/>
              </a:solidFill>
              <a:cs typeface="Calibri"/>
            </a:endParaRPr>
          </a:p>
        </p:txBody>
      </p:sp>
      <p:sp>
        <p:nvSpPr>
          <p:cNvPr id="21" name="Oval 20"/>
          <p:cNvSpPr/>
          <p:nvPr/>
        </p:nvSpPr>
        <p:spPr>
          <a:xfrm>
            <a:off x="822481" y="2151315"/>
            <a:ext cx="503239" cy="508000"/>
          </a:xfrm>
          <a:prstGeom prst="ellipse">
            <a:avLst/>
          </a:prstGeom>
          <a:solidFill>
            <a:srgbClr val="00A79D"/>
          </a:solidFill>
          <a:ln w="38100">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JM" sz="1300" dirty="0">
              <a:solidFill>
                <a:srgbClr val="464D61"/>
              </a:solidFill>
              <a:cs typeface="Calibri"/>
            </a:endParaRPr>
          </a:p>
        </p:txBody>
      </p:sp>
      <p:sp>
        <p:nvSpPr>
          <p:cNvPr id="23" name="Oval 22"/>
          <p:cNvSpPr/>
          <p:nvPr/>
        </p:nvSpPr>
        <p:spPr>
          <a:xfrm>
            <a:off x="821689" y="3276983"/>
            <a:ext cx="504825" cy="508000"/>
          </a:xfrm>
          <a:prstGeom prst="ellipse">
            <a:avLst/>
          </a:prstGeom>
          <a:solidFill>
            <a:srgbClr val="FE5000"/>
          </a:solidFill>
          <a:ln w="38100">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fontAlgn="auto" hangingPunct="1">
              <a:spcBef>
                <a:spcPts val="0"/>
              </a:spcBef>
              <a:spcAft>
                <a:spcPts val="0"/>
              </a:spcAft>
              <a:defRPr/>
            </a:pPr>
            <a:endParaRPr lang="en-JM" sz="1300" dirty="0">
              <a:solidFill>
                <a:srgbClr val="464D61"/>
              </a:solidFill>
              <a:cs typeface="Calibri"/>
            </a:endParaRPr>
          </a:p>
        </p:txBody>
      </p:sp>
      <p:sp>
        <p:nvSpPr>
          <p:cNvPr id="25" name="Content Placeholder 2"/>
          <p:cNvSpPr txBox="1">
            <a:spLocks/>
          </p:cNvSpPr>
          <p:nvPr/>
        </p:nvSpPr>
        <p:spPr>
          <a:xfrm>
            <a:off x="878985" y="2022637"/>
            <a:ext cx="9087487" cy="4073363"/>
          </a:xfrm>
          <a:prstGeom prst="rect">
            <a:avLst/>
          </a:prstGeom>
        </p:spPr>
        <p:txBody>
          <a:bodyPr lIns="91438" tIns="45719" rIns="91438" bIns="45719">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Calibri"/>
                <a:ea typeface="+mn-ea"/>
                <a:cs typeface="Calibri"/>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Calibri"/>
                <a:ea typeface="+mn-ea"/>
                <a:cs typeface="Calibri"/>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2"/>
                </a:solidFill>
                <a:latin typeface="Calibri"/>
                <a:ea typeface="+mn-ea"/>
                <a:cs typeface="Calibri"/>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8626" indent="-514338">
              <a:lnSpc>
                <a:spcPct val="110000"/>
              </a:lnSpc>
              <a:spcBef>
                <a:spcPts val="1968"/>
              </a:spcBef>
              <a:spcAft>
                <a:spcPts val="600"/>
              </a:spcAft>
              <a:buClr>
                <a:schemeClr val="bg1"/>
              </a:buClr>
              <a:buSzPct val="75000"/>
              <a:buFont typeface="+mj-lt"/>
              <a:buAutoNum type="arabicPeriod"/>
            </a:pPr>
            <a:r>
              <a:rPr lang="en-US" sz="3100" dirty="0">
                <a:solidFill>
                  <a:srgbClr val="414042"/>
                </a:solidFill>
              </a:rPr>
              <a:t>Introduction</a:t>
            </a:r>
            <a:br>
              <a:rPr lang="en-US" sz="3100" dirty="0">
                <a:solidFill>
                  <a:srgbClr val="414042"/>
                </a:solidFill>
              </a:rPr>
            </a:br>
            <a:r>
              <a:rPr lang="en-US" altLang="zh-CN" sz="1600" dirty="0" smtClean="0">
                <a:solidFill>
                  <a:schemeClr val="bg1"/>
                </a:solidFill>
              </a:rPr>
              <a:t>.</a:t>
            </a:r>
          </a:p>
          <a:p>
            <a:pPr marL="548626" indent="-514338">
              <a:lnSpc>
                <a:spcPct val="110000"/>
              </a:lnSpc>
              <a:spcBef>
                <a:spcPts val="1968"/>
              </a:spcBef>
              <a:spcAft>
                <a:spcPts val="600"/>
              </a:spcAft>
              <a:buClr>
                <a:schemeClr val="bg1"/>
              </a:buClr>
              <a:buSzPct val="75000"/>
              <a:buFont typeface="+mj-lt"/>
              <a:buAutoNum type="arabicPeriod"/>
            </a:pPr>
            <a:r>
              <a:rPr lang="en-US" sz="3100" dirty="0" smtClean="0">
                <a:solidFill>
                  <a:srgbClr val="414042"/>
                </a:solidFill>
              </a:rPr>
              <a:t>Identify the Purpose for the Capacity Report</a:t>
            </a:r>
            <a:br>
              <a:rPr lang="en-US" sz="3100" dirty="0" smtClean="0">
                <a:solidFill>
                  <a:srgbClr val="414042"/>
                </a:solidFill>
              </a:rPr>
            </a:br>
            <a:r>
              <a:rPr lang="en-US" altLang="zh-CN" sz="1600" dirty="0" smtClean="0">
                <a:solidFill>
                  <a:schemeClr val="bg1"/>
                </a:solidFill>
              </a:rPr>
              <a:t>.</a:t>
            </a:r>
            <a:endParaRPr lang="en-US" altLang="zh-CN" sz="2000" dirty="0" smtClean="0">
              <a:solidFill>
                <a:schemeClr val="bg1"/>
              </a:solidFill>
            </a:endParaRPr>
          </a:p>
          <a:p>
            <a:pPr marL="548626" indent="-514338">
              <a:lnSpc>
                <a:spcPct val="110000"/>
              </a:lnSpc>
              <a:spcBef>
                <a:spcPts val="1968"/>
              </a:spcBef>
              <a:spcAft>
                <a:spcPts val="600"/>
              </a:spcAft>
              <a:buClr>
                <a:schemeClr val="bg1"/>
              </a:buClr>
              <a:buSzPct val="75000"/>
              <a:buFont typeface="+mj-lt"/>
              <a:buAutoNum type="arabicPeriod"/>
            </a:pPr>
            <a:r>
              <a:rPr lang="en-US" sz="3100" dirty="0" smtClean="0">
                <a:solidFill>
                  <a:srgbClr val="414042"/>
                </a:solidFill>
              </a:rPr>
              <a:t>Elements of the Capacity Reports</a:t>
            </a:r>
          </a:p>
          <a:p>
            <a:pPr marL="548626" indent="-514338">
              <a:lnSpc>
                <a:spcPct val="110000"/>
              </a:lnSpc>
              <a:spcBef>
                <a:spcPts val="1968"/>
              </a:spcBef>
              <a:spcAft>
                <a:spcPts val="600"/>
              </a:spcAft>
              <a:buClr>
                <a:schemeClr val="bg1"/>
              </a:buClr>
              <a:buSzPct val="75000"/>
              <a:buFont typeface="+mj-lt"/>
              <a:buAutoNum type="arabicPeriod"/>
            </a:pPr>
            <a:r>
              <a:rPr lang="en-US" sz="3100" dirty="0" smtClean="0">
                <a:solidFill>
                  <a:srgbClr val="414042"/>
                </a:solidFill>
              </a:rPr>
              <a:t>Call </a:t>
            </a:r>
            <a:r>
              <a:rPr lang="en-US" sz="3100" dirty="0">
                <a:solidFill>
                  <a:srgbClr val="414042"/>
                </a:solidFill>
              </a:rPr>
              <a:t>to Action / Questions!</a:t>
            </a:r>
            <a:endParaRPr lang="en-US" sz="3100" dirty="0" smtClean="0">
              <a:solidFill>
                <a:srgbClr val="414042"/>
              </a:solidFill>
            </a:endParaRPr>
          </a:p>
          <a:p>
            <a:pPr marL="548626" indent="-514338">
              <a:lnSpc>
                <a:spcPct val="110000"/>
              </a:lnSpc>
              <a:spcBef>
                <a:spcPts val="1968"/>
              </a:spcBef>
              <a:spcAft>
                <a:spcPts val="600"/>
              </a:spcAft>
              <a:buClr>
                <a:schemeClr val="bg1"/>
              </a:buClr>
              <a:buSzPct val="75000"/>
              <a:buFont typeface="+mj-lt"/>
              <a:buAutoNum type="arabicPeriod"/>
            </a:pPr>
            <a:endParaRPr lang="en-US" altLang="zh-CN" dirty="0">
              <a:solidFill>
                <a:schemeClr val="bg1"/>
              </a:solidFill>
            </a:endParaRPr>
          </a:p>
        </p:txBody>
      </p:sp>
      <p:sp>
        <p:nvSpPr>
          <p:cNvPr id="8" name="Title 1"/>
          <p:cNvSpPr txBox="1">
            <a:spLocks/>
          </p:cNvSpPr>
          <p:nvPr/>
        </p:nvSpPr>
        <p:spPr bwMode="auto">
          <a:xfrm>
            <a:off x="484188" y="22457"/>
            <a:ext cx="11399836"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800" dirty="0" smtClean="0">
                <a:solidFill>
                  <a:srgbClr val="FE5000"/>
                </a:solidFill>
              </a:rPr>
              <a:t>AGENDA</a:t>
            </a:r>
          </a:p>
        </p:txBody>
      </p:sp>
      <p:sp>
        <p:nvSpPr>
          <p:cNvPr id="9"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10" name="TextBox 9"/>
          <p:cNvSpPr txBox="1"/>
          <p:nvPr/>
        </p:nvSpPr>
        <p:spPr>
          <a:xfrm>
            <a:off x="8931348" y="6004123"/>
            <a:ext cx="2652731" cy="307777"/>
          </a:xfrm>
          <a:prstGeom prst="rect">
            <a:avLst/>
          </a:prstGeom>
          <a:noFill/>
        </p:spPr>
        <p:txBody>
          <a:bodyPr wrap="square" rtlCol="0">
            <a:spAutoFit/>
          </a:bodyPr>
          <a:lstStyle/>
          <a:p>
            <a:r>
              <a:rPr lang="en-US" sz="1400" dirty="0" smtClean="0"/>
              <a:t>Card with “Reports” on the back</a:t>
            </a:r>
            <a:endParaRPr lang="en-US" sz="1400" dirty="0"/>
          </a:p>
        </p:txBody>
      </p:sp>
    </p:spTree>
    <p:extLst>
      <p:ext uri="{BB962C8B-B14F-4D97-AF65-F5344CB8AC3E}">
        <p14:creationId xmlns:p14="http://schemas.microsoft.com/office/powerpoint/2010/main" val="24222956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Show Detailed Application Report</a:t>
            </a:r>
          </a:p>
        </p:txBody>
      </p:sp>
    </p:spTree>
    <p:extLst>
      <p:ext uri="{BB962C8B-B14F-4D97-AF65-F5344CB8AC3E}">
        <p14:creationId xmlns:p14="http://schemas.microsoft.com/office/powerpoint/2010/main" val="112843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Detailed Report</a:t>
            </a:r>
          </a:p>
        </p:txBody>
      </p:sp>
      <p:pic>
        <p:nvPicPr>
          <p:cNvPr id="2" name="Picture 1"/>
          <p:cNvPicPr>
            <a:picLocks noChangeAspect="1"/>
          </p:cNvPicPr>
          <p:nvPr/>
        </p:nvPicPr>
        <p:blipFill>
          <a:blip r:embed="rId3"/>
          <a:stretch>
            <a:fillRect/>
          </a:stretch>
        </p:blipFill>
        <p:spPr>
          <a:xfrm>
            <a:off x="5614987" y="179018"/>
            <a:ext cx="6048375" cy="2143125"/>
          </a:xfrm>
          <a:prstGeom prst="rect">
            <a:avLst/>
          </a:prstGeom>
        </p:spPr>
      </p:pic>
      <p:pic>
        <p:nvPicPr>
          <p:cNvPr id="3" name="Picture 2"/>
          <p:cNvPicPr>
            <a:picLocks noChangeAspect="1"/>
          </p:cNvPicPr>
          <p:nvPr/>
        </p:nvPicPr>
        <p:blipFill>
          <a:blip r:embed="rId4"/>
          <a:stretch>
            <a:fillRect/>
          </a:stretch>
        </p:blipFill>
        <p:spPr>
          <a:xfrm>
            <a:off x="5822156" y="1741118"/>
            <a:ext cx="6105525" cy="4962525"/>
          </a:xfrm>
          <a:prstGeom prst="rect">
            <a:avLst/>
          </a:prstGeom>
        </p:spPr>
      </p:pic>
      <p:pic>
        <p:nvPicPr>
          <p:cNvPr id="4" name="Picture 3"/>
          <p:cNvPicPr>
            <a:picLocks noChangeAspect="1"/>
          </p:cNvPicPr>
          <p:nvPr/>
        </p:nvPicPr>
        <p:blipFill>
          <a:blip r:embed="rId5"/>
          <a:stretch>
            <a:fillRect/>
          </a:stretch>
        </p:blipFill>
        <p:spPr>
          <a:xfrm>
            <a:off x="0" y="1477847"/>
            <a:ext cx="5483224" cy="5225796"/>
          </a:xfrm>
          <a:prstGeom prst="rect">
            <a:avLst/>
          </a:prstGeom>
        </p:spPr>
      </p:pic>
    </p:spTree>
    <p:extLst>
      <p:ext uri="{BB962C8B-B14F-4D97-AF65-F5344CB8AC3E}">
        <p14:creationId xmlns:p14="http://schemas.microsoft.com/office/powerpoint/2010/main" val="9879101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Example</a:t>
            </a:r>
          </a:p>
        </p:txBody>
      </p:sp>
      <p:sp>
        <p:nvSpPr>
          <p:cNvPr id="3" name="TextBox 2"/>
          <p:cNvSpPr txBox="1"/>
          <p:nvPr/>
        </p:nvSpPr>
        <p:spPr>
          <a:xfrm>
            <a:off x="160337" y="1329586"/>
            <a:ext cx="5032819" cy="5078313"/>
          </a:xfrm>
          <a:prstGeom prst="rect">
            <a:avLst/>
          </a:prstGeom>
          <a:noFill/>
        </p:spPr>
        <p:txBody>
          <a:bodyPr wrap="square" rtlCol="0">
            <a:spAutoFit/>
          </a:bodyPr>
          <a:lstStyle/>
          <a:p>
            <a:r>
              <a:rPr lang="en-US" sz="3600" dirty="0" smtClean="0"/>
              <a:t>This chart has a comment at the top of the section, and for the individual chart.</a:t>
            </a:r>
          </a:p>
          <a:p>
            <a:r>
              <a:rPr lang="en-US" sz="3600" dirty="0" smtClean="0"/>
              <a:t>Setting the chart dates is key to making this work.</a:t>
            </a:r>
          </a:p>
          <a:p>
            <a:r>
              <a:rPr lang="en-US" sz="3600" dirty="0" smtClean="0"/>
              <a:t>And requires running the reports several times to get it to look right.</a:t>
            </a:r>
            <a:endParaRPr lang="en-US" dirty="0"/>
          </a:p>
        </p:txBody>
      </p:sp>
      <p:pic>
        <p:nvPicPr>
          <p:cNvPr id="4" name="Picture 3"/>
          <p:cNvPicPr>
            <a:picLocks noChangeAspect="1"/>
          </p:cNvPicPr>
          <p:nvPr/>
        </p:nvPicPr>
        <p:blipFill>
          <a:blip r:embed="rId3"/>
          <a:stretch>
            <a:fillRect/>
          </a:stretch>
        </p:blipFill>
        <p:spPr>
          <a:xfrm>
            <a:off x="5193156" y="0"/>
            <a:ext cx="6998844" cy="6858000"/>
          </a:xfrm>
          <a:prstGeom prst="rect">
            <a:avLst/>
          </a:prstGeom>
        </p:spPr>
      </p:pic>
    </p:spTree>
    <p:extLst>
      <p:ext uri="{BB962C8B-B14F-4D97-AF65-F5344CB8AC3E}">
        <p14:creationId xmlns:p14="http://schemas.microsoft.com/office/powerpoint/2010/main" val="18261612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7335" y="-1395666"/>
            <a:ext cx="19189111" cy="14391835"/>
          </a:xfrm>
          <a:prstGeom prst="rect">
            <a:avLst/>
          </a:prstGeom>
        </p:spPr>
      </p:pic>
      <p:sp>
        <p:nvSpPr>
          <p:cNvPr id="6" name="Text Placeholder 3"/>
          <p:cNvSpPr txBox="1">
            <a:spLocks/>
          </p:cNvSpPr>
          <p:nvPr/>
        </p:nvSpPr>
        <p:spPr>
          <a:xfrm>
            <a:off x="203200" y="381001"/>
            <a:ext cx="9804400" cy="876300"/>
          </a:xfrm>
          <a:prstGeom prst="rect">
            <a:avLst/>
          </a:prstGeom>
        </p:spPr>
        <p:txBody>
          <a:bodyPr vert="horz" lIns="121920" tIns="60960" rIns="121920" bIns="60960" rtlCol="0" anchor="b">
            <a:normAutofit/>
          </a:bodyPr>
          <a:lstStyle>
            <a:lvl1pPr marL="0" indent="0" algn="l" defTabSz="457200" rtl="0" eaLnBrk="1" latinLnBrk="0" hangingPunct="1">
              <a:spcBef>
                <a:spcPct val="20000"/>
              </a:spcBef>
              <a:buFontTx/>
              <a:buNone/>
              <a:defRPr sz="3600" b="1" kern="1200">
                <a:solidFill>
                  <a:schemeClr val="bg1"/>
                </a:solidFill>
                <a:latin typeface="Calibri"/>
                <a:ea typeface="+mn-ea"/>
                <a:cs typeface="Calibri"/>
              </a:defRPr>
            </a:lvl1pPr>
            <a:lvl2pPr marL="457200" indent="0" algn="l" defTabSz="457200" rtl="0" eaLnBrk="1" latinLnBrk="0" hangingPunct="1">
              <a:spcBef>
                <a:spcPct val="20000"/>
              </a:spcBef>
              <a:buFontTx/>
              <a:buNone/>
              <a:defRPr sz="3200" b="1" kern="1200">
                <a:solidFill>
                  <a:schemeClr val="bg2">
                    <a:lumMod val="10000"/>
                  </a:schemeClr>
                </a:solidFill>
                <a:latin typeface="Calibri"/>
                <a:ea typeface="+mn-ea"/>
                <a:cs typeface="Calibri"/>
              </a:defRPr>
            </a:lvl2pPr>
            <a:lvl3pPr marL="914400" indent="0" algn="l" defTabSz="457200" rtl="0" eaLnBrk="1" latinLnBrk="0" hangingPunct="1">
              <a:spcBef>
                <a:spcPct val="20000"/>
              </a:spcBef>
              <a:buFontTx/>
              <a:buNone/>
              <a:defRPr sz="3200" b="1" kern="1200">
                <a:solidFill>
                  <a:schemeClr val="bg1"/>
                </a:solidFill>
                <a:latin typeface="Calibri"/>
                <a:ea typeface="+mn-ea"/>
                <a:cs typeface="Calibri"/>
              </a:defRPr>
            </a:lvl3pPr>
            <a:lvl4pPr marL="1371600" indent="0" algn="l" defTabSz="457200" rtl="0" eaLnBrk="1" latinLnBrk="0" hangingPunct="1">
              <a:spcBef>
                <a:spcPct val="20000"/>
              </a:spcBef>
              <a:buFontTx/>
              <a:buNone/>
              <a:defRPr sz="2800" b="1" kern="1200">
                <a:solidFill>
                  <a:schemeClr val="bg1"/>
                </a:solidFill>
                <a:latin typeface="Calibri"/>
                <a:ea typeface="+mn-ea"/>
                <a:cs typeface="Calibri"/>
              </a:defRPr>
            </a:lvl4pPr>
            <a:lvl5pPr marL="1828800" indent="0" algn="l" defTabSz="457200" rtl="0" eaLnBrk="1" latinLnBrk="0" hangingPunct="1">
              <a:spcBef>
                <a:spcPct val="20000"/>
              </a:spcBef>
              <a:buFontTx/>
              <a:buNone/>
              <a:defRPr sz="2800" b="1" kern="1200">
                <a:solidFill>
                  <a:schemeClr val="bg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267" dirty="0"/>
              <a:t>A Call To Action / Questions</a:t>
            </a:r>
          </a:p>
        </p:txBody>
      </p:sp>
      <p:sp>
        <p:nvSpPr>
          <p:cNvPr id="9" name="Text Placeholder 1"/>
          <p:cNvSpPr>
            <a:spLocks noGrp="1"/>
          </p:cNvSpPr>
          <p:nvPr>
            <p:ph type="body" sz="quarter" idx="10"/>
          </p:nvPr>
        </p:nvSpPr>
        <p:spPr>
          <a:xfrm>
            <a:off x="203201" y="4648688"/>
            <a:ext cx="11582401" cy="1828800"/>
          </a:xfrm>
        </p:spPr>
        <p:txBody>
          <a:bodyPr>
            <a:noAutofit/>
          </a:bodyPr>
          <a:lstStyle/>
          <a:p>
            <a:r>
              <a:rPr lang="en-US" sz="5333" dirty="0" smtClean="0">
                <a:solidFill>
                  <a:srgbClr val="FFFFFF"/>
                </a:solidFill>
                <a:effectLst>
                  <a:outerShdw blurRad="38100" dist="38100" dir="2700000" algn="tl">
                    <a:srgbClr val="000000">
                      <a:alpha val="43137"/>
                    </a:srgbClr>
                  </a:outerShdw>
                </a:effectLst>
              </a:rPr>
              <a:t>‘Capacity Reports’… </a:t>
            </a:r>
            <a:endParaRPr lang="en-US" sz="5333" dirty="0">
              <a:solidFill>
                <a:srgbClr val="FFFFFF"/>
              </a:solidFill>
              <a:effectLst>
                <a:outerShdw blurRad="38100" dist="38100" dir="2700000" algn="tl">
                  <a:srgbClr val="000000">
                    <a:alpha val="43137"/>
                  </a:srgbClr>
                </a:outerShdw>
              </a:effectLst>
            </a:endParaRPr>
          </a:p>
          <a:p>
            <a:r>
              <a:rPr lang="en-US" sz="5333" dirty="0">
                <a:effectLst>
                  <a:outerShdw blurRad="38100" dist="38100" dir="2700000" algn="tl">
                    <a:srgbClr val="000000">
                      <a:alpha val="43137"/>
                    </a:srgbClr>
                  </a:outerShdw>
                </a:effectLst>
              </a:rPr>
              <a:t>There is actionable intelligence here.</a:t>
            </a:r>
          </a:p>
        </p:txBody>
      </p:sp>
    </p:spTree>
    <p:extLst>
      <p:ext uri="{BB962C8B-B14F-4D97-AF65-F5344CB8AC3E}">
        <p14:creationId xmlns:p14="http://schemas.microsoft.com/office/powerpoint/2010/main" val="3224949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5" name="Group 4"/>
          <p:cNvGrpSpPr/>
          <p:nvPr/>
        </p:nvGrpSpPr>
        <p:grpSpPr>
          <a:xfrm>
            <a:off x="6299201" y="526472"/>
            <a:ext cx="5572679" cy="2144305"/>
            <a:chOff x="4724400" y="609600"/>
            <a:chExt cx="4179509" cy="2144305"/>
          </a:xfrm>
        </p:grpSpPr>
        <p:sp>
          <p:nvSpPr>
            <p:cNvPr id="2" name="TextBox 1"/>
            <p:cNvSpPr txBox="1"/>
            <p:nvPr/>
          </p:nvSpPr>
          <p:spPr>
            <a:xfrm>
              <a:off x="5156971" y="609600"/>
              <a:ext cx="3746938" cy="2144305"/>
            </a:xfrm>
            <a:prstGeom prst="rect">
              <a:avLst/>
            </a:prstGeom>
            <a:noFill/>
          </p:spPr>
          <p:txBody>
            <a:bodyPr wrap="square" rtlCol="0">
              <a:spAutoFit/>
            </a:bodyPr>
            <a:lstStyle/>
            <a:p>
              <a:r>
                <a:rPr lang="en-US" sz="3200" b="1" dirty="0">
                  <a:solidFill>
                    <a:srgbClr val="FFFFFF"/>
                  </a:solidFill>
                </a:rPr>
                <a:t>James Kistler</a:t>
              </a:r>
            </a:p>
            <a:p>
              <a:r>
                <a:rPr lang="en-US" sz="2133" b="1" dirty="0">
                  <a:solidFill>
                    <a:srgbClr val="FFFFFF"/>
                  </a:solidFill>
                </a:rPr>
                <a:t>Infrastructure Planning Service Manager</a:t>
              </a:r>
            </a:p>
            <a:p>
              <a:r>
                <a:rPr lang="en-US" sz="2667" b="1" dirty="0">
                  <a:solidFill>
                    <a:srgbClr val="FFFFFF"/>
                  </a:solidFill>
                </a:rPr>
                <a:t>312.653.4848</a:t>
              </a:r>
            </a:p>
            <a:p>
              <a:r>
                <a:rPr lang="en-US" sz="2667" b="1" dirty="0">
                  <a:solidFill>
                    <a:srgbClr val="FFFFFF"/>
                  </a:solidFill>
                </a:rPr>
                <a:t>james_kistler@hcsc.net</a:t>
              </a:r>
            </a:p>
            <a:p>
              <a:r>
                <a:rPr lang="en-US" sz="2667" b="1" dirty="0">
                  <a:solidFill>
                    <a:srgbClr val="FFFFFF"/>
                  </a:solidFill>
                </a:rPr>
                <a:t>www.hcsc.com</a:t>
              </a:r>
            </a:p>
          </p:txBody>
        </p:sp>
        <p:pic>
          <p:nvPicPr>
            <p:cNvPr id="3" name="Picture 2" descr="email_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795" y="1490261"/>
              <a:ext cx="351217" cy="395624"/>
            </a:xfrm>
            <a:prstGeom prst="rect">
              <a:avLst/>
            </a:prstGeom>
          </p:spPr>
        </p:pic>
        <p:pic>
          <p:nvPicPr>
            <p:cNvPr id="6" name="Picture 5" descr="phone_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794" y="993018"/>
              <a:ext cx="328126" cy="369613"/>
            </a:xfrm>
            <a:prstGeom prst="rect">
              <a:avLst/>
            </a:prstGeom>
          </p:spPr>
        </p:pic>
        <p:pic>
          <p:nvPicPr>
            <p:cNvPr id="7" name="Picture 6" descr="website_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967988"/>
              <a:ext cx="353476" cy="398168"/>
            </a:xfrm>
            <a:prstGeom prst="rect">
              <a:avLst/>
            </a:prstGeom>
          </p:spPr>
        </p:pic>
      </p:grpSp>
      <p:grpSp>
        <p:nvGrpSpPr>
          <p:cNvPr id="4" name="Group 3"/>
          <p:cNvGrpSpPr/>
          <p:nvPr/>
        </p:nvGrpSpPr>
        <p:grpSpPr>
          <a:xfrm>
            <a:off x="6502402" y="3429002"/>
            <a:ext cx="5572679" cy="2554738"/>
            <a:chOff x="9841291" y="3682076"/>
            <a:chExt cx="4179509" cy="2554738"/>
          </a:xfrm>
        </p:grpSpPr>
        <p:sp>
          <p:nvSpPr>
            <p:cNvPr id="10" name="TextBox 9"/>
            <p:cNvSpPr txBox="1"/>
            <p:nvPr/>
          </p:nvSpPr>
          <p:spPr>
            <a:xfrm>
              <a:off x="10273862" y="3682076"/>
              <a:ext cx="3746938" cy="2554738"/>
            </a:xfrm>
            <a:prstGeom prst="rect">
              <a:avLst/>
            </a:prstGeom>
            <a:noFill/>
          </p:spPr>
          <p:txBody>
            <a:bodyPr wrap="square" rtlCol="0">
              <a:spAutoFit/>
            </a:bodyPr>
            <a:lstStyle/>
            <a:p>
              <a:r>
                <a:rPr lang="en-US" sz="3200" b="1" dirty="0">
                  <a:solidFill>
                    <a:srgbClr val="FFFFFF"/>
                  </a:solidFill>
                </a:rPr>
                <a:t>Ben Davies</a:t>
              </a:r>
            </a:p>
            <a:p>
              <a:r>
                <a:rPr lang="en-US" sz="2133" b="1" dirty="0">
                  <a:solidFill>
                    <a:srgbClr val="FFFFFF"/>
                  </a:solidFill>
                </a:rPr>
                <a:t>Sr. IT Business Consultant</a:t>
              </a:r>
            </a:p>
            <a:p>
              <a:r>
                <a:rPr lang="en-US" sz="2667" b="1" dirty="0">
                  <a:solidFill>
                    <a:srgbClr val="FFFFFF"/>
                  </a:solidFill>
                </a:rPr>
                <a:t>918.814.6588</a:t>
              </a:r>
            </a:p>
            <a:p>
              <a:r>
                <a:rPr lang="en-US" sz="2667" b="1" dirty="0">
                  <a:solidFill>
                    <a:srgbClr val="FFFFFF"/>
                  </a:solidFill>
                </a:rPr>
                <a:t>ben_davies@hcsc.net</a:t>
              </a:r>
            </a:p>
            <a:p>
              <a:r>
                <a:rPr lang="en-US" sz="2667" b="1" dirty="0" smtClean="0">
                  <a:solidFill>
                    <a:srgbClr val="FFFFFF"/>
                  </a:solidFill>
                </a:rPr>
                <a:t>www.hcsc.com</a:t>
              </a:r>
            </a:p>
            <a:p>
              <a:r>
                <a:rPr lang="en-US" sz="2667" b="1" dirty="0" smtClean="0">
                  <a:solidFill>
                    <a:srgbClr val="FFFFFF"/>
                  </a:solidFill>
                </a:rPr>
                <a:t>Twitter  </a:t>
              </a:r>
              <a:r>
                <a:rPr lang="en-US" sz="2667" b="1" dirty="0">
                  <a:solidFill>
                    <a:srgbClr val="FFFFFF"/>
                  </a:solidFill>
                  <a:hlinkClick r:id="rId6"/>
                </a:rPr>
                <a:t>@MrBenHoney</a:t>
              </a:r>
              <a:endParaRPr lang="en-US" sz="2667" b="1" dirty="0">
                <a:solidFill>
                  <a:srgbClr val="FFFFFF"/>
                </a:solidFill>
              </a:endParaRPr>
            </a:p>
          </p:txBody>
        </p:sp>
        <p:pic>
          <p:nvPicPr>
            <p:cNvPr id="12" name="Picture 11" descr="email_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6686" y="4726509"/>
              <a:ext cx="351217" cy="395624"/>
            </a:xfrm>
            <a:prstGeom prst="rect">
              <a:avLst/>
            </a:prstGeom>
          </p:spPr>
        </p:pic>
        <p:pic>
          <p:nvPicPr>
            <p:cNvPr id="13" name="Picture 12" descr="phone_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6685" y="4229266"/>
              <a:ext cx="328126" cy="369613"/>
            </a:xfrm>
            <a:prstGeom prst="rect">
              <a:avLst/>
            </a:prstGeom>
          </p:spPr>
        </p:pic>
        <p:pic>
          <p:nvPicPr>
            <p:cNvPr id="14" name="Picture 13" descr="website_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1291" y="5204236"/>
              <a:ext cx="353476" cy="398168"/>
            </a:xfrm>
            <a:prstGeom prst="rect">
              <a:avLst/>
            </a:prstGeom>
          </p:spPr>
        </p:pic>
      </p:grpSp>
      <p:sp>
        <p:nvSpPr>
          <p:cNvPr id="8" name="TextBox 7"/>
          <p:cNvSpPr txBox="1"/>
          <p:nvPr/>
        </p:nvSpPr>
        <p:spPr>
          <a:xfrm>
            <a:off x="60403" y="13472"/>
            <a:ext cx="3779664" cy="861774"/>
          </a:xfrm>
          <a:prstGeom prst="rect">
            <a:avLst/>
          </a:prstGeom>
          <a:noFill/>
        </p:spPr>
        <p:txBody>
          <a:bodyPr wrap="square" rtlCol="0" anchor="ctr">
            <a:spAutoFit/>
          </a:bodyPr>
          <a:lstStyle/>
          <a:p>
            <a:pPr algn="ctr"/>
            <a:r>
              <a:rPr lang="en-US" sz="1600" dirty="0"/>
              <a:t>Submit your card with: “Report” on the </a:t>
            </a:r>
            <a:r>
              <a:rPr lang="en-US" sz="1600" dirty="0" smtClean="0"/>
              <a:t>back and we will send you a link to the presentation and materials.</a:t>
            </a:r>
            <a:endParaRPr lang="en-US" sz="1600" dirty="0"/>
          </a:p>
        </p:txBody>
      </p:sp>
      <p:pic>
        <p:nvPicPr>
          <p:cNvPr id="19" name="Picture 2" descr="C:\1documents\BMCTrueSightisHot2014Engage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601" y="2586434"/>
            <a:ext cx="2882543" cy="364849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126884" y="609600"/>
            <a:ext cx="3009001" cy="3114845"/>
            <a:chOff x="1345646" y="1327318"/>
            <a:chExt cx="3152525" cy="4203367"/>
          </a:xfrm>
        </p:grpSpPr>
        <p:pic>
          <p:nvPicPr>
            <p:cNvPr id="15" name="Picture 14" descr="Bubble_White-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5646" y="1327318"/>
              <a:ext cx="3152525" cy="4203367"/>
            </a:xfrm>
            <a:prstGeom prst="rect">
              <a:avLst/>
            </a:prstGeom>
          </p:spPr>
        </p:pic>
        <p:sp>
          <p:nvSpPr>
            <p:cNvPr id="17" name="TextBox 16"/>
            <p:cNvSpPr txBox="1"/>
            <p:nvPr/>
          </p:nvSpPr>
          <p:spPr>
            <a:xfrm>
              <a:off x="1490272" y="2227484"/>
              <a:ext cx="2863272" cy="2118198"/>
            </a:xfrm>
            <a:prstGeom prst="rect">
              <a:avLst/>
            </a:prstGeom>
            <a:noFill/>
          </p:spPr>
          <p:txBody>
            <a:bodyPr wrap="square" rtlCol="0" anchor="ctr">
              <a:spAutoFit/>
            </a:bodyPr>
            <a:lstStyle/>
            <a:p>
              <a:pPr algn="ctr"/>
              <a:r>
                <a:rPr lang="en-JM" altLang="en-US" sz="4800" b="1" dirty="0">
                  <a:solidFill>
                    <a:schemeClr val="accent3"/>
                  </a:solidFill>
                  <a:latin typeface="Calibri"/>
                  <a:ea typeface="Open Sans Extrabold" pitchFamily="34" charset="0"/>
                  <a:cs typeface="Calibri"/>
                </a:rPr>
                <a:t>Thank You.</a:t>
              </a:r>
              <a:endParaRPr lang="en-US" sz="4800" dirty="0">
                <a:solidFill>
                  <a:schemeClr val="accent3"/>
                </a:solidFill>
                <a:latin typeface="Calibri"/>
                <a:cs typeface="Calibri"/>
              </a:endParaRPr>
            </a:p>
          </p:txBody>
        </p:sp>
      </p:grpSp>
      <p:sp>
        <p:nvSpPr>
          <p:cNvPr id="20" name="TextBox 19"/>
          <p:cNvSpPr txBox="1"/>
          <p:nvPr/>
        </p:nvSpPr>
        <p:spPr>
          <a:xfrm>
            <a:off x="1577099" y="6150114"/>
            <a:ext cx="9302418" cy="707886"/>
          </a:xfrm>
          <a:prstGeom prst="rect">
            <a:avLst/>
          </a:prstGeom>
          <a:noFill/>
        </p:spPr>
        <p:txBody>
          <a:bodyPr wrap="none" rtlCol="0">
            <a:spAutoFit/>
          </a:bodyPr>
          <a:lstStyle/>
          <a:p>
            <a:pPr algn="ctr"/>
            <a:r>
              <a:rPr lang="en-US" sz="2000" dirty="0" smtClean="0"/>
              <a:t>Submit a review at the registration desk.  Say that Mr. James and Mr. Ben are awesome!</a:t>
            </a:r>
          </a:p>
          <a:p>
            <a:pPr algn="ctr"/>
            <a:r>
              <a:rPr lang="en-US" sz="2000" dirty="0" smtClean="0"/>
              <a:t>Mostly because we are, but also because we asked nicely.  Please.</a:t>
            </a:r>
            <a:endParaRPr lang="en-US" sz="2000" dirty="0"/>
          </a:p>
        </p:txBody>
      </p:sp>
    </p:spTree>
    <p:extLst>
      <p:ext uri="{BB962C8B-B14F-4D97-AF65-F5344CB8AC3E}">
        <p14:creationId xmlns:p14="http://schemas.microsoft.com/office/powerpoint/2010/main" val="86107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pic>
        <p:nvPicPr>
          <p:cNvPr id="12" name="Picture 11" descr="BMC digital IT Engage_Logo Lockup_without date location ye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843" y="2421940"/>
            <a:ext cx="3954314" cy="1673912"/>
          </a:xfrm>
          <a:prstGeom prst="rect">
            <a:avLst/>
          </a:prstGeom>
        </p:spPr>
      </p:pic>
    </p:spTree>
    <p:extLst>
      <p:ext uri="{BB962C8B-B14F-4D97-AF65-F5344CB8AC3E}">
        <p14:creationId xmlns:p14="http://schemas.microsoft.com/office/powerpoint/2010/main" val="12533792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5718293" y="2285081"/>
            <a:ext cx="6126480" cy="4055677"/>
          </a:xfrm>
          <a:noFill/>
        </p:spPr>
        <p:txBody>
          <a:bodyPr anchor="ctr">
            <a:noAutofit/>
          </a:bodyPr>
          <a:lstStyle/>
          <a:p>
            <a:pPr marL="228600" indent="-228600">
              <a:lnSpc>
                <a:spcPct val="100000"/>
              </a:lnSpc>
              <a:spcBef>
                <a:spcPts val="300"/>
              </a:spcBef>
              <a:spcAft>
                <a:spcPts val="300"/>
              </a:spcAft>
            </a:pPr>
            <a:r>
              <a:rPr lang="en-US" sz="1800" i="1" dirty="0"/>
              <a:t>Founded in 1936 </a:t>
            </a:r>
          </a:p>
          <a:p>
            <a:pPr marL="228600" indent="-228600">
              <a:lnSpc>
                <a:spcPct val="100000"/>
              </a:lnSpc>
              <a:spcBef>
                <a:spcPts val="300"/>
              </a:spcBef>
              <a:spcAft>
                <a:spcPts val="300"/>
              </a:spcAft>
            </a:pPr>
            <a:r>
              <a:rPr lang="en-US" sz="1800" i="1" dirty="0" smtClean="0"/>
              <a:t>More </a:t>
            </a:r>
            <a:r>
              <a:rPr lang="en-US" sz="1800" i="1" dirty="0"/>
              <a:t>than 14.5 million </a:t>
            </a:r>
            <a:r>
              <a:rPr lang="en-US" sz="1800" i="1" dirty="0" smtClean="0"/>
              <a:t>members strong</a:t>
            </a:r>
          </a:p>
          <a:p>
            <a:pPr marL="228600" indent="-228600">
              <a:lnSpc>
                <a:spcPct val="100000"/>
              </a:lnSpc>
              <a:spcBef>
                <a:spcPts val="300"/>
              </a:spcBef>
              <a:spcAft>
                <a:spcPts val="300"/>
              </a:spcAft>
            </a:pPr>
            <a:r>
              <a:rPr lang="en-US" sz="1800" i="1" dirty="0"/>
              <a:t>L</a:t>
            </a:r>
            <a:r>
              <a:rPr lang="en-US" sz="1800" i="1" dirty="0" smtClean="0"/>
              <a:t>argest </a:t>
            </a:r>
            <a:r>
              <a:rPr lang="en-US" sz="1800" i="1" dirty="0"/>
              <a:t>customer-owned health insurer in the United </a:t>
            </a:r>
            <a:r>
              <a:rPr lang="en-US" sz="1800" i="1" dirty="0" smtClean="0"/>
              <a:t>States, fourth </a:t>
            </a:r>
            <a:r>
              <a:rPr lang="en-US" sz="1800" i="1" dirty="0"/>
              <a:t>largest </a:t>
            </a:r>
            <a:r>
              <a:rPr lang="en-US" sz="1800" i="1" dirty="0" smtClean="0"/>
              <a:t>overall</a:t>
            </a:r>
          </a:p>
          <a:p>
            <a:pPr marL="228600" indent="-228600">
              <a:lnSpc>
                <a:spcPct val="100000"/>
              </a:lnSpc>
              <a:spcBef>
                <a:spcPts val="300"/>
              </a:spcBef>
              <a:spcAft>
                <a:spcPts val="300"/>
              </a:spcAft>
            </a:pPr>
            <a:r>
              <a:rPr lang="en-US" sz="1800" i="1" dirty="0" smtClean="0"/>
              <a:t>Provides </a:t>
            </a:r>
            <a:r>
              <a:rPr lang="en-US" sz="1800" i="1" dirty="0"/>
              <a:t>health coverage </a:t>
            </a:r>
            <a:r>
              <a:rPr lang="en-US" sz="1800" i="1" dirty="0" smtClean="0"/>
              <a:t>through </a:t>
            </a:r>
            <a:r>
              <a:rPr lang="en-US" sz="1800" i="1" dirty="0"/>
              <a:t>Blue Cross and Blue Shield</a:t>
            </a:r>
            <a:r>
              <a:rPr lang="en-US" sz="1800" i="1" baseline="30000" dirty="0"/>
              <a:t> ®</a:t>
            </a:r>
            <a:r>
              <a:rPr lang="en-US" sz="1800" i="1" dirty="0"/>
              <a:t> Plans in Illinois, Montana, New Mexico, Oklahoma and Texas</a:t>
            </a:r>
          </a:p>
          <a:p>
            <a:pPr marL="228600" indent="-228600">
              <a:lnSpc>
                <a:spcPct val="100000"/>
              </a:lnSpc>
              <a:spcBef>
                <a:spcPts val="300"/>
              </a:spcBef>
              <a:spcAft>
                <a:spcPts val="300"/>
              </a:spcAft>
            </a:pPr>
            <a:r>
              <a:rPr lang="en-US" sz="1800" i="1" dirty="0"/>
              <a:t>Provides </a:t>
            </a:r>
            <a:r>
              <a:rPr lang="en-US" sz="1800" i="1" dirty="0" smtClean="0"/>
              <a:t> dental</a:t>
            </a:r>
            <a:r>
              <a:rPr lang="en-US" sz="1800" i="1" dirty="0"/>
              <a:t>, life and disability insurance through Dearborn National</a:t>
            </a:r>
          </a:p>
          <a:p>
            <a:pPr marL="228600" indent="-228600">
              <a:lnSpc>
                <a:spcPct val="100000"/>
              </a:lnSpc>
              <a:spcBef>
                <a:spcPts val="300"/>
              </a:spcBef>
              <a:spcAft>
                <a:spcPts val="300"/>
              </a:spcAft>
            </a:pPr>
            <a:r>
              <a:rPr lang="en-US" sz="1800" i="1" dirty="0" smtClean="0"/>
              <a:t>21,000</a:t>
            </a:r>
            <a:r>
              <a:rPr lang="en-US" sz="1800" i="1" dirty="0"/>
              <a:t>+ employees, 60 local offices </a:t>
            </a:r>
            <a:endParaRPr lang="en-US" sz="1800" i="1" dirty="0" smtClean="0"/>
          </a:p>
          <a:p>
            <a:pPr marL="228600" indent="-228600">
              <a:lnSpc>
                <a:spcPct val="100000"/>
              </a:lnSpc>
              <a:spcBef>
                <a:spcPts val="300"/>
              </a:spcBef>
              <a:spcAft>
                <a:spcPts val="300"/>
              </a:spcAft>
            </a:pPr>
            <a:r>
              <a:rPr lang="en-US" sz="1800" i="1" dirty="0"/>
              <a:t>S</a:t>
            </a:r>
            <a:r>
              <a:rPr lang="en-US" sz="1800" i="1" dirty="0" smtClean="0"/>
              <a:t>tate-of-the-art </a:t>
            </a:r>
            <a:r>
              <a:rPr lang="en-US" sz="1800" i="1" dirty="0"/>
              <a:t>technology, including two Tier IV data centers </a:t>
            </a:r>
            <a:r>
              <a:rPr lang="en-US" sz="1800" i="1" dirty="0" smtClean="0"/>
              <a:t>—industry's </a:t>
            </a:r>
            <a:r>
              <a:rPr lang="en-US" sz="1800" i="1" dirty="0"/>
              <a:t>highest reliability level </a:t>
            </a:r>
            <a:endParaRPr lang="en-US" sz="1800" i="1" dirty="0" smtClean="0"/>
          </a:p>
          <a:p>
            <a:pPr marL="228600" indent="-228600">
              <a:lnSpc>
                <a:spcPct val="100000"/>
              </a:lnSpc>
              <a:spcBef>
                <a:spcPts val="300"/>
              </a:spcBef>
              <a:spcAft>
                <a:spcPts val="300"/>
              </a:spcAft>
            </a:pPr>
            <a:r>
              <a:rPr lang="en-US" sz="1800" i="1" dirty="0" smtClean="0"/>
              <a:t>National footprint; multiple subsidiaries and lines of business</a:t>
            </a:r>
            <a:endParaRPr lang="en-US" sz="1800" i="1" dirty="0"/>
          </a:p>
        </p:txBody>
      </p:sp>
      <p:sp>
        <p:nvSpPr>
          <p:cNvPr id="2" name="Rectangle 1"/>
          <p:cNvSpPr/>
          <p:nvPr/>
        </p:nvSpPr>
        <p:spPr>
          <a:xfrm>
            <a:off x="5371068" y="0"/>
            <a:ext cx="6820932" cy="1767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8689" t="28033" r="257" b="12996"/>
          <a:stretch/>
        </p:blipFill>
        <p:spPr>
          <a:xfrm>
            <a:off x="0" y="-16328"/>
            <a:ext cx="5371067" cy="6874328"/>
          </a:xfrm>
          <a:prstGeom prst="rect">
            <a:avLst/>
          </a:prstGeom>
        </p:spPr>
      </p:pic>
      <p:sp>
        <p:nvSpPr>
          <p:cNvPr id="4" name="Rectangle 3"/>
          <p:cNvSpPr/>
          <p:nvPr/>
        </p:nvSpPr>
        <p:spPr>
          <a:xfrm>
            <a:off x="0" y="6680200"/>
            <a:ext cx="5371067" cy="200055"/>
          </a:xfrm>
          <a:prstGeom prst="rect">
            <a:avLst/>
          </a:prstGeom>
        </p:spPr>
        <p:txBody>
          <a:bodyPr wrap="square">
            <a:spAutoFit/>
          </a:bodyPr>
          <a:lstStyle/>
          <a:p>
            <a:r>
              <a:rPr lang="en-US" sz="700" i="1" dirty="0">
                <a:solidFill>
                  <a:schemeClr val="bg1"/>
                </a:solidFill>
              </a:rPr>
              <a:t>By Alanscottwalker - Own work, CC BY-SA 3.0, https://commons.wikimedia.org/w/index.php?curid=11648264</a:t>
            </a:r>
          </a:p>
        </p:txBody>
      </p:sp>
      <p:pic>
        <p:nvPicPr>
          <p:cNvPr id="7" name="Picture 6"/>
          <p:cNvPicPr>
            <a:picLocks noChangeAspect="1"/>
          </p:cNvPicPr>
          <p:nvPr/>
        </p:nvPicPr>
        <p:blipFill>
          <a:blip r:embed="rId4"/>
          <a:stretch>
            <a:fillRect/>
          </a:stretch>
        </p:blipFill>
        <p:spPr>
          <a:xfrm>
            <a:off x="6683879" y="105758"/>
            <a:ext cx="4195307" cy="1556324"/>
          </a:xfrm>
          <a:prstGeom prst="rect">
            <a:avLst/>
          </a:prstGeom>
        </p:spPr>
      </p:pic>
    </p:spTree>
    <p:extLst>
      <p:ext uri="{BB962C8B-B14F-4D97-AF65-F5344CB8AC3E}">
        <p14:creationId xmlns:p14="http://schemas.microsoft.com/office/powerpoint/2010/main" val="249726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972" y="2895601"/>
            <a:ext cx="4884616" cy="1160387"/>
          </a:xfrm>
        </p:spPr>
        <p:txBody>
          <a:bodyPr>
            <a:normAutofit/>
          </a:bodyPr>
          <a:lstStyle/>
          <a:p>
            <a:r>
              <a:rPr lang="en-US" sz="5333" b="1" i="1" dirty="0">
                <a:solidFill>
                  <a:schemeClr val="tx1">
                    <a:lumMod val="60000"/>
                    <a:lumOff val="40000"/>
                  </a:schemeClr>
                </a:solidFill>
              </a:rPr>
              <a:t>Our Vision </a:t>
            </a:r>
            <a:endParaRPr lang="en-US" sz="5333" dirty="0">
              <a:solidFill>
                <a:schemeClr val="tx1">
                  <a:lumMod val="60000"/>
                  <a:lumOff val="40000"/>
                </a:schemeClr>
              </a:solidFill>
            </a:endParaRPr>
          </a:p>
        </p:txBody>
      </p:sp>
      <p:sp>
        <p:nvSpPr>
          <p:cNvPr id="5" name="Content Placeholder 4"/>
          <p:cNvSpPr>
            <a:spLocks noGrp="1"/>
          </p:cNvSpPr>
          <p:nvPr>
            <p:ph idx="1"/>
          </p:nvPr>
        </p:nvSpPr>
        <p:spPr>
          <a:xfrm>
            <a:off x="1330036" y="3787877"/>
            <a:ext cx="9708309" cy="2347452"/>
          </a:xfrm>
        </p:spPr>
        <p:txBody>
          <a:bodyPr>
            <a:noAutofit/>
          </a:bodyPr>
          <a:lstStyle/>
          <a:p>
            <a:pPr marL="0" indent="0">
              <a:buNone/>
            </a:pPr>
            <a:r>
              <a:rPr lang="en-US" sz="3733" dirty="0">
                <a:solidFill>
                  <a:schemeClr val="tx1">
                    <a:lumMod val="60000"/>
                    <a:lumOff val="40000"/>
                  </a:schemeClr>
                </a:solidFill>
              </a:rPr>
              <a:t>Drive competitive advantage via efficiencies and cost-effectiveness through IT optimization, simplification, and agile infrastructure &amp; applications</a:t>
            </a:r>
          </a:p>
        </p:txBody>
      </p:sp>
      <p:sp>
        <p:nvSpPr>
          <p:cNvPr id="7" name="Rectangle 6"/>
          <p:cNvSpPr/>
          <p:nvPr/>
        </p:nvSpPr>
        <p:spPr>
          <a:xfrm>
            <a:off x="1140541" y="1498600"/>
            <a:ext cx="9635612" cy="1241237"/>
          </a:xfrm>
          <a:prstGeom prst="rect">
            <a:avLst/>
          </a:prstGeom>
        </p:spPr>
        <p:txBody>
          <a:bodyPr wrap="square">
            <a:spAutoFit/>
          </a:bodyPr>
          <a:lstStyle/>
          <a:p>
            <a:pPr defTabSz="914377"/>
            <a:r>
              <a:rPr lang="en-US" sz="3733" b="1" i="1" dirty="0">
                <a:solidFill>
                  <a:srgbClr val="FF6600"/>
                </a:solidFill>
              </a:rPr>
              <a:t>“To do everything in our power to Stand with our Members  in sickness and health.”</a:t>
            </a:r>
          </a:p>
        </p:txBody>
      </p:sp>
      <p:sp>
        <p:nvSpPr>
          <p:cNvPr id="8" name="Title 3"/>
          <p:cNvSpPr txBox="1">
            <a:spLocks/>
          </p:cNvSpPr>
          <p:nvPr/>
        </p:nvSpPr>
        <p:spPr>
          <a:xfrm>
            <a:off x="-613612" y="554293"/>
            <a:ext cx="62992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333" b="1" i="1" dirty="0">
                <a:solidFill>
                  <a:srgbClr val="FF6600"/>
                </a:solidFill>
              </a:rPr>
              <a:t>Our Purpose </a:t>
            </a:r>
            <a:endParaRPr lang="en-US" sz="5333" dirty="0"/>
          </a:p>
        </p:txBody>
      </p:sp>
    </p:spTree>
    <p:extLst>
      <p:ext uri="{BB962C8B-B14F-4D97-AF65-F5344CB8AC3E}">
        <p14:creationId xmlns:p14="http://schemas.microsoft.com/office/powerpoint/2010/main" val="1432828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1489075" y="458788"/>
            <a:ext cx="10702925" cy="1500187"/>
          </a:xfrm>
          <a:prstGeom prst="rect">
            <a:avLst/>
          </a:prstGeom>
        </p:spPr>
        <p:txBody>
          <a:bodyPr/>
          <a:lstStyle/>
          <a:p>
            <a:r>
              <a:rPr lang="en-US" dirty="0" smtClean="0"/>
              <a:t>CLICK TO ADD TITLE</a:t>
            </a:r>
            <a:endParaRPr lang="en-US" dirty="0"/>
          </a:p>
        </p:txBody>
      </p:sp>
      <p:sp>
        <p:nvSpPr>
          <p:cNvPr id="10"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11"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The Purpose of a Quality Capacity Report</a:t>
            </a:r>
          </a:p>
        </p:txBody>
      </p:sp>
      <p:sp>
        <p:nvSpPr>
          <p:cNvPr id="12" name="Content Placeholder 5"/>
          <p:cNvSpPr txBox="1">
            <a:spLocks/>
          </p:cNvSpPr>
          <p:nvPr/>
        </p:nvSpPr>
        <p:spPr bwMode="auto">
          <a:xfrm>
            <a:off x="0" y="1806960"/>
            <a:ext cx="12192000" cy="2347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algn="ctr" eaLnBrk="1" hangingPunct="1">
              <a:spcBef>
                <a:spcPct val="0"/>
              </a:spcBef>
              <a:buNone/>
            </a:pPr>
            <a:r>
              <a:rPr lang="en-US" altLang="en-US" sz="4000" dirty="0" smtClean="0"/>
              <a:t>Convey </a:t>
            </a:r>
            <a:r>
              <a:rPr lang="en-US" altLang="en-US" sz="4000" dirty="0"/>
              <a:t>the degree that managed resources </a:t>
            </a:r>
            <a:endParaRPr lang="en-US" altLang="en-US" sz="4000" dirty="0" smtClean="0"/>
          </a:p>
          <a:p>
            <a:pPr algn="ctr" eaLnBrk="1" hangingPunct="1">
              <a:spcBef>
                <a:spcPct val="0"/>
              </a:spcBef>
              <a:buNone/>
            </a:pPr>
            <a:r>
              <a:rPr lang="en-US" altLang="en-US" sz="4000" dirty="0" smtClean="0"/>
              <a:t>are appropriate, </a:t>
            </a:r>
            <a:r>
              <a:rPr lang="en-US" altLang="en-US" sz="4000" dirty="0"/>
              <a:t>to meet agreed </a:t>
            </a:r>
            <a:r>
              <a:rPr lang="en-US" altLang="en-US" sz="4000" b="1" dirty="0"/>
              <a:t>performance </a:t>
            </a:r>
            <a:r>
              <a:rPr lang="en-US" altLang="en-US" sz="4000" b="1" dirty="0" smtClean="0"/>
              <a:t>standards</a:t>
            </a:r>
            <a:r>
              <a:rPr lang="en-US" altLang="en-US" sz="4000" dirty="0" smtClean="0"/>
              <a:t>, </a:t>
            </a:r>
          </a:p>
          <a:p>
            <a:pPr algn="ctr" eaLnBrk="1" hangingPunct="1">
              <a:spcBef>
                <a:spcPct val="0"/>
              </a:spcBef>
              <a:buNone/>
            </a:pPr>
            <a:r>
              <a:rPr lang="en-US" altLang="en-US" sz="4000" dirty="0" smtClean="0"/>
              <a:t>at </a:t>
            </a:r>
            <a:r>
              <a:rPr lang="en-US" altLang="en-US" sz="4000" dirty="0"/>
              <a:t>an agreed </a:t>
            </a:r>
            <a:r>
              <a:rPr lang="en-US" altLang="en-US" sz="4000" b="1" dirty="0" smtClean="0"/>
              <a:t>cost</a:t>
            </a:r>
            <a:r>
              <a:rPr lang="en-US" altLang="en-US" sz="4000" dirty="0" smtClean="0"/>
              <a:t>, and with an understood degree of </a:t>
            </a:r>
            <a:r>
              <a:rPr lang="en-US" altLang="en-US" sz="4000" b="1" dirty="0" smtClean="0"/>
              <a:t>risk</a:t>
            </a:r>
            <a:r>
              <a:rPr lang="en-US" altLang="en-US" sz="4000" dirty="0" smtClean="0"/>
              <a:t>. </a:t>
            </a:r>
            <a:endParaRPr lang="en-US" sz="4000" dirty="0">
              <a:solidFill>
                <a:srgbClr val="414042"/>
              </a:solidFill>
            </a:endParaRPr>
          </a:p>
        </p:txBody>
      </p:sp>
      <p:sp>
        <p:nvSpPr>
          <p:cNvPr id="2" name="TextBox 1"/>
          <p:cNvSpPr txBox="1"/>
          <p:nvPr/>
        </p:nvSpPr>
        <p:spPr>
          <a:xfrm>
            <a:off x="0" y="5117432"/>
            <a:ext cx="12191999" cy="1200329"/>
          </a:xfrm>
          <a:prstGeom prst="rect">
            <a:avLst/>
          </a:prstGeom>
          <a:noFill/>
        </p:spPr>
        <p:txBody>
          <a:bodyPr wrap="square" rtlCol="0">
            <a:spAutoFit/>
          </a:bodyPr>
          <a:lstStyle/>
          <a:p>
            <a:pPr algn="ctr"/>
            <a:r>
              <a:rPr lang="en-US" sz="7200" b="1" dirty="0" smtClean="0"/>
              <a:t>And to Recommend Action</a:t>
            </a:r>
            <a:endParaRPr lang="en-US" sz="72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41"/>
          <p:cNvSpPr/>
          <p:nvPr/>
        </p:nvSpPr>
        <p:spPr>
          <a:xfrm>
            <a:off x="768458" y="3616314"/>
            <a:ext cx="608620" cy="587782"/>
          </a:xfrm>
          <a:prstGeom prst="ellipse">
            <a:avLst/>
          </a:prstGeom>
          <a:solidFill>
            <a:srgbClr val="00A79D"/>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3CB6A2"/>
              </a:solidFill>
              <a:cs typeface="Calibri"/>
            </a:endParaRPr>
          </a:p>
        </p:txBody>
      </p:sp>
      <p:sp>
        <p:nvSpPr>
          <p:cNvPr id="40" name="Oval 39"/>
          <p:cNvSpPr/>
          <p:nvPr/>
        </p:nvSpPr>
        <p:spPr>
          <a:xfrm>
            <a:off x="783139" y="4477292"/>
            <a:ext cx="596601" cy="585560"/>
          </a:xfrm>
          <a:prstGeom prst="ellipse">
            <a:avLst/>
          </a:prstGeom>
          <a:solidFill>
            <a:srgbClr val="F98700"/>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FF6600"/>
              </a:solidFill>
              <a:cs typeface="Calibri"/>
            </a:endParaRPr>
          </a:p>
        </p:txBody>
      </p:sp>
      <p:sp>
        <p:nvSpPr>
          <p:cNvPr id="32" name="Oval 31"/>
          <p:cNvSpPr>
            <a:spLocks noChangeAspect="1"/>
          </p:cNvSpPr>
          <p:nvPr/>
        </p:nvSpPr>
        <p:spPr>
          <a:xfrm>
            <a:off x="761670" y="996111"/>
            <a:ext cx="610517" cy="597794"/>
          </a:xfrm>
          <a:prstGeom prst="ellipse">
            <a:avLst/>
          </a:prstGeom>
          <a:solidFill>
            <a:srgbClr val="F86E00"/>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86E00"/>
              </a:solidFill>
            </a:endParaRPr>
          </a:p>
        </p:txBody>
      </p:sp>
      <p:sp>
        <p:nvSpPr>
          <p:cNvPr id="30" name="Oval 29"/>
          <p:cNvSpPr/>
          <p:nvPr/>
        </p:nvSpPr>
        <p:spPr>
          <a:xfrm>
            <a:off x="761670" y="2767019"/>
            <a:ext cx="599592" cy="577240"/>
          </a:xfrm>
          <a:prstGeom prst="ellipse">
            <a:avLst/>
          </a:prstGeom>
          <a:solidFill>
            <a:srgbClr val="FB3707"/>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
        <p:nvSpPr>
          <p:cNvPr id="19" name="Oval 18"/>
          <p:cNvSpPr/>
          <p:nvPr/>
        </p:nvSpPr>
        <p:spPr>
          <a:xfrm>
            <a:off x="744809" y="1889514"/>
            <a:ext cx="658581" cy="644546"/>
          </a:xfrm>
          <a:prstGeom prst="ellipse">
            <a:avLst/>
          </a:prstGeom>
          <a:solidFill>
            <a:srgbClr val="3980B2"/>
          </a:solidFill>
          <a:ln w="381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JM" sz="1300" dirty="0">
              <a:solidFill>
                <a:srgbClr val="464D61"/>
              </a:solidFill>
              <a:cs typeface="Calibri"/>
            </a:endParaRPr>
          </a:p>
        </p:txBody>
      </p:sp>
      <p:sp>
        <p:nvSpPr>
          <p:cNvPr id="11" name="Text Placeholder 10"/>
          <p:cNvSpPr>
            <a:spLocks noGrp="1"/>
          </p:cNvSpPr>
          <p:nvPr>
            <p:ph type="body" sz="quarter" idx="4294967295"/>
          </p:nvPr>
        </p:nvSpPr>
        <p:spPr>
          <a:xfrm>
            <a:off x="0" y="458788"/>
            <a:ext cx="2587625" cy="1052512"/>
          </a:xfrm>
          <a:prstGeom prst="rect">
            <a:avLst/>
          </a:prstGeom>
        </p:spPr>
        <p:txBody>
          <a:bodyPr/>
          <a:lstStyle/>
          <a:p>
            <a:r>
              <a:rPr lang="en-US" dirty="0" smtClean="0"/>
              <a:t>AGENDA</a:t>
            </a:r>
          </a:p>
        </p:txBody>
      </p:sp>
      <p:sp>
        <p:nvSpPr>
          <p:cNvPr id="25" name="Content Placeholder 2"/>
          <p:cNvSpPr txBox="1">
            <a:spLocks/>
          </p:cNvSpPr>
          <p:nvPr/>
        </p:nvSpPr>
        <p:spPr>
          <a:xfrm>
            <a:off x="878985" y="1056291"/>
            <a:ext cx="9087487" cy="5066328"/>
          </a:xfrm>
          <a:prstGeom prst="rect">
            <a:avLst/>
          </a:prstGeom>
        </p:spPr>
        <p:txBody>
          <a:bodyPr lIns="91438" tIns="45719" rIns="91438" bIns="45719">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Calibri"/>
                <a:ea typeface="+mn-ea"/>
                <a:cs typeface="Calibri"/>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Calibri"/>
                <a:ea typeface="+mn-ea"/>
                <a:cs typeface="Calibri"/>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chemeClr val="tx2"/>
                </a:solidFill>
                <a:latin typeface="Calibri"/>
                <a:ea typeface="+mn-ea"/>
                <a:cs typeface="Calibri"/>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88" indent="0">
              <a:lnSpc>
                <a:spcPct val="110000"/>
              </a:lnSpc>
              <a:spcBef>
                <a:spcPts val="1968"/>
              </a:spcBef>
              <a:spcAft>
                <a:spcPts val="600"/>
              </a:spcAft>
              <a:buClr>
                <a:schemeClr val="bg1"/>
              </a:buClr>
              <a:buSzPct val="75000"/>
              <a:buNone/>
            </a:pPr>
            <a:r>
              <a:rPr lang="en-US" sz="3100" dirty="0" smtClean="0">
                <a:solidFill>
                  <a:srgbClr val="414042"/>
                </a:solidFill>
              </a:rPr>
              <a:t>	 Data Gathering</a:t>
            </a:r>
            <a:endParaRPr lang="en-US" altLang="zh-CN" sz="1600" dirty="0">
              <a:solidFill>
                <a:srgbClr val="414042"/>
              </a:solidFill>
            </a:endParaRPr>
          </a:p>
          <a:p>
            <a:pPr marL="34288" indent="0">
              <a:lnSpc>
                <a:spcPct val="110000"/>
              </a:lnSpc>
              <a:spcBef>
                <a:spcPts val="1968"/>
              </a:spcBef>
              <a:spcAft>
                <a:spcPts val="600"/>
              </a:spcAft>
              <a:buClr>
                <a:schemeClr val="bg1"/>
              </a:buClr>
              <a:buSzPct val="75000"/>
              <a:buNone/>
            </a:pPr>
            <a:r>
              <a:rPr lang="en-US" sz="3100" dirty="0" smtClean="0">
                <a:solidFill>
                  <a:srgbClr val="414042"/>
                </a:solidFill>
              </a:rPr>
              <a:t>	 Analysis</a:t>
            </a:r>
          </a:p>
          <a:p>
            <a:pPr marL="34288" indent="0">
              <a:lnSpc>
                <a:spcPct val="110000"/>
              </a:lnSpc>
              <a:spcBef>
                <a:spcPts val="1968"/>
              </a:spcBef>
              <a:spcAft>
                <a:spcPts val="600"/>
              </a:spcAft>
              <a:buClr>
                <a:schemeClr val="bg1"/>
              </a:buClr>
              <a:buSzPct val="75000"/>
              <a:buNone/>
            </a:pPr>
            <a:r>
              <a:rPr lang="en-US" altLang="zh-CN" sz="3100" dirty="0" smtClean="0">
                <a:solidFill>
                  <a:srgbClr val="414042"/>
                </a:solidFill>
              </a:rPr>
              <a:t>	 Using The Right Graphs</a:t>
            </a:r>
            <a:endParaRPr lang="en-US" altLang="zh-CN" dirty="0">
              <a:solidFill>
                <a:schemeClr val="bg1"/>
              </a:solidFill>
            </a:endParaRPr>
          </a:p>
          <a:p>
            <a:pPr marL="34288" indent="0">
              <a:lnSpc>
                <a:spcPct val="110000"/>
              </a:lnSpc>
              <a:spcBef>
                <a:spcPts val="1968"/>
              </a:spcBef>
              <a:spcAft>
                <a:spcPts val="600"/>
              </a:spcAft>
              <a:buClr>
                <a:schemeClr val="bg1"/>
              </a:buClr>
              <a:buSzPct val="75000"/>
              <a:buNone/>
            </a:pPr>
            <a:r>
              <a:rPr lang="en-US" altLang="zh-CN" sz="3100" dirty="0" smtClean="0"/>
              <a:t>	 Write the Report</a:t>
            </a:r>
          </a:p>
          <a:p>
            <a:pPr marL="34288" indent="0">
              <a:lnSpc>
                <a:spcPct val="110000"/>
              </a:lnSpc>
              <a:spcBef>
                <a:spcPts val="1968"/>
              </a:spcBef>
              <a:spcAft>
                <a:spcPts val="600"/>
              </a:spcAft>
              <a:buClr>
                <a:schemeClr val="bg1"/>
              </a:buClr>
              <a:buSzPct val="75000"/>
              <a:buNone/>
            </a:pPr>
            <a:r>
              <a:rPr lang="en-US" altLang="zh-CN" sz="3100" dirty="0" smtClean="0"/>
              <a:t>	 Note Exceptions / Risks</a:t>
            </a:r>
          </a:p>
        </p:txBody>
      </p:sp>
      <p:sp>
        <p:nvSpPr>
          <p:cNvPr id="8" name="Title 1"/>
          <p:cNvSpPr txBox="1">
            <a:spLocks/>
          </p:cNvSpPr>
          <p:nvPr/>
        </p:nvSpPr>
        <p:spPr bwMode="auto">
          <a:xfrm>
            <a:off x="1403390" y="-131743"/>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The Capacity Report Process</a:t>
            </a:r>
          </a:p>
        </p:txBody>
      </p:sp>
      <p:sp>
        <p:nvSpPr>
          <p:cNvPr id="9"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pic>
        <p:nvPicPr>
          <p:cNvPr id="44" name="Picture 2" descr="shutterstock_223507876-0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2863" y="1168026"/>
            <a:ext cx="6405644" cy="3965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3900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7" name="Rectangle 23"/>
          <p:cNvSpPr>
            <a:spLocks noChangeArrowheads="1"/>
          </p:cNvSpPr>
          <p:nvPr/>
        </p:nvSpPr>
        <p:spPr bwMode="auto">
          <a:xfrm>
            <a:off x="792164" y="1220141"/>
            <a:ext cx="10371136" cy="4992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2"/>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2"/>
                </a:solidFill>
                <a:latin typeface="Calibri" panose="020F0502020204030204" pitchFamily="34" charset="0"/>
              </a:defRPr>
            </a:lvl9pPr>
          </a:lstStyle>
          <a:p>
            <a:pPr>
              <a:buNone/>
            </a:pPr>
            <a:r>
              <a:rPr lang="en-US" sz="2800" b="1" dirty="0">
                <a:solidFill>
                  <a:schemeClr val="accent1"/>
                </a:solidFill>
                <a:latin typeface="Segoe ui light"/>
                <a:ea typeface="MS PGothic" pitchFamily="34" charset="-128"/>
                <a:cs typeface="Segoe ui light"/>
              </a:rPr>
              <a:t>Point of </a:t>
            </a:r>
            <a:r>
              <a:rPr lang="en-US" sz="2800" b="1" dirty="0" smtClean="0">
                <a:solidFill>
                  <a:schemeClr val="accent1"/>
                </a:solidFill>
                <a:latin typeface="Segoe ui light"/>
                <a:ea typeface="MS PGothic" pitchFamily="34" charset="-128"/>
                <a:cs typeface="Segoe ui light"/>
              </a:rPr>
              <a:t>review – thesis statement</a:t>
            </a:r>
            <a:endParaRPr lang="en-US" sz="2800" b="1" dirty="0">
              <a:solidFill>
                <a:schemeClr val="accent1"/>
              </a:solidFill>
              <a:latin typeface="Segoe ui light"/>
              <a:ea typeface="MS PGothic" pitchFamily="34" charset="-128"/>
              <a:cs typeface="Segoe ui light"/>
            </a:endParaRPr>
          </a:p>
          <a:p>
            <a:pPr>
              <a:buNone/>
            </a:pPr>
            <a:r>
              <a:rPr lang="en-US" sz="2800" b="1" dirty="0">
                <a:solidFill>
                  <a:schemeClr val="accent1"/>
                </a:solidFill>
                <a:latin typeface="Segoe ui light"/>
                <a:ea typeface="MS PGothic" pitchFamily="34" charset="-128"/>
                <a:cs typeface="Segoe ui light"/>
              </a:rPr>
              <a:t>Audience / consumer of the report</a:t>
            </a:r>
          </a:p>
          <a:p>
            <a:pPr>
              <a:buNone/>
            </a:pPr>
            <a:endParaRPr lang="en-US" sz="2800" b="1" dirty="0" smtClean="0">
              <a:solidFill>
                <a:schemeClr val="accent1"/>
              </a:solidFill>
              <a:latin typeface="Segoe ui light"/>
              <a:ea typeface="MS PGothic" pitchFamily="34" charset="-128"/>
              <a:cs typeface="Segoe ui light"/>
            </a:endParaRPr>
          </a:p>
          <a:p>
            <a:pPr>
              <a:buNone/>
            </a:pPr>
            <a:r>
              <a:rPr lang="en-US" sz="2800" b="1" dirty="0" smtClean="0">
                <a:solidFill>
                  <a:schemeClr val="accent1"/>
                </a:solidFill>
                <a:latin typeface="Segoe ui light"/>
                <a:ea typeface="MS PGothic" pitchFamily="34" charset="-128"/>
                <a:cs typeface="Segoe ui light"/>
              </a:rPr>
              <a:t>Metrics, and thresholds</a:t>
            </a:r>
          </a:p>
          <a:p>
            <a:pPr>
              <a:buNone/>
            </a:pPr>
            <a:r>
              <a:rPr lang="en-US" sz="2800" b="1" dirty="0" smtClean="0">
                <a:solidFill>
                  <a:schemeClr val="accent1"/>
                </a:solidFill>
                <a:latin typeface="Segoe ui light"/>
                <a:ea typeface="MS PGothic" pitchFamily="34" charset="-128"/>
                <a:cs typeface="Segoe ui light"/>
              </a:rPr>
              <a:t>Relevant Nonfunctional requirements</a:t>
            </a:r>
          </a:p>
          <a:p>
            <a:pPr>
              <a:buNone/>
            </a:pPr>
            <a:r>
              <a:rPr lang="en-US" sz="2800" b="1" dirty="0" smtClean="0">
                <a:solidFill>
                  <a:schemeClr val="accent1"/>
                </a:solidFill>
                <a:latin typeface="Segoe ui light"/>
                <a:ea typeface="MS PGothic" pitchFamily="34" charset="-128"/>
                <a:cs typeface="Segoe ui light"/>
              </a:rPr>
              <a:t>Relevant Performance requirements</a:t>
            </a:r>
          </a:p>
          <a:p>
            <a:pPr>
              <a:buNone/>
            </a:pPr>
            <a:r>
              <a:rPr lang="en-US" sz="2800" b="1" dirty="0" smtClean="0">
                <a:solidFill>
                  <a:schemeClr val="accent1"/>
                </a:solidFill>
                <a:latin typeface="Segoe ui light"/>
                <a:ea typeface="MS PGothic" pitchFamily="34" charset="-128"/>
                <a:cs typeface="Segoe ui light"/>
              </a:rPr>
              <a:t>Pool of Risks</a:t>
            </a:r>
          </a:p>
          <a:p>
            <a:pPr>
              <a:buNone/>
            </a:pPr>
            <a:endParaRPr lang="en-US" sz="2800" b="1" dirty="0" smtClean="0">
              <a:solidFill>
                <a:schemeClr val="accent1"/>
              </a:solidFill>
              <a:latin typeface="Segoe ui light"/>
              <a:ea typeface="MS PGothic" pitchFamily="34" charset="-128"/>
              <a:cs typeface="Segoe ui light"/>
            </a:endParaRPr>
          </a:p>
          <a:p>
            <a:pPr>
              <a:buNone/>
            </a:pPr>
            <a:r>
              <a:rPr lang="en-US" sz="2800" b="1" dirty="0" smtClean="0">
                <a:solidFill>
                  <a:schemeClr val="accent1"/>
                </a:solidFill>
                <a:latin typeface="Segoe ui light"/>
                <a:ea typeface="MS PGothic" pitchFamily="34" charset="-128"/>
                <a:cs typeface="Segoe ui light"/>
              </a:rPr>
              <a:t>Perturbation inventory (things that perturb the system)</a:t>
            </a:r>
          </a:p>
          <a:p>
            <a:pPr>
              <a:buNone/>
            </a:pPr>
            <a:endParaRPr lang="en-US" sz="1800" b="1" dirty="0">
              <a:solidFill>
                <a:schemeClr val="accent1"/>
              </a:solidFill>
              <a:latin typeface="Segoe ui light"/>
              <a:ea typeface="MS PGothic" pitchFamily="34" charset="-128"/>
              <a:cs typeface="Segoe ui light"/>
            </a:endParaRPr>
          </a:p>
        </p:txBody>
      </p:sp>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Data Gathering</a:t>
            </a:r>
          </a:p>
        </p:txBody>
      </p:sp>
      <p:sp>
        <p:nvSpPr>
          <p:cNvPr id="5" name="Oval 4"/>
          <p:cNvSpPr>
            <a:spLocks noChangeAspect="1"/>
          </p:cNvSpPr>
          <p:nvPr/>
        </p:nvSpPr>
        <p:spPr>
          <a:xfrm>
            <a:off x="11163300" y="400683"/>
            <a:ext cx="610517" cy="597794"/>
          </a:xfrm>
          <a:prstGeom prst="ellipse">
            <a:avLst/>
          </a:prstGeom>
          <a:solidFill>
            <a:srgbClr val="F86E00"/>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86E00"/>
              </a:solidFill>
            </a:endParaRPr>
          </a:p>
        </p:txBody>
      </p:sp>
    </p:spTree>
    <p:extLst>
      <p:ext uri="{BB962C8B-B14F-4D97-AF65-F5344CB8AC3E}">
        <p14:creationId xmlns:p14="http://schemas.microsoft.com/office/powerpoint/2010/main" val="42632160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
          <p:cNvSpPr txBox="1">
            <a:spLocks noChangeArrowheads="1"/>
          </p:cNvSpPr>
          <p:nvPr/>
        </p:nvSpPr>
        <p:spPr bwMode="auto">
          <a:xfrm>
            <a:off x="484188" y="6311900"/>
            <a:ext cx="20970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8" rIns="91428" bIns="45718">
            <a:spAutoFit/>
          </a:bodyPr>
          <a:lstStyle>
            <a:lvl1pPr>
              <a:defRPr sz="1900">
                <a:solidFill>
                  <a:schemeClr val="tx1"/>
                </a:solidFill>
                <a:latin typeface="Calibri" charset="0"/>
                <a:ea typeface="ＭＳ Ｐゴシック" charset="0"/>
                <a:cs typeface="ＭＳ Ｐゴシック" charset="0"/>
              </a:defRPr>
            </a:lvl1pPr>
            <a:lvl2pPr marL="742950" indent="-285750">
              <a:defRPr sz="1900">
                <a:solidFill>
                  <a:schemeClr val="tx1"/>
                </a:solidFill>
                <a:latin typeface="Calibri" charset="0"/>
                <a:ea typeface="ＭＳ Ｐゴシック" charset="0"/>
              </a:defRPr>
            </a:lvl2pPr>
            <a:lvl3pPr marL="1143000" indent="-228600">
              <a:defRPr sz="1900">
                <a:solidFill>
                  <a:schemeClr val="tx1"/>
                </a:solidFill>
                <a:latin typeface="Calibri" charset="0"/>
                <a:ea typeface="ＭＳ Ｐゴシック" charset="0"/>
              </a:defRPr>
            </a:lvl3pPr>
            <a:lvl4pPr marL="1600200" indent="-228600">
              <a:defRPr sz="1900">
                <a:solidFill>
                  <a:schemeClr val="tx1"/>
                </a:solidFill>
                <a:latin typeface="Calibri" charset="0"/>
                <a:ea typeface="ＭＳ Ｐゴシック" charset="0"/>
              </a:defRPr>
            </a:lvl4pPr>
            <a:lvl5pPr marL="2057400" indent="-228600">
              <a:defRPr sz="1900">
                <a:solidFill>
                  <a:schemeClr val="tx1"/>
                </a:solidFill>
                <a:latin typeface="Calibri" charset="0"/>
                <a:ea typeface="ＭＳ Ｐゴシック" charset="0"/>
              </a:defRPr>
            </a:lvl5pPr>
            <a:lvl6pPr marL="2514600" indent="-228600" defTabSz="912813" fontAlgn="base">
              <a:spcBef>
                <a:spcPct val="0"/>
              </a:spcBef>
              <a:spcAft>
                <a:spcPct val="0"/>
              </a:spcAft>
              <a:defRPr sz="1900">
                <a:solidFill>
                  <a:schemeClr val="tx1"/>
                </a:solidFill>
                <a:latin typeface="Calibri" charset="0"/>
                <a:ea typeface="ＭＳ Ｐゴシック" charset="0"/>
              </a:defRPr>
            </a:lvl6pPr>
            <a:lvl7pPr marL="2971800" indent="-228600" defTabSz="912813" fontAlgn="base">
              <a:spcBef>
                <a:spcPct val="0"/>
              </a:spcBef>
              <a:spcAft>
                <a:spcPct val="0"/>
              </a:spcAft>
              <a:defRPr sz="1900">
                <a:solidFill>
                  <a:schemeClr val="tx1"/>
                </a:solidFill>
                <a:latin typeface="Calibri" charset="0"/>
                <a:ea typeface="ＭＳ Ｐゴシック" charset="0"/>
              </a:defRPr>
            </a:lvl7pPr>
            <a:lvl8pPr marL="3429000" indent="-228600" defTabSz="912813" fontAlgn="base">
              <a:spcBef>
                <a:spcPct val="0"/>
              </a:spcBef>
              <a:spcAft>
                <a:spcPct val="0"/>
              </a:spcAft>
              <a:defRPr sz="1900">
                <a:solidFill>
                  <a:schemeClr val="tx1"/>
                </a:solidFill>
                <a:latin typeface="Calibri" charset="0"/>
                <a:ea typeface="ＭＳ Ｐゴシック" charset="0"/>
              </a:defRPr>
            </a:lvl8pPr>
            <a:lvl9pPr marL="3886200" indent="-228600" defTabSz="912813" fontAlgn="base">
              <a:spcBef>
                <a:spcPct val="0"/>
              </a:spcBef>
              <a:spcAft>
                <a:spcPct val="0"/>
              </a:spcAft>
              <a:defRPr sz="1900">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A7A99D"/>
                </a:solidFill>
                <a:effectLst/>
                <a:uLnTx/>
                <a:uFillTx/>
                <a:latin typeface="Calibri" charset="0"/>
                <a:ea typeface="ＭＳ Ｐゴシック" charset="0"/>
                <a:cs typeface="ＭＳ Ｐゴシック" charset="0"/>
              </a:rPr>
              <a:t>© Copyright 2016 BMC Software, Inc.</a:t>
            </a:r>
          </a:p>
        </p:txBody>
      </p:sp>
      <p:sp>
        <p:nvSpPr>
          <p:cNvPr id="36" name="Title 1"/>
          <p:cNvSpPr txBox="1">
            <a:spLocks/>
          </p:cNvSpPr>
          <p:nvPr/>
        </p:nvSpPr>
        <p:spPr bwMode="auto">
          <a:xfrm>
            <a:off x="792164" y="179018"/>
            <a:ext cx="1139983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600" b="1" kern="1200">
                <a:solidFill>
                  <a:srgbClr val="F86E00"/>
                </a:solidFill>
                <a:latin typeface="Calibri"/>
                <a:ea typeface="PT Sans" pitchFamily="34" charset="0"/>
                <a:cs typeface="Calibri"/>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altLang="en-US" sz="4000" dirty="0" smtClean="0">
                <a:solidFill>
                  <a:srgbClr val="FE5000"/>
                </a:solidFill>
              </a:rPr>
              <a:t>Point of Review – Thesis Statement</a:t>
            </a:r>
          </a:p>
        </p:txBody>
      </p:sp>
      <p:sp>
        <p:nvSpPr>
          <p:cNvPr id="13" name="TextBox 12"/>
          <p:cNvSpPr txBox="1"/>
          <p:nvPr/>
        </p:nvSpPr>
        <p:spPr>
          <a:xfrm>
            <a:off x="792164" y="1413411"/>
            <a:ext cx="10085888" cy="5016758"/>
          </a:xfrm>
          <a:prstGeom prst="rect">
            <a:avLst/>
          </a:prstGeom>
          <a:noFill/>
        </p:spPr>
        <p:txBody>
          <a:bodyPr wrap="square" rtlCol="0">
            <a:spAutoFit/>
          </a:bodyPr>
          <a:lstStyle/>
          <a:p>
            <a:r>
              <a:rPr lang="en-US" sz="3200" dirty="0">
                <a:solidFill>
                  <a:schemeClr val="accent1"/>
                </a:solidFill>
                <a:latin typeface="Segoe ui light"/>
                <a:ea typeface="MS PGothic" pitchFamily="34" charset="-128"/>
                <a:cs typeface="Segoe ui light"/>
              </a:rPr>
              <a:t>As the Director, will I need budget for BCO, over the next 18 months to support normal growth of the system, or to support our expansion of reporting and additional modeled applications, while still performing ‘adequately’ especially from an end user point of view.  </a:t>
            </a:r>
          </a:p>
          <a:p>
            <a:endParaRPr lang="en-US" sz="3200" dirty="0">
              <a:solidFill>
                <a:schemeClr val="accent1"/>
              </a:solidFill>
              <a:latin typeface="Segoe ui light"/>
              <a:ea typeface="MS PGothic" pitchFamily="34" charset="-128"/>
              <a:cs typeface="Segoe ui light"/>
            </a:endParaRPr>
          </a:p>
          <a:p>
            <a:r>
              <a:rPr lang="en-US" sz="3200" dirty="0">
                <a:solidFill>
                  <a:schemeClr val="accent1"/>
                </a:solidFill>
                <a:latin typeface="Segoe ui light"/>
                <a:ea typeface="MS PGothic" pitchFamily="34" charset="-128"/>
                <a:cs typeface="Segoe ui light"/>
              </a:rPr>
              <a:t>Also we wish to invite senior leadership to view interactive views from their smart devices (not ‘traditional’ computer platforms).</a:t>
            </a:r>
          </a:p>
          <a:p>
            <a:pPr algn="ctr"/>
            <a:endParaRPr lang="en-US" sz="3200" dirty="0"/>
          </a:p>
        </p:txBody>
      </p:sp>
      <p:sp>
        <p:nvSpPr>
          <p:cNvPr id="6" name="Oval 5"/>
          <p:cNvSpPr>
            <a:spLocks noChangeAspect="1"/>
          </p:cNvSpPr>
          <p:nvPr/>
        </p:nvSpPr>
        <p:spPr>
          <a:xfrm>
            <a:off x="11163300" y="400683"/>
            <a:ext cx="610517" cy="597794"/>
          </a:xfrm>
          <a:prstGeom prst="ellipse">
            <a:avLst/>
          </a:prstGeom>
          <a:solidFill>
            <a:srgbClr val="F86E00"/>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86E00"/>
              </a:solidFill>
            </a:endParaRPr>
          </a:p>
        </p:txBody>
      </p:sp>
    </p:spTree>
    <p:extLst>
      <p:ext uri="{BB962C8B-B14F-4D97-AF65-F5344CB8AC3E}">
        <p14:creationId xmlns:p14="http://schemas.microsoft.com/office/powerpoint/2010/main" val="34516200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Templates">
  <a:themeElements>
    <a:clrScheme name="BMC Theme Color 1">
      <a:dk1>
        <a:srgbClr val="414042"/>
      </a:dk1>
      <a:lt1>
        <a:sysClr val="window" lastClr="FFFFFF"/>
      </a:lt1>
      <a:dk2>
        <a:srgbClr val="000000"/>
      </a:dk2>
      <a:lt2>
        <a:srgbClr val="3980B2"/>
      </a:lt2>
      <a:accent1>
        <a:srgbClr val="414142"/>
      </a:accent1>
      <a:accent2>
        <a:srgbClr val="FE5000"/>
      </a:accent2>
      <a:accent3>
        <a:srgbClr val="F86E00"/>
      </a:accent3>
      <a:accent4>
        <a:srgbClr val="F98700"/>
      </a:accent4>
      <a:accent5>
        <a:srgbClr val="00A79D"/>
      </a:accent5>
      <a:accent6>
        <a:srgbClr val="A7A9AC"/>
      </a:accent6>
      <a:hlink>
        <a:srgbClr val="00B6CE"/>
      </a:hlink>
      <a:folHlink>
        <a:srgbClr val="00A79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B83D3"/>
        </a:solidFill>
        <a:ln>
          <a:solidFill>
            <a:srgbClr val="0B83D3"/>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38833</TotalTime>
  <Words>5225</Words>
  <Application>Microsoft Office PowerPoint</Application>
  <PresentationFormat>Widescreen</PresentationFormat>
  <Paragraphs>765</Paragraphs>
  <Slides>35</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MS PGothic</vt:lpstr>
      <vt:lpstr>MS PGothic</vt:lpstr>
      <vt:lpstr>宋体</vt:lpstr>
      <vt:lpstr>Arial</vt:lpstr>
      <vt:lpstr>Calibri</vt:lpstr>
      <vt:lpstr>Open Sans Extrabold</vt:lpstr>
      <vt:lpstr>PT Sans</vt:lpstr>
      <vt:lpstr>Segoe UI Light</vt:lpstr>
      <vt:lpstr>Segoe UI Light</vt:lpstr>
      <vt:lpstr>Tahoma</vt:lpstr>
      <vt:lpstr>Cover Templates</vt:lpstr>
      <vt:lpstr>PowerPoint Presentation</vt:lpstr>
      <vt:lpstr>PowerPoint Presentation</vt:lpstr>
      <vt:lpstr>PowerPoint Presentation</vt:lpstr>
      <vt:lpstr>PowerPoint Presentation</vt:lpstr>
      <vt:lpstr>Our Vision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BMC GameOn 2014</dc:title>
  <dc:creator>Tony Gordon</dc:creator>
  <cp:keywords>BMC GameOn 2014</cp:keywords>
  <cp:lastModifiedBy>Ben Davies</cp:lastModifiedBy>
  <cp:revision>1136</cp:revision>
  <dcterms:created xsi:type="dcterms:W3CDTF">2013-05-01T16:39:18Z</dcterms:created>
  <dcterms:modified xsi:type="dcterms:W3CDTF">2016-08-24T11:02:53Z</dcterms:modified>
</cp:coreProperties>
</file>