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4.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5.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6.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8.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1.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4.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5.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6.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38.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39.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0.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2" r:id="rId8"/>
    <p:sldMasterId id="2147483686" r:id="rId9"/>
    <p:sldMasterId id="2147483699" r:id="rId10"/>
    <p:sldMasterId id="2147483713" r:id="rId11"/>
    <p:sldMasterId id="2147483727" r:id="rId12"/>
    <p:sldMasterId id="2147483741" r:id="rId13"/>
    <p:sldMasterId id="2147483753" r:id="rId14"/>
    <p:sldMasterId id="2147483768" r:id="rId15"/>
    <p:sldMasterId id="2147483781" r:id="rId16"/>
    <p:sldMasterId id="2147483795" r:id="rId17"/>
    <p:sldMasterId id="2147483808" r:id="rId18"/>
    <p:sldMasterId id="2147483822" r:id="rId19"/>
    <p:sldMasterId id="2147483836" r:id="rId20"/>
    <p:sldMasterId id="2147483850" r:id="rId21"/>
    <p:sldMasterId id="2147483862" r:id="rId22"/>
    <p:sldMasterId id="2147483877" r:id="rId23"/>
    <p:sldMasterId id="2147483889" r:id="rId24"/>
    <p:sldMasterId id="2147483903" r:id="rId25"/>
    <p:sldMasterId id="2147483916" r:id="rId26"/>
    <p:sldMasterId id="2147483930" r:id="rId27"/>
    <p:sldMasterId id="2147483944" r:id="rId28"/>
    <p:sldMasterId id="2147483958" r:id="rId29"/>
    <p:sldMasterId id="2147483970" r:id="rId30"/>
    <p:sldMasterId id="2147483985" r:id="rId31"/>
    <p:sldMasterId id="2147483997" r:id="rId32"/>
    <p:sldMasterId id="2147484011" r:id="rId33"/>
    <p:sldMasterId id="2147484024" r:id="rId34"/>
    <p:sldMasterId id="2147484038" r:id="rId35"/>
    <p:sldMasterId id="2147484052" r:id="rId36"/>
    <p:sldMasterId id="2147484066" r:id="rId37"/>
    <p:sldMasterId id="2147484078" r:id="rId38"/>
    <p:sldMasterId id="2147484093" r:id="rId39"/>
    <p:sldMasterId id="2147484105" r:id="rId40"/>
    <p:sldMasterId id="2147484119" r:id="rId41"/>
    <p:sldMasterId id="2147484132" r:id="rId42"/>
    <p:sldMasterId id="2147484146" r:id="rId43"/>
    <p:sldMasterId id="2147484160" r:id="rId44"/>
    <p:sldMasterId id="2147484174" r:id="rId45"/>
    <p:sldMasterId id="2147484186" r:id="rId46"/>
    <p:sldMasterId id="2147484201" r:id="rId47"/>
  </p:sldMasterIdLst>
  <p:notesMasterIdLst>
    <p:notesMasterId r:id="rId60"/>
  </p:notesMasterIdLst>
  <p:sldIdLst>
    <p:sldId id="256" r:id="rId48"/>
    <p:sldId id="257" r:id="rId49"/>
    <p:sldId id="258" r:id="rId50"/>
    <p:sldId id="259" r:id="rId51"/>
    <p:sldId id="260" r:id="rId52"/>
    <p:sldId id="261" r:id="rId53"/>
    <p:sldId id="262" r:id="rId54"/>
    <p:sldId id="263" r:id="rId55"/>
    <p:sldId id="264" r:id="rId56"/>
    <p:sldId id="265" r:id="rId57"/>
    <p:sldId id="266" r:id="rId58"/>
    <p:sldId id="26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21" autoAdjust="0"/>
  </p:normalViewPr>
  <p:slideViewPr>
    <p:cSldViewPr>
      <p:cViewPr varScale="1">
        <p:scale>
          <a:sx n="55" d="100"/>
          <a:sy n="55" d="100"/>
        </p:scale>
        <p:origin x="13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Master" Target="slideMasters/slideMaster20.xml"/><Relationship Id="rId39" Type="http://schemas.openxmlformats.org/officeDocument/2006/relationships/slideMaster" Target="slideMasters/slideMaster33.xml"/><Relationship Id="rId21" Type="http://schemas.openxmlformats.org/officeDocument/2006/relationships/slideMaster" Target="slideMasters/slideMaster15.xml"/><Relationship Id="rId34" Type="http://schemas.openxmlformats.org/officeDocument/2006/relationships/slideMaster" Target="slideMasters/slideMaster28.xml"/><Relationship Id="rId42" Type="http://schemas.openxmlformats.org/officeDocument/2006/relationships/slideMaster" Target="slideMasters/slideMaster36.xml"/><Relationship Id="rId47" Type="http://schemas.openxmlformats.org/officeDocument/2006/relationships/slideMaster" Target="slideMasters/slideMaster41.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Master" Target="slideMasters/slideMaster14.xml"/><Relationship Id="rId29" Type="http://schemas.openxmlformats.org/officeDocument/2006/relationships/slideMaster" Target="slideMasters/slideMaster23.xml"/><Relationship Id="rId41" Type="http://schemas.openxmlformats.org/officeDocument/2006/relationships/slideMaster" Target="slideMasters/slideMaster35.xml"/><Relationship Id="rId54" Type="http://schemas.openxmlformats.org/officeDocument/2006/relationships/slide" Target="slides/slide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Master" Target="slideMasters/slideMaster18.xml"/><Relationship Id="rId32" Type="http://schemas.openxmlformats.org/officeDocument/2006/relationships/slideMaster" Target="slideMasters/slideMaster26.xml"/><Relationship Id="rId37" Type="http://schemas.openxmlformats.org/officeDocument/2006/relationships/slideMaster" Target="slideMasters/slideMaster31.xml"/><Relationship Id="rId40" Type="http://schemas.openxmlformats.org/officeDocument/2006/relationships/slideMaster" Target="slideMasters/slideMaster34.xml"/><Relationship Id="rId45" Type="http://schemas.openxmlformats.org/officeDocument/2006/relationships/slideMaster" Target="slideMasters/slideMaster39.xml"/><Relationship Id="rId53" Type="http://schemas.openxmlformats.org/officeDocument/2006/relationships/slide" Target="slides/slide6.xml"/><Relationship Id="rId58" Type="http://schemas.openxmlformats.org/officeDocument/2006/relationships/slide" Target="slides/slide11.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Master" Target="slideMasters/slideMaster17.xml"/><Relationship Id="rId28" Type="http://schemas.openxmlformats.org/officeDocument/2006/relationships/slideMaster" Target="slideMasters/slideMaster22.xml"/><Relationship Id="rId36" Type="http://schemas.openxmlformats.org/officeDocument/2006/relationships/slideMaster" Target="slideMasters/slideMaster30.xml"/><Relationship Id="rId49" Type="http://schemas.openxmlformats.org/officeDocument/2006/relationships/slide" Target="slides/slide2.xml"/><Relationship Id="rId57" Type="http://schemas.openxmlformats.org/officeDocument/2006/relationships/slide" Target="slides/slide10.xml"/><Relationship Id="rId61" Type="http://schemas.openxmlformats.org/officeDocument/2006/relationships/presProps" Target="presProps.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Master" Target="slideMasters/slideMaster25.xml"/><Relationship Id="rId44" Type="http://schemas.openxmlformats.org/officeDocument/2006/relationships/slideMaster" Target="slideMasters/slideMaster38.xml"/><Relationship Id="rId52" Type="http://schemas.openxmlformats.org/officeDocument/2006/relationships/slide" Target="slides/slide5.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Master" Target="slideMasters/slideMaster21.xml"/><Relationship Id="rId30" Type="http://schemas.openxmlformats.org/officeDocument/2006/relationships/slideMaster" Target="slideMasters/slideMaster24.xml"/><Relationship Id="rId35" Type="http://schemas.openxmlformats.org/officeDocument/2006/relationships/slideMaster" Target="slideMasters/slideMaster29.xml"/><Relationship Id="rId43" Type="http://schemas.openxmlformats.org/officeDocument/2006/relationships/slideMaster" Target="slideMasters/slideMaster37.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tableStyles" Target="tableStyles.xml"/><Relationship Id="rId8" Type="http://schemas.openxmlformats.org/officeDocument/2006/relationships/slideMaster" Target="slideMasters/slideMaster2.xml"/><Relationship Id="rId51"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Master" Target="slideMasters/slideMaster19.xml"/><Relationship Id="rId33" Type="http://schemas.openxmlformats.org/officeDocument/2006/relationships/slideMaster" Target="slideMasters/slideMaster27.xml"/><Relationship Id="rId38" Type="http://schemas.openxmlformats.org/officeDocument/2006/relationships/slideMaster" Target="slideMasters/slideMaster32.xml"/><Relationship Id="rId46" Type="http://schemas.openxmlformats.org/officeDocument/2006/relationships/slideMaster" Target="slideMasters/slideMaster40.xml"/><Relationship Id="rId5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5C86D-8E46-4982-902B-D08E8CC58053}" type="datetimeFigureOut">
              <a:rPr lang="en-US" smtClean="0"/>
              <a:t>2016-08-13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D3D2-FE5B-43EE-84D8-508DD611B538}" type="slidenum">
              <a:rPr lang="en-US" smtClean="0"/>
              <a:t>‹#›</a:t>
            </a:fld>
            <a:endParaRPr lang="en-US" dirty="0"/>
          </a:p>
        </p:txBody>
      </p:sp>
    </p:spTree>
    <p:extLst>
      <p:ext uri="{BB962C8B-B14F-4D97-AF65-F5344CB8AC3E}">
        <p14:creationId xmlns:p14="http://schemas.microsoft.com/office/powerpoint/2010/main" val="351458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notes field is</a:t>
            </a:r>
            <a:r>
              <a:rPr lang="en-US" baseline="0" dirty="0" smtClean="0"/>
              <a:t> used such that the notes are what a narrator would say while the slide is on the screen.</a:t>
            </a:r>
          </a:p>
          <a:p>
            <a:endParaRPr lang="en-US" baseline="0" dirty="0" smtClean="0"/>
          </a:p>
          <a:p>
            <a:r>
              <a:rPr lang="en-US" baseline="0" dirty="0" smtClean="0"/>
              <a:t>The screens show screen shots which are sometimes very data dense so the narration can be quite helpful.</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1</a:t>
            </a:fld>
            <a:endParaRPr lang="en-US" dirty="0"/>
          </a:p>
        </p:txBody>
      </p:sp>
    </p:spTree>
    <p:extLst>
      <p:ext uri="{BB962C8B-B14F-4D97-AF65-F5344CB8AC3E}">
        <p14:creationId xmlns:p14="http://schemas.microsoft.com/office/powerpoint/2010/main" val="237158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7 day chart shows that we are at a high point which probably caused the alert but there is nothing exceptional about</a:t>
            </a:r>
            <a:r>
              <a:rPr lang="en-US" baseline="0" dirty="0" smtClean="0"/>
              <a:t> today vs recent history.  A steady rise through the day and a sudden drop late in the day (probably a purge event).</a:t>
            </a:r>
          </a:p>
          <a:p>
            <a:endParaRPr lang="en-US" baseline="0" dirty="0" smtClean="0"/>
          </a:p>
          <a:p>
            <a:r>
              <a:rPr lang="en-US" baseline="0" dirty="0" smtClean="0"/>
              <a:t>Moving to a 45 day chart (the longest chart you can have with hour data) shows an uptrend with higher highs and higher lows. The last day is a new high water mark, confirming that the alert is probably something new and likely to ‘keep getting worse’.</a:t>
            </a:r>
          </a:p>
          <a:p>
            <a:endParaRPr lang="en-US" baseline="0" dirty="0" smtClean="0"/>
          </a:p>
          <a:p>
            <a:r>
              <a:rPr lang="en-US" dirty="0" smtClean="0"/>
              <a:t>Based just on these charts, todays event is ‘normal’ but ‘concerning’.   I probably do not have to take action immediately, but ignoring it will not likely work out well. Knowing what</a:t>
            </a:r>
            <a:r>
              <a:rPr lang="en-US" baseline="0" dirty="0" smtClean="0"/>
              <a:t> the system does, what the likely impacts of continuing on this trend are, and other ‘shop knowledge’ the SMEs bring to an analysis like this, goes a long way to reading the charts appropriately.</a:t>
            </a:r>
          </a:p>
          <a:p>
            <a:endParaRPr lang="en-US" baseline="0" dirty="0" smtClean="0"/>
          </a:p>
          <a:p>
            <a:r>
              <a:rPr lang="en-US" baseline="0" dirty="0" smtClean="0"/>
              <a:t>It is impossible for the BCO tool or capacity planning group to read these charts appropriately without some idea of what the system is and does.  While some charts are patently bad news regardless of the application, there is still some knowledge that informs interpretation of the charts.  Reading charts takes practice. The BCO team would like to help you read the chats, and will need your experience and understanding of the systems to interpret the chats effectively and appropriately.</a:t>
            </a:r>
          </a:p>
          <a:p>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10</a:t>
            </a:fld>
            <a:endParaRPr lang="en-US" dirty="0"/>
          </a:p>
        </p:txBody>
      </p:sp>
    </p:spTree>
    <p:extLst>
      <p:ext uri="{BB962C8B-B14F-4D97-AF65-F5344CB8AC3E}">
        <p14:creationId xmlns:p14="http://schemas.microsoft.com/office/powerpoint/2010/main" val="904728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analysis showed that there was an</a:t>
            </a:r>
            <a:r>
              <a:rPr lang="en-US" baseline="0" dirty="0" smtClean="0"/>
              <a:t> uptrend but the activity is ‘normal’ if elevated over the recent history. So while this does not likely present an immediate threat, some action should be considered.</a:t>
            </a:r>
          </a:p>
          <a:p>
            <a:endParaRPr lang="en-US" baseline="0" dirty="0" smtClean="0"/>
          </a:p>
          <a:p>
            <a:r>
              <a:rPr lang="en-US" baseline="0" dirty="0" smtClean="0"/>
              <a:t>We like to review the </a:t>
            </a:r>
            <a:r>
              <a:rPr lang="en-US" b="1" baseline="0" dirty="0" smtClean="0"/>
              <a:t>‘do nothing option’ </a:t>
            </a:r>
            <a:r>
              <a:rPr lang="en-US" baseline="0" dirty="0" smtClean="0"/>
              <a:t>first as it focuses on the likely (bad) impacts and shows that some action is (likely) needed.  That said, I am a fan of purposefully taking no action as my action plan, as long as the decision is made based on other choices and a reasonably complete review of options, costs, benefits and likely outcomes.</a:t>
            </a:r>
          </a:p>
          <a:p>
            <a:endParaRPr lang="en-US" baseline="0" dirty="0" smtClean="0"/>
          </a:p>
          <a:p>
            <a:r>
              <a:rPr lang="en-US" baseline="0" dirty="0" smtClean="0"/>
              <a:t>Options need not necessarily mean to add infrastructure resources. </a:t>
            </a:r>
            <a:r>
              <a:rPr lang="en-US" b="1" baseline="0" dirty="0" smtClean="0"/>
              <a:t>Re-allocation of existing resources are perfectly acceptable, </a:t>
            </a:r>
            <a:r>
              <a:rPr lang="en-US" baseline="0" dirty="0" smtClean="0"/>
              <a:t>and are easily justifiable based on the long term trends shown by BCO.  That disk space you though you would need for logs may not be as used as expected, so would make a great place to ‘barrow from’.  </a:t>
            </a:r>
            <a:r>
              <a:rPr lang="en-US" b="1" baseline="0" dirty="0" smtClean="0"/>
              <a:t>Resource efficiency is becoming more important, and issues like this are a perfect time to make efficiency changes.</a:t>
            </a:r>
          </a:p>
        </p:txBody>
      </p:sp>
      <p:sp>
        <p:nvSpPr>
          <p:cNvPr id="4" name="Slide Number Placeholder 3"/>
          <p:cNvSpPr>
            <a:spLocks noGrp="1"/>
          </p:cNvSpPr>
          <p:nvPr>
            <p:ph type="sldNum" sz="quarter" idx="10"/>
          </p:nvPr>
        </p:nvSpPr>
        <p:spPr/>
        <p:txBody>
          <a:bodyPr/>
          <a:lstStyle/>
          <a:p>
            <a:fld id="{DB20D3D2-FE5B-43EE-84D8-508DD611B538}" type="slidenum">
              <a:rPr lang="en-US" smtClean="0"/>
              <a:t>11</a:t>
            </a:fld>
            <a:endParaRPr lang="en-US" dirty="0"/>
          </a:p>
        </p:txBody>
      </p:sp>
    </p:spTree>
    <p:extLst>
      <p:ext uri="{BB962C8B-B14F-4D97-AF65-F5344CB8AC3E}">
        <p14:creationId xmlns:p14="http://schemas.microsoft.com/office/powerpoint/2010/main" val="198886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is your turn.</a:t>
            </a:r>
          </a:p>
          <a:p>
            <a:endParaRPr lang="en-US" dirty="0" smtClean="0"/>
          </a:p>
          <a:p>
            <a:r>
              <a:rPr lang="en-US" dirty="0" smtClean="0"/>
              <a:t>You are encouraged to find devices that are of interest to you.  The systems can be assembled</a:t>
            </a:r>
            <a:r>
              <a:rPr lang="en-US" baseline="0" dirty="0" smtClean="0"/>
              <a:t> into groups, services, application or whatever you find helpful.</a:t>
            </a:r>
          </a:p>
          <a:p>
            <a:endParaRPr lang="en-US" baseline="0" dirty="0" smtClean="0"/>
          </a:p>
          <a:p>
            <a:r>
              <a:rPr lang="en-US" baseline="0" dirty="0" smtClean="0"/>
              <a:t>Once gathered together, reports can be generated then updated easily.  Mature reports, and reports you find most helpful, can be scheduled and mailed to you.  You do not need to create reports ‘from scratch’ but can barrow reports already made.</a:t>
            </a:r>
          </a:p>
          <a:p>
            <a:endParaRPr lang="en-US" baseline="0" dirty="0" smtClean="0"/>
          </a:p>
          <a:p>
            <a:r>
              <a:rPr lang="en-US" baseline="0" dirty="0" smtClean="0"/>
              <a:t>As the systems are better understood, these can be compared to the business metrics, or counts of work.  These comparisons help with correlation analysis, ‘what if’ scenarios, and forecasting.</a:t>
            </a:r>
          </a:p>
          <a:p>
            <a:endParaRPr lang="en-US" baseline="0" dirty="0" smtClean="0"/>
          </a:p>
          <a:p>
            <a:r>
              <a:rPr lang="en-US" b="1" baseline="0" dirty="0" smtClean="0"/>
              <a:t>Turn this monitoring data in to actionable intelligence, and take action on it.</a:t>
            </a:r>
            <a:endParaRPr lang="en-US" b="1" dirty="0"/>
          </a:p>
        </p:txBody>
      </p:sp>
      <p:sp>
        <p:nvSpPr>
          <p:cNvPr id="4" name="Slide Number Placeholder 3"/>
          <p:cNvSpPr>
            <a:spLocks noGrp="1"/>
          </p:cNvSpPr>
          <p:nvPr>
            <p:ph type="sldNum" sz="quarter" idx="10"/>
          </p:nvPr>
        </p:nvSpPr>
        <p:spPr/>
        <p:txBody>
          <a:bodyPr/>
          <a:lstStyle/>
          <a:p>
            <a:fld id="{DB20D3D2-FE5B-43EE-84D8-508DD611B538}" type="slidenum">
              <a:rPr lang="en-US" smtClean="0"/>
              <a:t>12</a:t>
            </a:fld>
            <a:endParaRPr lang="en-US" dirty="0"/>
          </a:p>
        </p:txBody>
      </p:sp>
    </p:spTree>
    <p:extLst>
      <p:ext uri="{BB962C8B-B14F-4D97-AF65-F5344CB8AC3E}">
        <p14:creationId xmlns:p14="http://schemas.microsoft.com/office/powerpoint/2010/main" val="398194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use case is a real use case of a mount point on</a:t>
            </a:r>
            <a:r>
              <a:rPr lang="en-US" baseline="0" dirty="0" smtClean="0"/>
              <a:t> the BCO server triggering an alert.</a:t>
            </a:r>
          </a:p>
          <a:p>
            <a:endParaRPr lang="en-US" baseline="0" dirty="0" smtClean="0"/>
          </a:p>
          <a:p>
            <a:r>
              <a:rPr lang="en-US" baseline="0" dirty="0" smtClean="0"/>
              <a:t>The server group in charge of our physical (or virtual) server got a notice.  They evaluated it and sent it to the SME listed for the server.  We got the message above with a request to ‘respond’.</a:t>
            </a:r>
          </a:p>
          <a:p>
            <a:endParaRPr lang="en-US" baseline="0" dirty="0" smtClean="0"/>
          </a:p>
          <a:p>
            <a:r>
              <a:rPr lang="en-US" baseline="0" dirty="0" smtClean="0"/>
              <a:t>The alert shows us that one of our servers has ‘filesystem is 90% used – WARNING’ , this is not yet critical according to the alert.  This is, in fact, our second warning to as many days. </a:t>
            </a:r>
          </a:p>
          <a:p>
            <a:endParaRPr lang="en-US" baseline="0" dirty="0" smtClean="0"/>
          </a:p>
          <a:p>
            <a:r>
              <a:rPr lang="en-US" b="1" baseline="0" dirty="0" smtClean="0"/>
              <a:t>Problem statement:  </a:t>
            </a:r>
            <a:r>
              <a:rPr lang="en-US" sz="1200" b="1" i="0" u="none" strike="noStrike" kern="1200" baseline="0" dirty="0" smtClean="0">
                <a:solidFill>
                  <a:schemeClr val="tx1"/>
                </a:solidFill>
                <a:latin typeface="+mn-lt"/>
                <a:ea typeface="+mn-ea"/>
                <a:cs typeface="+mn-cs"/>
              </a:rPr>
              <a:t>pwauslbmcapp02   Filesystem /opt/bmc/BCO is 90% used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application SMEs, we know this is the server that does much of the ‘back end’ work of creating reports, doing our ETL (extract data from our sources, transform that data, and load that data into our database), and some administrative tasks.  While it is not the web front end, end users will use this server for report generation.</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2</a:t>
            </a:fld>
            <a:endParaRPr lang="en-US" dirty="0"/>
          </a:p>
        </p:txBody>
      </p:sp>
    </p:spTree>
    <p:extLst>
      <p:ext uri="{BB962C8B-B14F-4D97-AF65-F5344CB8AC3E}">
        <p14:creationId xmlns:p14="http://schemas.microsoft.com/office/powerpoint/2010/main" val="141105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now know what we need to find out, and asked these questions?  (not all required BCO or its data).</a:t>
            </a:r>
          </a:p>
          <a:p>
            <a:endParaRPr lang="en-US" baseline="0" dirty="0" smtClean="0"/>
          </a:p>
          <a:p>
            <a:r>
              <a:rPr lang="en-US" baseline="0" dirty="0" smtClean="0"/>
              <a:t>Is the application down or giving errors?  We logged in as a user and went to a few screens.  Result - No errors, no unusual delays. This implies we have some time to investigate.</a:t>
            </a:r>
          </a:p>
          <a:p>
            <a:endParaRPr lang="en-US" baseline="0" dirty="0" smtClean="0"/>
          </a:p>
          <a:p>
            <a:r>
              <a:rPr lang="en-US" dirty="0" smtClean="0"/>
              <a:t>What is the history of the general resources on the server?  We do not know but </a:t>
            </a:r>
            <a:r>
              <a:rPr lang="en-US" baseline="0" dirty="0" smtClean="0"/>
              <a:t>BCO will (likely) show this.</a:t>
            </a:r>
          </a:p>
          <a:p>
            <a:endParaRPr lang="en-US" baseline="0" dirty="0" smtClean="0"/>
          </a:p>
          <a:p>
            <a:r>
              <a:rPr lang="en-US" baseline="0" dirty="0" smtClean="0"/>
              <a:t>What is the history of the specific resource?  We do not know but BCO will (likely) show this.</a:t>
            </a:r>
          </a:p>
          <a:p>
            <a:endParaRPr lang="en-US" baseline="0" dirty="0" smtClean="0"/>
          </a:p>
          <a:p>
            <a:r>
              <a:rPr lang="en-US" baseline="0" dirty="0" smtClean="0"/>
              <a:t>What happens when no action is taken?  An internal discussion will show the downside of no action. This tends to show much of the bad things that can happen with no action, and tends to show why action is needed and how soon.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3</a:t>
            </a:fld>
            <a:endParaRPr lang="en-US" dirty="0"/>
          </a:p>
        </p:txBody>
      </p:sp>
    </p:spTree>
    <p:extLst>
      <p:ext uri="{BB962C8B-B14F-4D97-AF65-F5344CB8AC3E}">
        <p14:creationId xmlns:p14="http://schemas.microsoft.com/office/powerpoint/2010/main" val="133967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BCO with LAN Username and Password. </a:t>
            </a:r>
            <a:r>
              <a:rPr lang="en-US" b="1" dirty="0" smtClean="0"/>
              <a:t>https://bmcbco.fyiblue.com/console/</a:t>
            </a:r>
          </a:p>
          <a:p>
            <a:endParaRPr lang="en-US" dirty="0" smtClean="0"/>
          </a:p>
          <a:p>
            <a:r>
              <a:rPr lang="en-US" dirty="0" smtClean="0"/>
              <a:t>BCO is open</a:t>
            </a:r>
            <a:r>
              <a:rPr lang="en-US" baseline="0" dirty="0" smtClean="0"/>
              <a:t> to all application managers and owners (especially on the business side), SMEs, and ITG.   IF access is not setup, you can request it, or call the BCO admin group, and we will for you and your group.</a:t>
            </a:r>
          </a:p>
          <a:p>
            <a:endParaRPr lang="en-US" baseline="0" dirty="0" smtClean="0"/>
          </a:p>
          <a:p>
            <a:r>
              <a:rPr lang="en-US" baseline="0" dirty="0" smtClean="0"/>
              <a:t>Michelle Desrosiers, Ben Davies (Rick Kickert, Manager)</a:t>
            </a:r>
          </a:p>
          <a:p>
            <a:endParaRPr lang="en-US" baseline="0" dirty="0" smtClean="0"/>
          </a:p>
          <a:p>
            <a:r>
              <a:rPr lang="en-US" baseline="0" dirty="0" smtClean="0"/>
              <a:t>=============</a:t>
            </a:r>
            <a:endParaRPr lang="en-US" dirty="0" smtClean="0"/>
          </a:p>
          <a:p>
            <a:endParaRPr lang="en-US" dirty="0" smtClean="0"/>
          </a:p>
          <a:p>
            <a:r>
              <a:rPr lang="en-US" dirty="0" smtClean="0"/>
              <a:t>AccessNow!</a:t>
            </a:r>
            <a:r>
              <a:rPr lang="en-US" baseline="0" dirty="0" smtClean="0"/>
              <a:t> Request to the group BCO Viewer.</a:t>
            </a:r>
          </a:p>
          <a:p>
            <a:r>
              <a:rPr lang="en-US" baseline="0" dirty="0" smtClean="0"/>
              <a:t>Also may request BCO User (allows ability to change Workspace reports and charts).</a:t>
            </a:r>
          </a:p>
          <a:p>
            <a:r>
              <a:rPr lang="en-US" baseline="0" dirty="0" smtClean="0"/>
              <a:t>Login with LAN ID and Password</a:t>
            </a:r>
          </a:p>
          <a:p>
            <a:endParaRPr lang="en-US" baseline="0" dirty="0" smtClean="0"/>
          </a:p>
          <a:p>
            <a:r>
              <a:rPr lang="en-US" baseline="0" dirty="0" smtClean="0"/>
              <a:t>AccessNow!  Become the user of record</a:t>
            </a:r>
          </a:p>
          <a:p>
            <a:r>
              <a:rPr lang="en-US" baseline="0" dirty="0" smtClean="0"/>
              <a:t>Submit  | Windows  | Add Access</a:t>
            </a:r>
          </a:p>
          <a:p>
            <a:r>
              <a:rPr lang="en-US" baseline="0" dirty="0" smtClean="0"/>
              <a:t>Domain is  ADHCSCINT</a:t>
            </a:r>
          </a:p>
          <a:p>
            <a:r>
              <a:rPr lang="en-US" baseline="0" dirty="0" smtClean="0"/>
              <a:t>Search for </a:t>
            </a:r>
            <a:r>
              <a:rPr lang="en-US" b="1" baseline="0" dirty="0" smtClean="0"/>
              <a:t>BCO</a:t>
            </a:r>
            <a:r>
              <a:rPr lang="en-US" baseline="0" dirty="0" smtClean="0"/>
              <a:t>  Select  </a:t>
            </a:r>
            <a:r>
              <a:rPr lang="en-US" b="1" baseline="0" dirty="0" smtClean="0"/>
              <a:t>BCO Viewer  </a:t>
            </a:r>
            <a:r>
              <a:rPr lang="en-US" baseline="0" dirty="0" smtClean="0"/>
              <a:t>(or BCO User as appropriate)</a:t>
            </a:r>
          </a:p>
          <a:p>
            <a:r>
              <a:rPr lang="en-US" baseline="0" dirty="0" smtClean="0"/>
              <a:t>Justification text..</a:t>
            </a:r>
          </a:p>
          <a:p>
            <a:endParaRPr lang="en-US" baseline="0" dirty="0" smtClean="0"/>
          </a:p>
          <a:p>
            <a:r>
              <a:rPr lang="en-US" b="1" baseline="0" dirty="0" smtClean="0"/>
              <a:t>BCO Viewer</a:t>
            </a:r>
          </a:p>
          <a:p>
            <a:r>
              <a:rPr lang="en-US" baseline="0" dirty="0" smtClean="0"/>
              <a:t>BCO Viewer access is necessary to perform duties specific to monitoring the infrastructure and or application data available in the BCO tool. This access is mostly read only, and is to retrieve data for analysis and use reports available through the BCO tool.</a:t>
            </a:r>
          </a:p>
          <a:p>
            <a:endParaRPr lang="en-US" baseline="0" dirty="0" smtClean="0"/>
          </a:p>
          <a:p>
            <a:r>
              <a:rPr lang="en-US" b="1" baseline="0" dirty="0" smtClean="0"/>
              <a:t>BCO User</a:t>
            </a:r>
          </a:p>
          <a:p>
            <a:r>
              <a:rPr lang="en-US" dirty="0" smtClean="0"/>
              <a:t>BCO User</a:t>
            </a:r>
            <a:r>
              <a:rPr lang="en-US" baseline="0" dirty="0" smtClean="0"/>
              <a:t> access is necessary a</a:t>
            </a:r>
            <a:r>
              <a:rPr lang="en-US" dirty="0" smtClean="0"/>
              <a:t>s part of a capacity planning role, access to this group grants access to the BCO capacity planning tool.  This is required to perform duties as capacity planner</a:t>
            </a:r>
            <a:r>
              <a:rPr lang="en-US" baseline="0" dirty="0" smtClean="0"/>
              <a:t> and includes creating reports, creating analysis, and  monitoring the infrastructure and or application data available in the BCO tool.</a:t>
            </a:r>
          </a:p>
          <a:p>
            <a:endParaRPr lang="en-US" baseline="0" dirty="0" smtClean="0"/>
          </a:p>
        </p:txBody>
      </p:sp>
      <p:sp>
        <p:nvSpPr>
          <p:cNvPr id="4" name="Slide Number Placeholder 3"/>
          <p:cNvSpPr>
            <a:spLocks noGrp="1"/>
          </p:cNvSpPr>
          <p:nvPr>
            <p:ph type="sldNum" sz="quarter" idx="10"/>
          </p:nvPr>
        </p:nvSpPr>
        <p:spPr/>
        <p:txBody>
          <a:bodyPr/>
          <a:lstStyle/>
          <a:p>
            <a:fld id="{DB20D3D2-FE5B-43EE-84D8-508DD611B538}" type="slidenum">
              <a:rPr lang="en-US" smtClean="0"/>
              <a:t>4</a:t>
            </a:fld>
            <a:endParaRPr lang="en-US" dirty="0"/>
          </a:p>
        </p:txBody>
      </p:sp>
    </p:spTree>
    <p:extLst>
      <p:ext uri="{BB962C8B-B14F-4D97-AF65-F5344CB8AC3E}">
        <p14:creationId xmlns:p14="http://schemas.microsoft.com/office/powerpoint/2010/main" val="260339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way</a:t>
            </a:r>
            <a:r>
              <a:rPr lang="en-US" baseline="0" dirty="0" smtClean="0"/>
              <a:t> to start, when you have a server name already is the search in the top right of the screen.</a:t>
            </a:r>
          </a:p>
          <a:p>
            <a:endParaRPr lang="en-US" baseline="0" dirty="0" smtClean="0"/>
          </a:p>
          <a:p>
            <a:r>
              <a:rPr lang="en-US" baseline="0" dirty="0" smtClean="0"/>
              <a:t>Paste in the name of the device.  While the sys: is sometimes helpful, just the name generally works as well.</a:t>
            </a:r>
          </a:p>
          <a:p>
            <a:endParaRPr lang="en-US" baseline="0" dirty="0" smtClean="0"/>
          </a:p>
          <a:p>
            <a:r>
              <a:rPr lang="en-US" baseline="0" dirty="0" smtClean="0"/>
              <a:t>There is a large BCO manual and these search options are on </a:t>
            </a:r>
            <a:r>
              <a:rPr lang="en-US" dirty="0" smtClean="0"/>
              <a:t>Page 1536 in the 2869 page BCO</a:t>
            </a:r>
            <a:r>
              <a:rPr lang="en-US" baseline="0" dirty="0" smtClean="0"/>
              <a:t> 9.5.00 manual.</a:t>
            </a:r>
          </a:p>
          <a:p>
            <a:endParaRPr lang="en-US" baseline="0" dirty="0" smtClean="0"/>
          </a:p>
          <a:p>
            <a:r>
              <a:rPr lang="en-US" baseline="0" dirty="0" smtClean="0"/>
              <a:t>These may be helpful.</a:t>
            </a:r>
          </a:p>
          <a:p>
            <a:endParaRPr lang="en-US" baseline="0" dirty="0" smtClean="0"/>
          </a:p>
          <a:p>
            <a:r>
              <a:rPr lang="en-US" dirty="0" smtClean="0"/>
              <a:t>Type Filter=  +type:system +subtype:*network* -type:object</a:t>
            </a:r>
          </a:p>
          <a:p>
            <a:endParaRPr lang="en-US" dirty="0" smtClean="0"/>
          </a:p>
          <a:p>
            <a:r>
              <a:rPr lang="en-US" dirty="0" smtClean="0"/>
              <a:t>Domain Filter= +(domain:alineo*) -(type:object enttype:*database* type:*analysis type:*report sys:*)</a:t>
            </a:r>
          </a:p>
          <a:p>
            <a:endParaRPr lang="en-US" dirty="0" smtClean="0"/>
          </a:p>
          <a:p>
            <a:r>
              <a:rPr lang="en-US" dirty="0" smtClean="0"/>
              <a:t>Application Filter= +((appid:2059 enttype:*database*) AND (RMAS enttype:*database*)) -type:object</a:t>
            </a:r>
          </a:p>
          <a:p>
            <a:endParaRPr lang="en-US" dirty="0" smtClean="0"/>
          </a:p>
          <a:p>
            <a:r>
              <a:rPr lang="en-US" dirty="0" smtClean="0"/>
              <a:t>System Filter=  (+(sys:LIVE*OK*pwauslihsapp*) -(sys:retail*) -(sys:memprofil*) -type:object)</a:t>
            </a:r>
          </a:p>
          <a:p>
            <a:endParaRPr lang="en-US" dirty="0" smtClean="0"/>
          </a:p>
          <a:p>
            <a:r>
              <a:rPr lang="en-US" dirty="0" smtClean="0"/>
              <a:t>+ is to include  - is to exclude  the () make it more readable</a:t>
            </a:r>
            <a:r>
              <a:rPr lang="en-US" baseline="0" dirty="0" smtClean="0"/>
              <a:t> and are not always required.</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5</a:t>
            </a:fld>
            <a:endParaRPr lang="en-US" dirty="0"/>
          </a:p>
        </p:txBody>
      </p:sp>
    </p:spTree>
    <p:extLst>
      <p:ext uri="{BB962C8B-B14F-4D97-AF65-F5344CB8AC3E}">
        <p14:creationId xmlns:p14="http://schemas.microsoft.com/office/powerpoint/2010/main" val="205267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two servers with the same name.  This is not ‘normal’ but implies that the</a:t>
            </a:r>
            <a:r>
              <a:rPr lang="en-US" baseline="0" dirty="0" smtClean="0"/>
              <a:t> servers were ‘discovered’ independently but not reconciled as the same device.  We will keep this in mind as we progress.</a:t>
            </a:r>
          </a:p>
          <a:p>
            <a:endParaRPr lang="en-US" baseline="0" dirty="0" smtClean="0"/>
          </a:p>
          <a:p>
            <a:r>
              <a:rPr lang="en-US" baseline="0" dirty="0" smtClean="0"/>
              <a:t>We can tell a little about the devices based on the associated tags, and domains.  They seem to be PROD, Linux and virtual (versus dedicated hardware).</a:t>
            </a:r>
          </a:p>
          <a:p>
            <a:endParaRPr lang="en-US" baseline="0" dirty="0" smtClean="0"/>
          </a:p>
          <a:p>
            <a:r>
              <a:rPr lang="en-US" baseline="0" dirty="0" smtClean="0"/>
              <a:t>The first one is a ‘generic’ server and is probably the ‘odd one’</a:t>
            </a:r>
          </a:p>
          <a:p>
            <a:endParaRPr lang="en-US" baseline="0" dirty="0" smtClean="0"/>
          </a:p>
          <a:p>
            <a:r>
              <a:rPr lang="en-US" baseline="0" dirty="0" smtClean="0"/>
              <a:t>The second is a VMWare server and is probably the one that would be considered the ‘master’.</a:t>
            </a:r>
          </a:p>
          <a:p>
            <a:endParaRPr lang="en-US" baseline="0" dirty="0" smtClean="0"/>
          </a:p>
          <a:p>
            <a:r>
              <a:rPr lang="en-US" baseline="0" dirty="0" smtClean="0"/>
              <a:t>The icons are different suggesting the type.</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6</a:t>
            </a:fld>
            <a:endParaRPr lang="en-US" dirty="0"/>
          </a:p>
        </p:txBody>
      </p:sp>
    </p:spTree>
    <p:extLst>
      <p:ext uri="{BB962C8B-B14F-4D97-AF65-F5344CB8AC3E}">
        <p14:creationId xmlns:p14="http://schemas.microsoft.com/office/powerpoint/2010/main" val="23012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the name will navigate on the left to the device (in</a:t>
            </a:r>
            <a:r>
              <a:rPr lang="en-US" baseline="0" dirty="0" smtClean="0"/>
              <a:t> this case)</a:t>
            </a:r>
            <a:r>
              <a:rPr lang="en-US" dirty="0" smtClean="0"/>
              <a:t>.  The panel on the right describes the</a:t>
            </a:r>
            <a:r>
              <a:rPr lang="en-US" baseline="0" dirty="0" smtClean="0"/>
              <a:t> noun or object on the left.</a:t>
            </a:r>
          </a:p>
          <a:p>
            <a:endParaRPr lang="en-US" baseline="0" dirty="0" smtClean="0"/>
          </a:p>
          <a:p>
            <a:r>
              <a:rPr lang="en-US" baseline="0" dirty="0" smtClean="0"/>
              <a:t>There are three tabs of Summary, Metrics, and Hierarchy.</a:t>
            </a:r>
          </a:p>
          <a:p>
            <a:endParaRPr lang="en-US" baseline="0" dirty="0" smtClean="0"/>
          </a:p>
          <a:p>
            <a:r>
              <a:rPr lang="en-US" baseline="0" dirty="0" smtClean="0"/>
              <a:t>Summary shows things about noun on the left.  As this is a server name you see the OS, environment, size of CPU, amount of memory etc.</a:t>
            </a:r>
          </a:p>
          <a:p>
            <a:endParaRPr lang="en-US" baseline="0" dirty="0" smtClean="0"/>
          </a:p>
          <a:p>
            <a:r>
              <a:rPr lang="en-US" baseline="0" dirty="0" smtClean="0"/>
              <a:t>Metrics shows metrics associated with the noun on the left.  Top half are slow moving metrics like OS and version, number of CPUs installed, clock rate of CPUs etc.  These metrics can change but do not change often.  If plotted these would tend to be a straight line over time.</a:t>
            </a:r>
          </a:p>
          <a:p>
            <a:endParaRPr lang="en-US" baseline="0" dirty="0" smtClean="0"/>
          </a:p>
          <a:p>
            <a:r>
              <a:rPr lang="en-US" baseline="0" dirty="0" smtClean="0"/>
              <a:t>The bottom half are volatile metrics like CPU utilization, storage utilization, Disk IO rate, Network Error rate etc.  These metrics can come from a number of monitoring tools. BCO queries these monitoring tools once a day (generally) and creates 15 minute time slices for the metrics.  These are then aggregated into hour, day, week etc. metrics, and are stored essentially ‘forever’. These aggregated metrics are useful for seeing long term trends.</a:t>
            </a:r>
          </a:p>
          <a:p>
            <a:endParaRPr lang="en-US" baseline="0" dirty="0" smtClean="0"/>
          </a:p>
          <a:p>
            <a:r>
              <a:rPr lang="en-US" dirty="0" smtClean="0"/>
              <a:t>Hierarchy shows which ‘parents’ (such as applications) have this noun associated. And shows which</a:t>
            </a:r>
            <a:r>
              <a:rPr lang="en-US" baseline="0" dirty="0" smtClean="0"/>
              <a:t> ‘children’ this noun has.</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7</a:t>
            </a:fld>
            <a:endParaRPr lang="en-US" dirty="0"/>
          </a:p>
        </p:txBody>
      </p:sp>
    </p:spTree>
    <p:extLst>
      <p:ext uri="{BB962C8B-B14F-4D97-AF65-F5344CB8AC3E}">
        <p14:creationId xmlns:p14="http://schemas.microsoft.com/office/powerpoint/2010/main" val="75024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Metrics shows metrics associated with the noun on the left.  Top half are slow moving metrics like OS and version, number of CPUs installed, clock rate of CPUs etc.  These metrics can change but do not change often.  If plotted these would tend to be a straight line over time.</a:t>
            </a:r>
          </a:p>
          <a:p>
            <a:endParaRPr lang="en-US" baseline="0" dirty="0" smtClean="0"/>
          </a:p>
          <a:p>
            <a:r>
              <a:rPr lang="en-US" baseline="0" dirty="0" smtClean="0"/>
              <a:t>The bottom half are volatile metrics like CPU utilization, storage utilization, Disk IO rate, Network Error rate etc.  These metrics can come from a number of monitoring tools. BCO queries these monitoring tools once a day (generally) and creates 15 minute time slices for the metrics.  These are then aggregated into hour, day, week etc. metrics, and are stored essentially ‘forever’. These aggregated metrics are useful for seeing long term trends.</a:t>
            </a:r>
          </a:p>
          <a:p>
            <a:endParaRPr lang="en-US" baseline="0" dirty="0" smtClean="0"/>
          </a:p>
          <a:p>
            <a:r>
              <a:rPr lang="en-US" baseline="0" dirty="0" smtClean="0"/>
              <a:t>Metrics can have subresources, such as a file system which can have individual mount points (c:\ d:\  /var  /opt etc.) and network interface which can have subresources such as /lo /eth0 /wlan1</a:t>
            </a:r>
          </a:p>
          <a:p>
            <a:endParaRPr lang="en-US" baseline="0" dirty="0" smtClean="0"/>
          </a:p>
          <a:p>
            <a:r>
              <a:rPr lang="en-US" baseline="0" dirty="0" smtClean="0"/>
              <a:t>Find the metric of interest and click the graph icon to show a graph of that metric over time.</a:t>
            </a:r>
          </a:p>
          <a:p>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8</a:t>
            </a:fld>
            <a:endParaRPr lang="en-US" dirty="0"/>
          </a:p>
        </p:txBody>
      </p:sp>
    </p:spTree>
    <p:extLst>
      <p:ext uri="{BB962C8B-B14F-4D97-AF65-F5344CB8AC3E}">
        <p14:creationId xmlns:p14="http://schemas.microsoft.com/office/powerpoint/2010/main" val="381498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we wanted a subresource of BYFS_USED_SPACE_PCT.</a:t>
            </a:r>
            <a:r>
              <a:rPr lang="en-US" baseline="0" dirty="0" smtClean="0"/>
              <a:t>   Said another way the mount points are shown By FileSystem Used space as a percent.</a:t>
            </a:r>
          </a:p>
          <a:p>
            <a:endParaRPr lang="en-US" baseline="0" dirty="0" smtClean="0"/>
          </a:p>
          <a:p>
            <a:r>
              <a:rPr lang="en-US" baseline="0" dirty="0" smtClean="0"/>
              <a:t>Click the graph icon and see the metric over time.  Come back to this screen and choose another and both will be displayed.  This can be repeated for all of them (but there is an easier way).  Any other metric can be shown on the same chart, by navigating to the other metric and clicking the chart icon.</a:t>
            </a:r>
          </a:p>
          <a:p>
            <a:endParaRPr lang="en-US" baseline="0" dirty="0" smtClean="0"/>
          </a:p>
          <a:p>
            <a:r>
              <a:rPr lang="en-US" baseline="0" dirty="0" smtClean="0"/>
              <a:t>While not all combination are helpful or even makes sense. This is a powerful feature of BCO.</a:t>
            </a:r>
            <a:endParaRPr lang="en-US" dirty="0"/>
          </a:p>
        </p:txBody>
      </p:sp>
      <p:sp>
        <p:nvSpPr>
          <p:cNvPr id="4" name="Slide Number Placeholder 3"/>
          <p:cNvSpPr>
            <a:spLocks noGrp="1"/>
          </p:cNvSpPr>
          <p:nvPr>
            <p:ph type="sldNum" sz="quarter" idx="10"/>
          </p:nvPr>
        </p:nvSpPr>
        <p:spPr/>
        <p:txBody>
          <a:bodyPr/>
          <a:lstStyle/>
          <a:p>
            <a:fld id="{DB20D3D2-FE5B-43EE-84D8-508DD611B538}" type="slidenum">
              <a:rPr lang="en-US" smtClean="0"/>
              <a:t>9</a:t>
            </a:fld>
            <a:endParaRPr lang="en-US" dirty="0"/>
          </a:p>
        </p:txBody>
      </p:sp>
    </p:spTree>
    <p:extLst>
      <p:ext uri="{BB962C8B-B14F-4D97-AF65-F5344CB8AC3E}">
        <p14:creationId xmlns:p14="http://schemas.microsoft.com/office/powerpoint/2010/main" val="339440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36543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5510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9480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7425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60789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2584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5205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dirty="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76825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0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5954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0" y="6629400"/>
            <a:ext cx="990600" cy="2286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4038601" y="6613532"/>
            <a:ext cx="1143000" cy="2444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427652693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3.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3.jpe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image" Target="../media/image6.jpe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theme" Target="../theme/theme16.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jpe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9.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3.jpe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3.jpe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image" Target="../media/image3.jpeg"/><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4.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6.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4.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5.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3.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7.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4.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image" Target="../media/image3.jpeg"/><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3.jpe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3.jpe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4.jpe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1.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6" Type="http://schemas.openxmlformats.org/officeDocument/2006/relationships/image" Target="../media/image6.jpeg"/><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theme" Target="../theme/theme3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1.jpe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image" Target="../media/image3.jpeg"/><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theme" Target="../theme/theme35.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image" Target="../media/image4.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image" Target="../media/image3.jpeg"/><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image" Target="../media/image3.jpeg"/><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image" Target="../media/image3.jpeg"/><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4.jpe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39.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6" Type="http://schemas.openxmlformats.org/officeDocument/2006/relationships/image" Target="../media/image6.jpeg"/><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heme" Target="../theme/theme40.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image" Target="../media/image1.jpeg"/><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1.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6.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9" tIns="45676" rIns="91349" bIns="45676" anchor="ctr"/>
          <a:lstStyle/>
          <a:p>
            <a:pPr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9"/>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95" y="273057"/>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2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defRPr/>
            </a:pPr>
            <a:fld id="{3E528A8A-A09B-4BD0-BFB3-1E10DCEBF6FD}" type="slidenum">
              <a:rPr lang="en-US" sz="1400" b="1" smtClean="0">
                <a:solidFill>
                  <a:srgbClr val="0099B5"/>
                </a:solidFill>
                <a:latin typeface="Cambria" pitchFamily="18" charset="0"/>
              </a:rPr>
              <a:pPr algn="r"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410504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6745"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3488"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0229"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6974"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557" indent="-342557"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208" indent="-285464"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1859" indent="-22837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598601" indent="-22837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5346" indent="-22837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2091" indent="-228370" algn="l" rtl="0" eaLnBrk="1" fontAlgn="base" hangingPunct="1">
        <a:spcBef>
          <a:spcPct val="20000"/>
        </a:spcBef>
        <a:spcAft>
          <a:spcPct val="0"/>
        </a:spcAft>
        <a:buChar char="»"/>
        <a:defRPr sz="2000">
          <a:solidFill>
            <a:schemeClr val="tx1"/>
          </a:solidFill>
          <a:latin typeface="Arial" charset="0"/>
          <a:ea typeface="+mn-ea"/>
        </a:defRPr>
      </a:lvl6pPr>
      <a:lvl7pPr marL="2968833" indent="-228370" algn="l" rtl="0" eaLnBrk="1" fontAlgn="base" hangingPunct="1">
        <a:spcBef>
          <a:spcPct val="20000"/>
        </a:spcBef>
        <a:spcAft>
          <a:spcPct val="0"/>
        </a:spcAft>
        <a:buChar char="»"/>
        <a:defRPr sz="2000">
          <a:solidFill>
            <a:schemeClr val="tx1"/>
          </a:solidFill>
          <a:latin typeface="Arial" charset="0"/>
          <a:ea typeface="+mn-ea"/>
        </a:defRPr>
      </a:lvl7pPr>
      <a:lvl8pPr marL="3425577" indent="-228370" algn="l" rtl="0" eaLnBrk="1" fontAlgn="base" hangingPunct="1">
        <a:spcBef>
          <a:spcPct val="20000"/>
        </a:spcBef>
        <a:spcAft>
          <a:spcPct val="0"/>
        </a:spcAft>
        <a:buChar char="»"/>
        <a:defRPr sz="2000">
          <a:solidFill>
            <a:schemeClr val="tx1"/>
          </a:solidFill>
          <a:latin typeface="Arial" charset="0"/>
          <a:ea typeface="+mn-ea"/>
        </a:defRPr>
      </a:lvl8pPr>
      <a:lvl9pPr marL="3882322" indent="-22837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8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mcbco.fyiblue.com/conso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886200"/>
            <a:ext cx="7467600" cy="1752600"/>
          </a:xfrm>
        </p:spPr>
        <p:txBody>
          <a:bodyPr/>
          <a:lstStyle/>
          <a:p>
            <a:r>
              <a:rPr lang="en-US" sz="2800" dirty="0" smtClean="0"/>
              <a:t>Use Case BCO001</a:t>
            </a:r>
          </a:p>
          <a:p>
            <a:r>
              <a:rPr lang="en-US" sz="2800" b="1" dirty="0" smtClean="0"/>
              <a:t>We got an alert from the Monitoring Team!</a:t>
            </a:r>
          </a:p>
          <a:p>
            <a:r>
              <a:rPr lang="en-US" sz="2800" b="1" dirty="0" smtClean="0"/>
              <a:t>OR Other Reason to Use BCO…</a:t>
            </a:r>
          </a:p>
          <a:p>
            <a:r>
              <a:rPr lang="en-US" sz="2800" b="1" dirty="0" smtClean="0"/>
              <a:t>How can BCO help?</a:t>
            </a:r>
            <a:endParaRPr lang="en-US" sz="2800" b="1" dirty="0"/>
          </a:p>
        </p:txBody>
      </p:sp>
      <p:sp>
        <p:nvSpPr>
          <p:cNvPr id="6" name="Title 1"/>
          <p:cNvSpPr>
            <a:spLocks noGrp="1"/>
          </p:cNvSpPr>
          <p:nvPr>
            <p:ph type="ctrTitle"/>
          </p:nvPr>
        </p:nvSpPr>
        <p:spPr>
          <a:xfrm>
            <a:off x="685800" y="2130425"/>
            <a:ext cx="7772400" cy="1470025"/>
          </a:xfrm>
        </p:spPr>
        <p:txBody>
          <a:bodyPr/>
          <a:lstStyle/>
          <a:p>
            <a:pPr algn="ctr"/>
            <a:r>
              <a:rPr lang="en-US" sz="4400" dirty="0" smtClean="0">
                <a:solidFill>
                  <a:schemeClr val="tx1"/>
                </a:solidFill>
                <a:latin typeface="Calibri" panose="020F0502020204030204" pitchFamily="34" charset="0"/>
              </a:rPr>
              <a:t>BMC Capacity Optimization</a:t>
            </a:r>
            <a:br>
              <a:rPr lang="en-US" sz="4400" dirty="0" smtClean="0">
                <a:solidFill>
                  <a:schemeClr val="tx1"/>
                </a:solidFill>
                <a:latin typeface="Calibri" panose="020F0502020204030204" pitchFamily="34" charset="0"/>
              </a:rPr>
            </a:br>
            <a:r>
              <a:rPr lang="en-US" sz="4400" dirty="0" smtClean="0">
                <a:solidFill>
                  <a:schemeClr val="tx1"/>
                </a:solidFill>
                <a:latin typeface="Calibri" panose="020F0502020204030204" pitchFamily="34" charset="0"/>
              </a:rPr>
              <a:t>(BCO)</a:t>
            </a:r>
            <a:endParaRPr lang="en-US" sz="4400" dirty="0">
              <a:latin typeface="Calibri" panose="020F0502020204030204" pitchFamily="34" charset="0"/>
            </a:endParaRPr>
          </a:p>
        </p:txBody>
      </p:sp>
      <p:sp>
        <p:nvSpPr>
          <p:cNvPr id="7" name="TextBox 6"/>
          <p:cNvSpPr txBox="1"/>
          <p:nvPr/>
        </p:nvSpPr>
        <p:spPr>
          <a:xfrm>
            <a:off x="19050" y="6370082"/>
            <a:ext cx="3730508" cy="369332"/>
          </a:xfrm>
          <a:prstGeom prst="rect">
            <a:avLst/>
          </a:prstGeom>
          <a:noFill/>
        </p:spPr>
        <p:txBody>
          <a:bodyPr wrap="none" rtlCol="0">
            <a:spAutoFit/>
          </a:bodyPr>
          <a:lstStyle/>
          <a:p>
            <a:r>
              <a:rPr lang="en-US" dirty="0" smtClean="0"/>
              <a:t>Extensive use of the note field is used</a:t>
            </a:r>
            <a:endParaRPr lang="en-US" dirty="0"/>
          </a:p>
        </p:txBody>
      </p:sp>
    </p:spTree>
    <p:extLst>
      <p:ext uri="{BB962C8B-B14F-4D97-AF65-F5344CB8AC3E}">
        <p14:creationId xmlns:p14="http://schemas.microsoft.com/office/powerpoint/2010/main" val="30364179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3477144"/>
            <a:ext cx="4723410" cy="2971956"/>
          </a:xfrm>
          <a:prstGeom prst="rect">
            <a:avLst/>
          </a:prstGeom>
          <a:solidFill>
            <a:schemeClr val="bg1">
              <a:lumMod val="95000"/>
              <a:alpha val="78000"/>
            </a:schemeClr>
          </a:solidFill>
          <a:ln>
            <a:noFill/>
          </a:ln>
        </p:spPr>
      </p:pic>
      <p:sp>
        <p:nvSpPr>
          <p:cNvPr id="2" name="Title 1"/>
          <p:cNvSpPr>
            <a:spLocks noGrp="1"/>
          </p:cNvSpPr>
          <p:nvPr>
            <p:ph type="title"/>
          </p:nvPr>
        </p:nvSpPr>
        <p:spPr/>
        <p:txBody>
          <a:bodyPr/>
          <a:lstStyle/>
          <a:p>
            <a:r>
              <a:rPr lang="en-US" dirty="0" smtClean="0"/>
              <a:t>Initial Analysis</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3964"/>
            <a:ext cx="465439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82045" y="1233964"/>
            <a:ext cx="4861955" cy="2031325"/>
          </a:xfrm>
          <a:prstGeom prst="rect">
            <a:avLst/>
          </a:prstGeom>
          <a:solidFill>
            <a:schemeClr val="bg1">
              <a:lumMod val="95000"/>
              <a:alpha val="80000"/>
            </a:schemeClr>
          </a:solidFill>
        </p:spPr>
        <p:txBody>
          <a:bodyPr wrap="square" rtlCol="0">
            <a:spAutoFit/>
          </a:bodyPr>
          <a:lstStyle/>
          <a:p>
            <a:r>
              <a:rPr lang="en-US" dirty="0" smtClean="0"/>
              <a:t>We see an increase that triggered the alert (apparently).  The pattern looks like it may correct itself with the nightly cleanup job (the steep drops). This is a 7 day chart.</a:t>
            </a:r>
          </a:p>
          <a:p>
            <a:endParaRPr lang="en-US" dirty="0"/>
          </a:p>
          <a:p>
            <a:r>
              <a:rPr lang="en-US" dirty="0" smtClean="0"/>
              <a:t>On a 45 day chart, there is an overall long term trend up.</a:t>
            </a:r>
            <a:endParaRPr lang="en-US" dirty="0"/>
          </a:p>
        </p:txBody>
      </p:sp>
      <p:cxnSp>
        <p:nvCxnSpPr>
          <p:cNvPr id="6" name="Straight Arrow Connector 5"/>
          <p:cNvCxnSpPr/>
          <p:nvPr/>
        </p:nvCxnSpPr>
        <p:spPr>
          <a:xfrm flipV="1">
            <a:off x="4689765" y="4229933"/>
            <a:ext cx="4342410" cy="247233"/>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25390" y="5086767"/>
            <a:ext cx="4342410" cy="247233"/>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33800" y="1828800"/>
            <a:ext cx="685802" cy="1148448"/>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2" y="2977248"/>
            <a:ext cx="228598" cy="1252684"/>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 y="3950256"/>
            <a:ext cx="4649190" cy="2831544"/>
          </a:xfrm>
          <a:prstGeom prst="rect">
            <a:avLst/>
          </a:prstGeom>
          <a:solidFill>
            <a:schemeClr val="bg1">
              <a:lumMod val="85000"/>
              <a:alpha val="50000"/>
            </a:schemeClr>
          </a:solidFill>
        </p:spPr>
        <p:txBody>
          <a:bodyPr wrap="square" rtlCol="0">
            <a:spAutoFit/>
          </a:bodyPr>
          <a:lstStyle/>
          <a:p>
            <a:r>
              <a:rPr lang="en-US" sz="1600" dirty="0" smtClean="0"/>
              <a:t>This initial analysis helps inform our immediate actions, and is a basis for other analysis.  The next steps are driven by what is observed (an overall up trend) and what is </a:t>
            </a:r>
            <a:r>
              <a:rPr lang="en-US" dirty="0" smtClean="0"/>
              <a:t>missing</a:t>
            </a:r>
            <a:r>
              <a:rPr lang="en-US" sz="1600" dirty="0" smtClean="0"/>
              <a:t>  (an obvious anomaly). Additional data may show other issues, or confirm this is the only issue (for the moment). You may find the 01 device is responding differently which may mean something in the context of the application.</a:t>
            </a:r>
          </a:p>
          <a:p>
            <a:endParaRPr lang="en-US" sz="1600" dirty="0"/>
          </a:p>
          <a:p>
            <a:r>
              <a:rPr lang="en-US" sz="1600" dirty="0" smtClean="0"/>
              <a:t>The BCO team can help with your investigation until you are comfortable with the tools and techniques.</a:t>
            </a:r>
            <a:endParaRPr lang="en-US" sz="1600" dirty="0"/>
          </a:p>
        </p:txBody>
      </p:sp>
    </p:spTree>
    <p:extLst>
      <p:ext uri="{BB962C8B-B14F-4D97-AF65-F5344CB8AC3E}">
        <p14:creationId xmlns:p14="http://schemas.microsoft.com/office/powerpoint/2010/main" val="23362266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Actionable Intelligence</a:t>
            </a:r>
            <a:endParaRPr lang="en-US" dirty="0"/>
          </a:p>
        </p:txBody>
      </p:sp>
      <p:sp>
        <p:nvSpPr>
          <p:cNvPr id="6" name="TextBox 5"/>
          <p:cNvSpPr txBox="1"/>
          <p:nvPr/>
        </p:nvSpPr>
        <p:spPr>
          <a:xfrm>
            <a:off x="304800" y="1219199"/>
            <a:ext cx="8289758" cy="1323439"/>
          </a:xfrm>
          <a:prstGeom prst="rect">
            <a:avLst/>
          </a:prstGeom>
          <a:noFill/>
        </p:spPr>
        <p:txBody>
          <a:bodyPr wrap="square" rtlCol="0">
            <a:spAutoFit/>
          </a:bodyPr>
          <a:lstStyle/>
          <a:p>
            <a:r>
              <a:rPr lang="en-US" sz="2000" dirty="0" smtClean="0"/>
              <a:t>A team meeting was convened to take action from this analysis. </a:t>
            </a:r>
            <a:r>
              <a:rPr lang="en-US" sz="2000" b="1" dirty="0" smtClean="0"/>
              <a:t>Your initial investigation should yield some action, </a:t>
            </a:r>
            <a:r>
              <a:rPr lang="en-US" sz="2000" b="1" u="sng" dirty="0" smtClean="0"/>
              <a:t>even if it is willful inaction</a:t>
            </a:r>
            <a:r>
              <a:rPr lang="en-US" sz="2000" b="1" dirty="0" smtClean="0"/>
              <a:t>, </a:t>
            </a:r>
            <a:r>
              <a:rPr lang="en-US" sz="2000" b="1" dirty="0"/>
              <a:t>o</a:t>
            </a:r>
            <a:r>
              <a:rPr lang="en-US" sz="2000" b="1" dirty="0" smtClean="0"/>
              <a:t>therwise, these efforts of data collection, assembly, display, and analysis are wasted.</a:t>
            </a:r>
            <a:endParaRPr lang="en-US" sz="2000" b="1" dirty="0"/>
          </a:p>
        </p:txBody>
      </p:sp>
      <p:sp>
        <p:nvSpPr>
          <p:cNvPr id="5" name="TextBox 4"/>
          <p:cNvSpPr txBox="1"/>
          <p:nvPr/>
        </p:nvSpPr>
        <p:spPr>
          <a:xfrm>
            <a:off x="0" y="2563773"/>
            <a:ext cx="8915400" cy="4370427"/>
          </a:xfrm>
          <a:prstGeom prst="rect">
            <a:avLst/>
          </a:prstGeom>
          <a:noFill/>
        </p:spPr>
        <p:txBody>
          <a:bodyPr wrap="square" rtlCol="0">
            <a:spAutoFit/>
          </a:bodyPr>
          <a:lstStyle/>
          <a:p>
            <a:r>
              <a:rPr lang="en-US" sz="1400" dirty="0" smtClean="0"/>
              <a:t> </a:t>
            </a:r>
            <a:r>
              <a:rPr lang="en-US" sz="1200" dirty="0" smtClean="0"/>
              <a:t>The storage alert was </a:t>
            </a:r>
            <a:r>
              <a:rPr lang="en-US" sz="1200" dirty="0"/>
              <a:t>a topic of conversation </a:t>
            </a:r>
            <a:r>
              <a:rPr lang="en-US" sz="1200" dirty="0" smtClean="0"/>
              <a:t>today with the application admin team, and </a:t>
            </a:r>
            <a:r>
              <a:rPr lang="en-US" sz="1200" dirty="0"/>
              <a:t>it was decided that a group of misbehaved reports triggered the alert.  However, the history of this mount </a:t>
            </a:r>
            <a:r>
              <a:rPr lang="en-US" sz="1200" dirty="0" smtClean="0"/>
              <a:t>point </a:t>
            </a:r>
            <a:r>
              <a:rPr lang="en-US" sz="1200" dirty="0"/>
              <a:t>is volatile as it grows quite rapidly during the day, but gets reset as files are removed at the end of the day.  </a:t>
            </a:r>
            <a:endParaRPr lang="en-US" sz="1200" dirty="0" smtClean="0"/>
          </a:p>
          <a:p>
            <a:endParaRPr lang="en-US" sz="1200" dirty="0"/>
          </a:p>
          <a:p>
            <a:r>
              <a:rPr lang="en-US" sz="1200" dirty="0" smtClean="0"/>
              <a:t>At this meeting we would like to discuss the options for action and settle on  an official action. We seem to have </a:t>
            </a:r>
            <a:r>
              <a:rPr lang="en-US" sz="1200" dirty="0"/>
              <a:t>these choices:</a:t>
            </a:r>
          </a:p>
          <a:p>
            <a:endParaRPr lang="en-US" sz="1200" dirty="0"/>
          </a:p>
          <a:p>
            <a:pPr lvl="1"/>
            <a:r>
              <a:rPr lang="en-US" sz="1200" dirty="0" smtClean="0"/>
              <a:t>Leave </a:t>
            </a:r>
            <a:r>
              <a:rPr lang="en-US" sz="1200" dirty="0"/>
              <a:t>this alone and risk the disk reaching 100% disk utilization for these mount points.  This will likely cause new reports to fail and probably hang the process that started the reports. Users would likely see errors, delays and </a:t>
            </a:r>
            <a:r>
              <a:rPr lang="en-US" sz="1200" dirty="0" smtClean="0"/>
              <a:t> make the interface unstable.  </a:t>
            </a:r>
            <a:r>
              <a:rPr lang="en-US" sz="1200" dirty="0"/>
              <a:t>This has no (direct) cost in time or ITG infrastructure resources, but </a:t>
            </a:r>
            <a:r>
              <a:rPr lang="en-US" sz="1200" b="1" dirty="0"/>
              <a:t>directly impedes the mission of the application</a:t>
            </a:r>
            <a:r>
              <a:rPr lang="en-US" sz="1200" b="1" dirty="0" smtClean="0"/>
              <a:t>.  This action is not recommended.</a:t>
            </a:r>
            <a:endParaRPr lang="en-US" sz="1200" b="1" dirty="0"/>
          </a:p>
          <a:p>
            <a:pPr lvl="1"/>
            <a:endParaRPr lang="en-US" sz="1200" b="1" dirty="0"/>
          </a:p>
          <a:p>
            <a:pPr lvl="1"/>
            <a:r>
              <a:rPr lang="en-US" sz="1200" dirty="0"/>
              <a:t>Purge data that is 'older'.  This is 'safe' if the reports or report residue are unused.   This will cost time but not ITG infrastructure resources.  This would likely be needed again </a:t>
            </a:r>
            <a:r>
              <a:rPr lang="en-US" sz="1200" dirty="0" smtClean="0"/>
              <a:t>periodically. </a:t>
            </a:r>
            <a:endParaRPr lang="en-US" sz="1200" dirty="0"/>
          </a:p>
          <a:p>
            <a:pPr lvl="1"/>
            <a:endParaRPr lang="en-US" sz="1200" dirty="0"/>
          </a:p>
          <a:p>
            <a:pPr lvl="1"/>
            <a:r>
              <a:rPr lang="en-US" sz="1200" dirty="0"/>
              <a:t>The current cleanup process can be made more aggressive. This is 'safe' if the reports or report residue are unused.   This will cost time but not ITG infrastructure resources.  This is less likely to be needed again in the </a:t>
            </a:r>
            <a:r>
              <a:rPr lang="en-US" sz="1200" dirty="0" smtClean="0"/>
              <a:t>future as an aggressive purge keeps space clear.</a:t>
            </a:r>
            <a:endParaRPr lang="en-US" sz="1200" dirty="0"/>
          </a:p>
          <a:p>
            <a:pPr lvl="1"/>
            <a:endParaRPr lang="en-US" sz="1200" dirty="0"/>
          </a:p>
          <a:p>
            <a:pPr lvl="1"/>
            <a:r>
              <a:rPr lang="en-US" sz="1200" dirty="0"/>
              <a:t>Increase the size allotted to the mount points in question.  This could be a reallocation of other mount points or outright increase.  The mechanics of this is unclear as are the impacts.  This would likely require a service interruption (so should be done 'after hours').  A reallocation will cost time but not ITG infrastructure resource.  An outright increase would require both time and ITG infrastructure resource</a:t>
            </a:r>
            <a:r>
              <a:rPr lang="en-US" sz="1200" dirty="0" smtClean="0"/>
              <a:t>. This action will require other ITG teams, is likely to be the most expensive in terms of man-hours or capital cost, but is most likely to be effective long term and could contribute to corporate efficiency goals.</a:t>
            </a:r>
            <a:endParaRPr lang="en-US" sz="1200" dirty="0"/>
          </a:p>
        </p:txBody>
      </p:sp>
    </p:spTree>
    <p:extLst>
      <p:ext uri="{BB962C8B-B14F-4D97-AF65-F5344CB8AC3E}">
        <p14:creationId xmlns:p14="http://schemas.microsoft.com/office/powerpoint/2010/main" val="21913261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228600" y="1246189"/>
            <a:ext cx="8763000" cy="4621211"/>
          </a:xfrm>
        </p:spPr>
        <p:txBody>
          <a:bodyPr/>
          <a:lstStyle/>
          <a:p>
            <a:r>
              <a:rPr lang="en-US" dirty="0"/>
              <a:t>Login to BCO </a:t>
            </a:r>
            <a:r>
              <a:rPr lang="en-US" dirty="0">
                <a:hlinkClick r:id="rId3"/>
              </a:rPr>
              <a:t>https://bmcbco.fyiblue.com/console</a:t>
            </a:r>
            <a:r>
              <a:rPr lang="en-US" dirty="0" smtClean="0">
                <a:hlinkClick r:id="rId3"/>
              </a:rPr>
              <a:t>/</a:t>
            </a:r>
            <a:endParaRPr lang="en-US" dirty="0" smtClean="0"/>
          </a:p>
          <a:p>
            <a:r>
              <a:rPr lang="en-US" dirty="0" smtClean="0"/>
              <a:t>Find devices you know of and look at the metrics available</a:t>
            </a:r>
          </a:p>
          <a:p>
            <a:r>
              <a:rPr lang="en-US" dirty="0" smtClean="0"/>
              <a:t>Look for applications you know of. Are all the devices associated?</a:t>
            </a:r>
          </a:p>
          <a:p>
            <a:r>
              <a:rPr lang="en-US" dirty="0" smtClean="0"/>
              <a:t>Make or ‘borrow’ reports for your devices, services, and applications</a:t>
            </a:r>
          </a:p>
          <a:p>
            <a:r>
              <a:rPr lang="en-US" dirty="0" smtClean="0"/>
              <a:t>Allow the BCO team to help get your reports started and mature them into scheduled reports email to you</a:t>
            </a:r>
          </a:p>
          <a:p>
            <a:r>
              <a:rPr lang="en-US" dirty="0" smtClean="0"/>
              <a:t>Compare your systems against the work the systems do. These business metrics  make for useful correlation analysis,  ‘what if’ scenarios and forecasting</a:t>
            </a:r>
          </a:p>
        </p:txBody>
      </p:sp>
      <p:sp>
        <p:nvSpPr>
          <p:cNvPr id="4" name="TextBox 3"/>
          <p:cNvSpPr txBox="1"/>
          <p:nvPr/>
        </p:nvSpPr>
        <p:spPr>
          <a:xfrm>
            <a:off x="0" y="5943600"/>
            <a:ext cx="9144000" cy="646331"/>
          </a:xfrm>
          <a:prstGeom prst="rect">
            <a:avLst/>
          </a:prstGeom>
          <a:noFill/>
        </p:spPr>
        <p:txBody>
          <a:bodyPr wrap="square" rtlCol="0">
            <a:spAutoFit/>
          </a:bodyPr>
          <a:lstStyle/>
          <a:p>
            <a:pPr algn="ctr"/>
            <a:r>
              <a:rPr lang="en-US" sz="3600" b="1" dirty="0"/>
              <a:t>Turn this </a:t>
            </a:r>
            <a:r>
              <a:rPr lang="en-US" sz="3600" b="1" dirty="0" smtClean="0"/>
              <a:t>data </a:t>
            </a:r>
            <a:r>
              <a:rPr lang="en-US" sz="3600" b="1" dirty="0"/>
              <a:t>in to actionable intelligence</a:t>
            </a:r>
            <a:r>
              <a:rPr lang="en-US" sz="3600" b="1" dirty="0" smtClean="0"/>
              <a:t>.</a:t>
            </a:r>
            <a:endParaRPr lang="en-US" sz="3600" b="1" dirty="0"/>
          </a:p>
        </p:txBody>
      </p:sp>
    </p:spTree>
    <p:extLst>
      <p:ext uri="{BB962C8B-B14F-4D97-AF65-F5344CB8AC3E}">
        <p14:creationId xmlns:p14="http://schemas.microsoft.com/office/powerpoint/2010/main" val="9945924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the ‘Problem’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786" y="2971800"/>
            <a:ext cx="749764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6552" y="1447800"/>
            <a:ext cx="2442848" cy="369332"/>
          </a:xfrm>
          <a:prstGeom prst="rect">
            <a:avLst/>
          </a:prstGeom>
          <a:noFill/>
        </p:spPr>
        <p:txBody>
          <a:bodyPr wrap="none" rtlCol="0">
            <a:spAutoFit/>
          </a:bodyPr>
          <a:lstStyle/>
          <a:p>
            <a:r>
              <a:rPr lang="en-US" dirty="0" smtClean="0"/>
              <a:t>We got this email alert..</a:t>
            </a:r>
            <a:endParaRPr lang="en-US" dirty="0"/>
          </a:p>
        </p:txBody>
      </p:sp>
      <p:sp>
        <p:nvSpPr>
          <p:cNvPr id="5" name="TextBox 4"/>
          <p:cNvSpPr txBox="1"/>
          <p:nvPr/>
        </p:nvSpPr>
        <p:spPr>
          <a:xfrm>
            <a:off x="376552" y="2176093"/>
            <a:ext cx="3203736" cy="923330"/>
          </a:xfrm>
          <a:prstGeom prst="rect">
            <a:avLst/>
          </a:prstGeom>
          <a:noFill/>
        </p:spPr>
        <p:txBody>
          <a:bodyPr wrap="square" rtlCol="0">
            <a:spAutoFit/>
          </a:bodyPr>
          <a:lstStyle/>
          <a:p>
            <a:r>
              <a:rPr lang="en-US" dirty="0" smtClean="0"/>
              <a:t>Pick out the server…</a:t>
            </a:r>
          </a:p>
          <a:p>
            <a:endParaRPr lang="en-US" dirty="0"/>
          </a:p>
          <a:p>
            <a:r>
              <a:rPr lang="en-US" dirty="0" smtClean="0"/>
              <a:t>                      And the problem  </a:t>
            </a:r>
            <a:endParaRPr lang="en-US" dirty="0"/>
          </a:p>
        </p:txBody>
      </p:sp>
      <p:sp>
        <p:nvSpPr>
          <p:cNvPr id="6" name="Oval 5"/>
          <p:cNvSpPr/>
          <p:nvPr/>
        </p:nvSpPr>
        <p:spPr>
          <a:xfrm>
            <a:off x="3276600" y="4038600"/>
            <a:ext cx="4724400"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057400" y="5943600"/>
            <a:ext cx="3045776"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838200" y="2637758"/>
            <a:ext cx="1524000" cy="33058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4200" y="2860381"/>
            <a:ext cx="1600200" cy="12544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9560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what Information is Needed</a:t>
            </a:r>
            <a:endParaRPr lang="en-US" dirty="0"/>
          </a:p>
        </p:txBody>
      </p:sp>
      <p:sp>
        <p:nvSpPr>
          <p:cNvPr id="3" name="Content Placeholder 2"/>
          <p:cNvSpPr>
            <a:spLocks noGrp="1"/>
          </p:cNvSpPr>
          <p:nvPr>
            <p:ph idx="1"/>
          </p:nvPr>
        </p:nvSpPr>
        <p:spPr>
          <a:xfrm>
            <a:off x="228600" y="1246189"/>
            <a:ext cx="8610600" cy="5383211"/>
          </a:xfrm>
        </p:spPr>
        <p:txBody>
          <a:bodyPr/>
          <a:lstStyle/>
          <a:p>
            <a:pPr marL="0" indent="0">
              <a:buNone/>
            </a:pPr>
            <a:r>
              <a:rPr lang="en-US" sz="2800" dirty="0" smtClean="0"/>
              <a:t>These questions happen is quick succession and not necessarily in this order.</a:t>
            </a:r>
          </a:p>
          <a:p>
            <a:r>
              <a:rPr lang="en-US" b="1" dirty="0"/>
              <a:t>Is the ‘application’ down or giving errors</a:t>
            </a:r>
            <a:r>
              <a:rPr lang="en-US" dirty="0"/>
              <a:t>?</a:t>
            </a:r>
          </a:p>
          <a:p>
            <a:r>
              <a:rPr lang="en-US" dirty="0" smtClean="0"/>
              <a:t>What is the </a:t>
            </a:r>
            <a:r>
              <a:rPr lang="en-US" b="1" dirty="0" smtClean="0"/>
              <a:t>history of the general resources</a:t>
            </a:r>
            <a:r>
              <a:rPr lang="en-US" dirty="0" smtClean="0"/>
              <a:t> on the server?  Storage space on the </a:t>
            </a:r>
            <a:r>
              <a:rPr lang="en-US" kern="1200" dirty="0" smtClean="0">
                <a:solidFill>
                  <a:schemeClr val="tx1"/>
                </a:solidFill>
              </a:rPr>
              <a:t>pwauslbmcapp02 server,</a:t>
            </a:r>
            <a:r>
              <a:rPr lang="en-US" dirty="0" smtClean="0"/>
              <a:t> in this case.</a:t>
            </a:r>
          </a:p>
          <a:p>
            <a:r>
              <a:rPr lang="en-US" dirty="0" smtClean="0"/>
              <a:t>What is the </a:t>
            </a:r>
            <a:r>
              <a:rPr lang="en-US" b="1" dirty="0" smtClean="0"/>
              <a:t>history of the specific resource</a:t>
            </a:r>
            <a:r>
              <a:rPr lang="en-US" dirty="0" smtClean="0"/>
              <a:t>?  /opt/bmc/BCO in this case.  (Yes this is a real alert on the BCO file system and we will use BCO to help analyze the alert.)</a:t>
            </a:r>
          </a:p>
          <a:p>
            <a:r>
              <a:rPr lang="en-US" b="1" dirty="0" smtClean="0"/>
              <a:t>What happens if no action is taken?  </a:t>
            </a:r>
            <a:r>
              <a:rPr lang="en-US" dirty="0" smtClean="0"/>
              <a:t>There might not be enough information for this yet, but this is an important question that informs what happens next and how urgently it happens.</a:t>
            </a:r>
            <a:endParaRPr lang="en-US" dirty="0"/>
          </a:p>
        </p:txBody>
      </p:sp>
    </p:spTree>
    <p:extLst>
      <p:ext uri="{BB962C8B-B14F-4D97-AF65-F5344CB8AC3E}">
        <p14:creationId xmlns:p14="http://schemas.microsoft.com/office/powerpoint/2010/main" val="12317713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on to BCO</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7198" y="1246188"/>
            <a:ext cx="6993404"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4939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System</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62100"/>
            <a:ext cx="72294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4267200"/>
            <a:ext cx="6477000" cy="2400657"/>
          </a:xfrm>
          <a:prstGeom prst="rect">
            <a:avLst/>
          </a:prstGeom>
          <a:noFill/>
        </p:spPr>
        <p:txBody>
          <a:bodyPr wrap="square" rtlCol="0">
            <a:spAutoFit/>
          </a:bodyPr>
          <a:lstStyle/>
          <a:p>
            <a:r>
              <a:rPr lang="en-US" dirty="0" smtClean="0"/>
              <a:t>Find the system</a:t>
            </a:r>
            <a:r>
              <a:rPr lang="en-US" dirty="0"/>
              <a:t>. </a:t>
            </a:r>
            <a:r>
              <a:rPr lang="en-US" sz="2400" b="1" dirty="0" smtClean="0"/>
              <a:t>sys:pwauslbmcapp02</a:t>
            </a:r>
          </a:p>
          <a:p>
            <a:endParaRPr lang="en-US" dirty="0"/>
          </a:p>
          <a:p>
            <a:r>
              <a:rPr lang="en-US" dirty="0" smtClean="0"/>
              <a:t>The </a:t>
            </a:r>
            <a:r>
              <a:rPr lang="en-US" b="1" dirty="0" smtClean="0"/>
              <a:t>sys:</a:t>
            </a:r>
            <a:r>
              <a:rPr lang="en-US" dirty="0" smtClean="0"/>
              <a:t> limits the search to just systems.  You can use wild cards  ? One charter  * many charters. There are other key words  workload:  metricname:  app:  tag:  type:   You can use AND or OR and group with ()</a:t>
            </a:r>
          </a:p>
          <a:p>
            <a:endParaRPr lang="en-US" dirty="0"/>
          </a:p>
          <a:p>
            <a:r>
              <a:rPr lang="en-US" dirty="0" smtClean="0"/>
              <a:t>You may want to add  -</a:t>
            </a:r>
            <a:r>
              <a:rPr lang="en-US" b="1" dirty="0" err="1" smtClean="0"/>
              <a:t>type:object</a:t>
            </a:r>
            <a:r>
              <a:rPr lang="en-US" dirty="0" smtClean="0"/>
              <a:t>  to remove unlikely matches.</a:t>
            </a:r>
            <a:endParaRPr lang="en-US" dirty="0"/>
          </a:p>
        </p:txBody>
      </p:sp>
      <p:cxnSp>
        <p:nvCxnSpPr>
          <p:cNvPr id="6" name="Straight Arrow Connector 5"/>
          <p:cNvCxnSpPr/>
          <p:nvPr/>
        </p:nvCxnSpPr>
        <p:spPr>
          <a:xfrm flipV="1">
            <a:off x="5334000" y="2667000"/>
            <a:ext cx="990600" cy="16002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6065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the Result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1700"/>
            <a:ext cx="730567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38489"/>
            <a:ext cx="8991600" cy="1200329"/>
          </a:xfrm>
          <a:prstGeom prst="rect">
            <a:avLst/>
          </a:prstGeom>
          <a:noFill/>
        </p:spPr>
        <p:txBody>
          <a:bodyPr wrap="square" rtlCol="0">
            <a:spAutoFit/>
          </a:bodyPr>
          <a:lstStyle/>
          <a:p>
            <a:r>
              <a:rPr lang="en-US" dirty="0" smtClean="0"/>
              <a:t>We found two servers with the same name, which implies that they were discovered from at least two different sources which have not been reconciled.  They are considered “PROD”, Linux, and are  VMWare virtual servers. The appear to be the same device, so we click on the second server name for the server details as the quad icon is that  of a ‘virtual’ server..</a:t>
            </a:r>
            <a:endParaRPr lang="en-US" dirty="0"/>
          </a:p>
        </p:txBody>
      </p:sp>
      <p:sp>
        <p:nvSpPr>
          <p:cNvPr id="5" name="TextBox 4"/>
          <p:cNvSpPr txBox="1"/>
          <p:nvPr/>
        </p:nvSpPr>
        <p:spPr>
          <a:xfrm>
            <a:off x="7305675" y="2895600"/>
            <a:ext cx="1838326" cy="3693319"/>
          </a:xfrm>
          <a:prstGeom prst="rect">
            <a:avLst/>
          </a:prstGeom>
          <a:noFill/>
        </p:spPr>
        <p:txBody>
          <a:bodyPr wrap="square" rtlCol="0">
            <a:spAutoFit/>
          </a:bodyPr>
          <a:lstStyle/>
          <a:p>
            <a:r>
              <a:rPr lang="en-US" dirty="0" smtClean="0"/>
              <a:t>We can </a:t>
            </a:r>
            <a:r>
              <a:rPr lang="en-US" b="1" dirty="0" smtClean="0"/>
              <a:t>click on the name</a:t>
            </a:r>
            <a:r>
              <a:rPr lang="en-US" dirty="0" smtClean="0"/>
              <a:t>,  domain, or jump directly to a metric.</a:t>
            </a:r>
          </a:p>
          <a:p>
            <a:endParaRPr lang="en-US" dirty="0"/>
          </a:p>
          <a:p>
            <a:r>
              <a:rPr lang="en-US" dirty="0" smtClean="0"/>
              <a:t>Clicking on other hot links, will show similar items. All “PROD” devices or all “Linux” devices.</a:t>
            </a:r>
            <a:endParaRPr lang="en-US" dirty="0"/>
          </a:p>
        </p:txBody>
      </p:sp>
      <p:cxnSp>
        <p:nvCxnSpPr>
          <p:cNvPr id="7" name="Straight Arrow Connector 6"/>
          <p:cNvCxnSpPr/>
          <p:nvPr/>
        </p:nvCxnSpPr>
        <p:spPr>
          <a:xfrm flipH="1">
            <a:off x="1808922" y="3352800"/>
            <a:ext cx="5496754" cy="192405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91200" y="3657600"/>
            <a:ext cx="1532490" cy="669161"/>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096000" y="4210050"/>
            <a:ext cx="1214438" cy="6096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2522" y="5105400"/>
            <a:ext cx="1676400" cy="4721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066800" y="4419600"/>
            <a:ext cx="47244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484243" y="4819650"/>
            <a:ext cx="4724400" cy="2857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62000" y="5581650"/>
            <a:ext cx="4724400" cy="2857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H="1">
            <a:off x="5486400" y="5276850"/>
            <a:ext cx="1837290" cy="447675"/>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2262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Data are Available?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65151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1371600"/>
            <a:ext cx="3429000" cy="4524315"/>
          </a:xfrm>
          <a:prstGeom prst="rect">
            <a:avLst/>
          </a:prstGeom>
          <a:solidFill>
            <a:schemeClr val="bg1">
              <a:lumMod val="95000"/>
              <a:alpha val="80000"/>
            </a:schemeClr>
          </a:solidFill>
        </p:spPr>
        <p:txBody>
          <a:bodyPr wrap="square" rtlCol="0">
            <a:spAutoFit/>
          </a:bodyPr>
          <a:lstStyle/>
          <a:p>
            <a:r>
              <a:rPr lang="en-US" dirty="0" smtClean="0"/>
              <a:t>Device Type. See note below.</a:t>
            </a:r>
          </a:p>
          <a:p>
            <a:endParaRPr lang="en-US" dirty="0" smtClean="0"/>
          </a:p>
          <a:p>
            <a:r>
              <a:rPr lang="en-US" dirty="0" smtClean="0"/>
              <a:t>Clicking the name navigates to the device on the left window.</a:t>
            </a:r>
          </a:p>
          <a:p>
            <a:endParaRPr lang="en-US" dirty="0" smtClean="0"/>
          </a:p>
          <a:p>
            <a:r>
              <a:rPr lang="en-US" dirty="0" smtClean="0"/>
              <a:t>The Hierarchy shows where this lives in relation to other things like what applications are associated and what children are with the server. Databases on a DB Server.</a:t>
            </a:r>
          </a:p>
          <a:p>
            <a:endParaRPr lang="en-US" dirty="0" smtClean="0"/>
          </a:p>
          <a:p>
            <a:r>
              <a:rPr lang="en-US" dirty="0" smtClean="0"/>
              <a:t>The important tab is the Metrics tab. Click that.</a:t>
            </a:r>
          </a:p>
          <a:p>
            <a:endParaRPr lang="en-US" dirty="0" smtClean="0"/>
          </a:p>
          <a:p>
            <a:r>
              <a:rPr lang="en-US" dirty="0"/>
              <a:t>Shows the Summary that is what the server ‘is</a:t>
            </a:r>
            <a:r>
              <a:rPr lang="en-US" dirty="0" smtClean="0"/>
              <a:t>’.</a:t>
            </a:r>
            <a:endParaRPr lang="en-US" dirty="0"/>
          </a:p>
        </p:txBody>
      </p:sp>
      <p:cxnSp>
        <p:nvCxnSpPr>
          <p:cNvPr id="6" name="Straight Arrow Connector 5"/>
          <p:cNvCxnSpPr/>
          <p:nvPr/>
        </p:nvCxnSpPr>
        <p:spPr>
          <a:xfrm flipH="1" flipV="1">
            <a:off x="1676400" y="1695450"/>
            <a:ext cx="3886200" cy="36195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971800" y="2743200"/>
            <a:ext cx="2590800" cy="261937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724400" y="2743202"/>
            <a:ext cx="838200" cy="228598"/>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619500" y="2743200"/>
            <a:ext cx="1943100" cy="20574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57800"/>
            <a:ext cx="45720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85800" y="5486400"/>
            <a:ext cx="1943161" cy="369332"/>
          </a:xfrm>
          <a:prstGeom prst="rect">
            <a:avLst/>
          </a:prstGeom>
          <a:noFill/>
        </p:spPr>
        <p:txBody>
          <a:bodyPr wrap="none" rtlCol="0">
            <a:spAutoFit/>
          </a:bodyPr>
          <a:lstStyle/>
          <a:p>
            <a:r>
              <a:rPr lang="en-US" dirty="0" smtClean="0"/>
              <a:t>Database Instance</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727700"/>
            <a:ext cx="38100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208643"/>
            <a:ext cx="381000" cy="496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23900" y="5867400"/>
            <a:ext cx="1206228" cy="369332"/>
          </a:xfrm>
          <a:prstGeom prst="rect">
            <a:avLst/>
          </a:prstGeom>
          <a:noFill/>
        </p:spPr>
        <p:txBody>
          <a:bodyPr wrap="none" rtlCol="0">
            <a:spAutoFit/>
          </a:bodyPr>
          <a:lstStyle/>
          <a:p>
            <a:r>
              <a:rPr lang="en-US" dirty="0" smtClean="0"/>
              <a:t>VM Device</a:t>
            </a:r>
          </a:p>
        </p:txBody>
      </p:sp>
      <p:sp>
        <p:nvSpPr>
          <p:cNvPr id="17" name="TextBox 16"/>
          <p:cNvSpPr txBox="1"/>
          <p:nvPr/>
        </p:nvSpPr>
        <p:spPr>
          <a:xfrm>
            <a:off x="723900" y="6324600"/>
            <a:ext cx="1614994" cy="369332"/>
          </a:xfrm>
          <a:prstGeom prst="rect">
            <a:avLst/>
          </a:prstGeom>
          <a:noFill/>
        </p:spPr>
        <p:txBody>
          <a:bodyPr wrap="none" rtlCol="0">
            <a:spAutoFit/>
          </a:bodyPr>
          <a:lstStyle/>
          <a:p>
            <a:r>
              <a:rPr lang="en-US" dirty="0" smtClean="0"/>
              <a:t>Generic Device</a:t>
            </a:r>
          </a:p>
        </p:txBody>
      </p:sp>
      <p:sp>
        <p:nvSpPr>
          <p:cNvPr id="11" name="TextBox 10"/>
          <p:cNvSpPr txBox="1"/>
          <p:nvPr/>
        </p:nvSpPr>
        <p:spPr>
          <a:xfrm>
            <a:off x="2338894" y="5848350"/>
            <a:ext cx="5890706" cy="923330"/>
          </a:xfrm>
          <a:prstGeom prst="rect">
            <a:avLst/>
          </a:prstGeom>
          <a:noFill/>
        </p:spPr>
        <p:txBody>
          <a:bodyPr wrap="square" rtlCol="0">
            <a:spAutoFit/>
          </a:bodyPr>
          <a:lstStyle/>
          <a:p>
            <a:r>
              <a:rPr lang="en-US" dirty="0" smtClean="0"/>
              <a:t>NOTE: There are dozens of device types and they have their own icons.  These are a few and you will get used to seeing (and quickly identifying) your favorite types.</a:t>
            </a:r>
            <a:endParaRPr lang="en-US" dirty="0"/>
          </a:p>
        </p:txBody>
      </p:sp>
      <p:cxnSp>
        <p:nvCxnSpPr>
          <p:cNvPr id="23" name="Straight Arrow Connector 22"/>
          <p:cNvCxnSpPr/>
          <p:nvPr/>
        </p:nvCxnSpPr>
        <p:spPr>
          <a:xfrm flipH="1">
            <a:off x="4990098" y="1524000"/>
            <a:ext cx="572502" cy="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941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1245869"/>
            <a:ext cx="7442753" cy="546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Metrics Tab</a:t>
            </a:r>
            <a:endParaRPr lang="en-US" dirty="0"/>
          </a:p>
        </p:txBody>
      </p:sp>
      <p:sp>
        <p:nvSpPr>
          <p:cNvPr id="4" name="TextBox 3"/>
          <p:cNvSpPr txBox="1"/>
          <p:nvPr/>
        </p:nvSpPr>
        <p:spPr>
          <a:xfrm>
            <a:off x="4838700" y="1285833"/>
            <a:ext cx="4038600" cy="1200329"/>
          </a:xfrm>
          <a:prstGeom prst="rect">
            <a:avLst/>
          </a:prstGeom>
          <a:solidFill>
            <a:schemeClr val="bg1">
              <a:lumMod val="95000"/>
              <a:alpha val="80000"/>
            </a:schemeClr>
          </a:solidFill>
        </p:spPr>
        <p:txBody>
          <a:bodyPr wrap="square" rtlCol="0">
            <a:spAutoFit/>
          </a:bodyPr>
          <a:lstStyle/>
          <a:p>
            <a:r>
              <a:rPr lang="en-US" dirty="0" smtClean="0"/>
              <a:t>The top section is slow moving metrics.  The OS changes, but not often, the amount of RAM installed changes but not often.</a:t>
            </a:r>
            <a:endParaRPr lang="en-US" dirty="0"/>
          </a:p>
        </p:txBody>
      </p:sp>
      <p:sp>
        <p:nvSpPr>
          <p:cNvPr id="6" name="TextBox 5"/>
          <p:cNvSpPr txBox="1"/>
          <p:nvPr/>
        </p:nvSpPr>
        <p:spPr>
          <a:xfrm>
            <a:off x="0" y="3094672"/>
            <a:ext cx="4038600" cy="1477328"/>
          </a:xfrm>
          <a:prstGeom prst="rect">
            <a:avLst/>
          </a:prstGeom>
          <a:solidFill>
            <a:schemeClr val="bg1">
              <a:lumMod val="95000"/>
              <a:alpha val="80000"/>
            </a:schemeClr>
          </a:solidFill>
        </p:spPr>
        <p:txBody>
          <a:bodyPr wrap="square" rtlCol="0">
            <a:spAutoFit/>
          </a:bodyPr>
          <a:lstStyle/>
          <a:p>
            <a:r>
              <a:rPr lang="en-US" dirty="0" smtClean="0"/>
              <a:t>The system metrics is where CPU, Disk IO, storage and other metrics are. Normally in 15 minute time slices, from yesterday and before.  Older data is aggregated to Hour, Daily etc.</a:t>
            </a:r>
            <a:endParaRPr lang="en-US" dirty="0"/>
          </a:p>
        </p:txBody>
      </p:sp>
      <p:sp>
        <p:nvSpPr>
          <p:cNvPr id="7" name="TextBox 6"/>
          <p:cNvSpPr txBox="1"/>
          <p:nvPr/>
        </p:nvSpPr>
        <p:spPr>
          <a:xfrm>
            <a:off x="5105400" y="3585189"/>
            <a:ext cx="4038600" cy="646331"/>
          </a:xfrm>
          <a:prstGeom prst="rect">
            <a:avLst/>
          </a:prstGeom>
          <a:solidFill>
            <a:schemeClr val="bg1">
              <a:lumMod val="95000"/>
              <a:alpha val="80000"/>
            </a:schemeClr>
          </a:solidFill>
        </p:spPr>
        <p:txBody>
          <a:bodyPr wrap="square" rtlCol="0">
            <a:spAutoFit/>
          </a:bodyPr>
          <a:lstStyle/>
          <a:p>
            <a:r>
              <a:rPr lang="en-US" dirty="0" smtClean="0"/>
              <a:t>Columns can be sorted by clicking the header, and filtered by clicking the “+”.</a:t>
            </a:r>
          </a:p>
        </p:txBody>
      </p:sp>
      <p:sp>
        <p:nvSpPr>
          <p:cNvPr id="9" name="TextBox 8"/>
          <p:cNvSpPr txBox="1"/>
          <p:nvPr/>
        </p:nvSpPr>
        <p:spPr>
          <a:xfrm>
            <a:off x="-9939" y="5991404"/>
            <a:ext cx="4038600" cy="782060"/>
          </a:xfrm>
          <a:prstGeom prst="rect">
            <a:avLst/>
          </a:prstGeom>
          <a:solidFill>
            <a:schemeClr val="bg1">
              <a:lumMod val="95000"/>
              <a:alpha val="80000"/>
            </a:schemeClr>
          </a:solidFill>
        </p:spPr>
        <p:txBody>
          <a:bodyPr wrap="square" rtlCol="0">
            <a:spAutoFit/>
          </a:bodyPr>
          <a:lstStyle/>
          <a:p>
            <a:r>
              <a:rPr lang="en-US" dirty="0" smtClean="0"/>
              <a:t>Select either a sub resource, or graph using the graph icon.</a:t>
            </a:r>
          </a:p>
        </p:txBody>
      </p:sp>
      <p:cxnSp>
        <p:nvCxnSpPr>
          <p:cNvPr id="11" name="Straight Arrow Connector 10"/>
          <p:cNvCxnSpPr/>
          <p:nvPr/>
        </p:nvCxnSpPr>
        <p:spPr>
          <a:xfrm flipH="1">
            <a:off x="4838700" y="4231520"/>
            <a:ext cx="499440" cy="148348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15000" y="4231520"/>
            <a:ext cx="0" cy="125488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53458" y="6195788"/>
            <a:ext cx="1223342" cy="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71700" y="6518953"/>
            <a:ext cx="6362700" cy="110447"/>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90600" y="4508518"/>
            <a:ext cx="1028700" cy="596882"/>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19400" y="1600200"/>
            <a:ext cx="1924051" cy="42152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8574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Used by% by Filesystem</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 y="2166749"/>
            <a:ext cx="7167748" cy="469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1495094"/>
            <a:ext cx="4572000" cy="1477328"/>
          </a:xfrm>
          <a:prstGeom prst="rect">
            <a:avLst/>
          </a:prstGeom>
          <a:solidFill>
            <a:schemeClr val="bg1">
              <a:lumMod val="95000"/>
              <a:alpha val="80000"/>
            </a:schemeClr>
          </a:solidFill>
        </p:spPr>
        <p:txBody>
          <a:bodyPr wrap="square" rtlCol="0">
            <a:spAutoFit/>
          </a:bodyPr>
          <a:lstStyle/>
          <a:p>
            <a:r>
              <a:rPr lang="en-US" dirty="0" smtClean="0"/>
              <a:t>We see all the mount points so plot the one that was alerted on.  We can add individual metrics to a graph then add any other metric from any other system to see how they compare.  </a:t>
            </a:r>
            <a:endParaRPr lang="en-US" dirty="0"/>
          </a:p>
        </p:txBody>
      </p:sp>
      <p:cxnSp>
        <p:nvCxnSpPr>
          <p:cNvPr id="6" name="Straight Arrow Connector 5"/>
          <p:cNvCxnSpPr/>
          <p:nvPr/>
        </p:nvCxnSpPr>
        <p:spPr>
          <a:xfrm flipH="1">
            <a:off x="2971800" y="1676400"/>
            <a:ext cx="1079729" cy="2363865"/>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057400" y="4040265"/>
            <a:ext cx="1676400" cy="3793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6858000" y="2362200"/>
            <a:ext cx="1384530" cy="1867732"/>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2564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CSC Powerpoint Theme">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cmpd="sng">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MPIipsICP Document" ma:contentTypeID="0x010100E37FBDC2FBD7CF4BA64B485D050DC2C0002734522FD15BED438F4E58EEB048BD2D001875845388512845969E655DA0FF2323" ma:contentTypeVersion="13" ma:contentTypeDescription="" ma:contentTypeScope="" ma:versionID="d4317a2a0d5e22b7587b1f3e5b725071">
  <xsd:schema xmlns:xsd="http://www.w3.org/2001/XMLSchema" xmlns:xs="http://www.w3.org/2001/XMLSchema" xmlns:p="http://schemas.microsoft.com/office/2006/metadata/properties" xmlns:ns2="2ec55f88-497d-4744-a576-c5a97d9c5737" xmlns:ns3="bbddbaa4-a44f-46f7-ab35-1f7ae0a20fa4" targetNamespace="http://schemas.microsoft.com/office/2006/metadata/properties" ma:root="true" ma:fieldsID="ae7d801c55301878178745f7131f3461" ns2:_="" ns3:_="">
    <xsd:import namespace="2ec55f88-497d-4744-a576-c5a97d9c5737"/>
    <xsd:import namespace="bbddbaa4-a44f-46f7-ab35-1f7ae0a20fa4"/>
    <xsd:element name="properties">
      <xsd:complexType>
        <xsd:sequence>
          <xsd:element name="documentManagement">
            <xsd:complexType>
              <xsd:all>
                <xsd:element ref="ns2:RecordDescription" minOccurs="0"/>
                <xsd:element ref="ns2:Contributors" minOccurs="0"/>
                <xsd:element ref="ns2:RecordReferences" minOccurs="0"/>
                <xsd:element ref="ns2:RecordisReferencedBy" minOccurs="0"/>
                <xsd:element ref="ns2:Zone"/>
                <xsd:element ref="ns2:_dlc_DocIdPersistId" minOccurs="0"/>
                <xsd:element ref="ns2:od781379e4184127a235525d2dbc1464" minOccurs="0"/>
                <xsd:element ref="ns2:TaxCatchAll" minOccurs="0"/>
                <xsd:element ref="ns2:TaxCatchAllLabel" minOccurs="0"/>
                <xsd:element ref="ns2:TaxKeywordTaxHTField" minOccurs="0"/>
                <xsd:element ref="ns2:_dlc_DocId" minOccurs="0"/>
                <xsd:element ref="ns2:_dlc_DocIdUrl" minOccurs="0"/>
                <xsd:element ref="ns2:nacdd97bf9324d52acd48dc33f8b81d0" minOccurs="0"/>
                <xsd:element ref="ns3:ndc44abff9194884a09265b3fee26db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55f88-497d-4744-a576-c5a97d9c5737" elementFormDefault="qualified">
    <xsd:import namespace="http://schemas.microsoft.com/office/2006/documentManagement/types"/>
    <xsd:import namespace="http://schemas.microsoft.com/office/infopath/2007/PartnerControls"/>
    <xsd:element name="RecordDescription" ma:index="4" nillable="true" ma:displayName="Record Description" ma:description="Provide a description of the contents of this document: may include an abstract, a table of contents, a graphical representation, or a free-text account of the contents" ma:internalName="RecordDescription">
      <xsd:simpleType>
        <xsd:restriction base="dms:Note">
          <xsd:maxLength value="255"/>
        </xsd:restriction>
      </xsd:simpleType>
    </xsd:element>
    <xsd:element name="Contributors" ma:index="5" nillable="true" ma:displayName="Contributors" ma:description="Indicate any entities that have contributed to this document before it was uploaded" ma:internalName="Contributors">
      <xsd:simpleType>
        <xsd:restriction base="dms:Note">
          <xsd:maxLength value="255"/>
        </xsd:restriction>
      </xsd:simpleType>
    </xsd:element>
    <xsd:element name="RecordReferences" ma:index="6" nillable="true" ma:displayName="Record References" ma:description="Indicate any resource that is referenced, cited, or otherwise pointed to by this document" ma:internalName="RecordReferences">
      <xsd:simpleType>
        <xsd:restriction base="dms:Note">
          <xsd:maxLength value="255"/>
        </xsd:restriction>
      </xsd:simpleType>
    </xsd:element>
    <xsd:element name="RecordisReferencedBy" ma:index="7" nillable="true" ma:displayName="Record is Referenced By" ma:description="Indicate any related resource that references, cites, or otherwise points to this document" ma:internalName="RecordisReferencedBy">
      <xsd:simpleType>
        <xsd:restriction base="dms:Note">
          <xsd:maxLength value="255"/>
        </xsd:restriction>
      </xsd:simpleType>
    </xsd:element>
    <xsd:element name="Zone" ma:index="8" ma:displayName="Zone" ma:default="Zone 2: – “Work-In-Progress / Administrative Information” is defined as information that has short-term value to users because it is in draft form or because it has limited duration administrative use." ma:format="RadioButtons" ma:internalName="Zone" ma:readOnly="false">
      <xsd:simpleType>
        <xsd:restriction base="dms:Choice">
          <xsd:enumeration value="Zone 1: - “Transitory information” is defined as information that is redundant or becomes obsolete after a short period of time, with no further value."/>
          <xsd:enumeration value="Zone 2: – “Work-In-Progress / Administrative Information” is defined as information that has short-term value to users because it is in draft form or because it has limited duration administrative use."/>
          <xsd:enumeration value="Zone 3: – An HCSC &quot;Business Record&quot; is a specifically designated category of information, captured on any media or in any format that represents the final documentation/record of a HCSC business transaction, decision or activity."/>
        </xsd:restriction>
      </xsd:simpleType>
    </xsd:element>
    <xsd:element name="_dlc_DocIdPersistId" ma:index="10" nillable="true" ma:displayName="Persist ID" ma:description="Keep ID on add." ma:hidden="true" ma:internalName="_dlc_DocIdPersistId" ma:readOnly="true">
      <xsd:simpleType>
        <xsd:restriction base="dms:Boolean"/>
      </xsd:simpleType>
    </xsd:element>
    <xsd:element name="od781379e4184127a235525d2dbc1464" ma:index="11" nillable="true" ma:taxonomy="true" ma:internalName="od781379e4184127a235525d2dbc1464" ma:taxonomyFieldName="Enterprise_x0020_Glossary" ma:displayName="Enterprise Glossary" ma:default="" ma:fieldId="{8d781379-e418-4127-a235-525d2dbc1464}" ma:taxonomyMulti="true" ma:sspId="6eb8961d-acc7-4819-9e24-430f4ae12685" ma:termSetId="b5d4a140-d015-4fc7-8e24-50461f137465"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2c710fbc-982a-4274-ab42-010701ac8af9}" ma:internalName="TaxCatchAll" ma:showField="CatchAllData"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c710fbc-982a-4274-ab42-010701ac8af9}" ma:internalName="TaxCatchAllLabel" ma:readOnly="true" ma:showField="CatchAllDataLabel"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6eb8961d-acc7-4819-9e24-430f4ae12685"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nacdd97bf9324d52acd48dc33f8b81d0" ma:index="23" nillable="true" ma:taxonomy="true" ma:internalName="nacdd97bf9324d52acd48dc33f8b81d0" ma:taxonomyFieldName="RecordCategoryCode" ma:displayName="Record Category Code" ma:default="" ma:fieldId="{7acdd97b-f932-4d52-acd4-8dc33f8b81d0}" ma:sspId="6eb8961d-acc7-4819-9e24-430f4ae12685" ma:termSetId="b5160bb5-43a6-452e-9822-3452fee757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ddbaa4-a44f-46f7-ab35-1f7ae0a20fa4" elementFormDefault="qualified">
    <xsd:import namespace="http://schemas.microsoft.com/office/2006/documentManagement/types"/>
    <xsd:import namespace="http://schemas.microsoft.com/office/infopath/2007/PartnerControls"/>
    <xsd:element name="ndc44abff9194884a09265b3fee26dbd" ma:index="24" nillable="true" ma:taxonomy="true" ma:internalName="ndc44abff9194884a09265b3fee26dbd" ma:taxonomyFieldName="PMPIipsICP_x0020_Tags" ma:displayName="PMPIipsICP Tags" ma:default="" ma:fieldId="{7dc44abf-f919-4884-a092-65b3fee26dbd}" ma:taxonomyMulti="true" ma:sspId="6eb8961d-acc7-4819-9e24-430f4ae12685" ma:termSetId="0539bc20-7e60-4c17-a283-c717407130a2"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Contributors xmlns="2ec55f88-497d-4744-a576-c5a97d9c5737">&lt;div&gt;&lt;/div&gt;</Contributors>
    <TaxKeywordTaxHTField xmlns="2ec55f88-497d-4744-a576-c5a97d9c5737">
      <Terms xmlns="http://schemas.microsoft.com/office/infopath/2007/PartnerControls"/>
    </TaxKeywordTaxHTField>
    <ndc44abff9194884a09265b3fee26dbd xmlns="bbddbaa4-a44f-46f7-ab35-1f7ae0a20fa4">
      <Terms xmlns="http://schemas.microsoft.com/office/infopath/2007/PartnerControls"/>
    </ndc44abff9194884a09265b3fee26dbd>
    <od781379e4184127a235525d2dbc1464 xmlns="2ec55f88-497d-4744-a576-c5a97d9c5737">
      <Terms xmlns="http://schemas.microsoft.com/office/infopath/2007/PartnerControls"/>
    </od781379e4184127a235525d2dbc1464>
    <RecordReferences xmlns="2ec55f88-497d-4744-a576-c5a97d9c5737">&lt;div&gt;&lt;/div&gt;</RecordReferences>
    <RecordisReferencedBy xmlns="2ec55f88-497d-4744-a576-c5a97d9c5737">&lt;div&gt;&lt;/div&gt;</RecordisReferencedBy>
    <nacdd97bf9324d52acd48dc33f8b81d0 xmlns="2ec55f88-497d-4744-a576-c5a97d9c5737">
      <Terms xmlns="http://schemas.microsoft.com/office/infopath/2007/PartnerControls"/>
    </nacdd97bf9324d52acd48dc33f8b81d0>
    <RecordDescription xmlns="2ec55f88-497d-4744-a576-c5a97d9c5737">&lt;div class="ExternalClassD18AFEE1BBBB43E59FAF09305049F601"&gt;&lt;p&gt;Use Case BCO001&lt;br /&gt;We got an alert from the Monitoring Team!&lt;br /&gt;OR Other Reason to Use BCO…​&lt;/p&gt;&lt;/div&gt;</RecordDescription>
    <TaxCatchAll xmlns="2ec55f88-497d-4744-a576-c5a97d9c5737"/>
    <Zone xmlns="2ec55f88-497d-4744-a576-c5a97d9c5737">Zone 2: – “Work-In-Progress / Administrative Information” is defined as information that has short-term value to users because it is in draft form or because it has limited duration administrative use.</Zone>
    <_dlc_DocId xmlns="2ec55f88-497d-4744-a576-c5a97d9c5737">PMPIIPSICP-2-42</_dlc_DocId>
    <_dlc_DocIdUrl xmlns="2ec55f88-497d-4744-a576-c5a97d9c5737">
      <Url>http://community.fyiblue.com/sites/PMPIipsICP/_layouts/DocIdRedir.aspx?ID=PMPIIPSICP-2-42</Url>
      <Description>PMPIIPSICP-2-42</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haredContentType xmlns="Microsoft.SharePoint.Taxonomy.ContentTypeSync" SourceId="6eb8961d-acc7-4819-9e24-430f4ae12685" ContentTypeId="0x010100E37FBDC2FBD7CF4BA64B485D050DC2C0" PreviousValue="false"/>
</file>

<file path=customXml/itemProps1.xml><?xml version="1.0" encoding="utf-8"?>
<ds:datastoreItem xmlns:ds="http://schemas.openxmlformats.org/officeDocument/2006/customXml" ds:itemID="{357D8566-6019-4725-AC82-960442655554}">
  <ds:schemaRefs>
    <ds:schemaRef ds:uri="http://schemas.microsoft.com/sharepoint/events"/>
  </ds:schemaRefs>
</ds:datastoreItem>
</file>

<file path=customXml/itemProps2.xml><?xml version="1.0" encoding="utf-8"?>
<ds:datastoreItem xmlns:ds="http://schemas.openxmlformats.org/officeDocument/2006/customXml" ds:itemID="{7F57AE19-2DBE-45C7-87B9-285F88F84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55f88-497d-4744-a576-c5a97d9c5737"/>
    <ds:schemaRef ds:uri="bbddbaa4-a44f-46f7-ab35-1f7ae0a20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A27325-176B-470C-AA2F-E23B5CDB8F05}">
  <ds:schemaRefs>
    <ds:schemaRef ds:uri="http://schemas.microsoft.com/office/2006/metadata/customXsn"/>
  </ds:schemaRefs>
</ds:datastoreItem>
</file>

<file path=customXml/itemProps4.xml><?xml version="1.0" encoding="utf-8"?>
<ds:datastoreItem xmlns:ds="http://schemas.openxmlformats.org/officeDocument/2006/customXml" ds:itemID="{C11A00D5-C635-4A11-9B17-39D1B6F2C6AB}">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2ec55f88-497d-4744-a576-c5a97d9c5737"/>
    <ds:schemaRef ds:uri="http://schemas.openxmlformats.org/package/2006/metadata/core-properties"/>
    <ds:schemaRef ds:uri="bbddbaa4-a44f-46f7-ab35-1f7ae0a20fa4"/>
    <ds:schemaRef ds:uri="http://www.w3.org/XML/1998/namespace"/>
    <ds:schemaRef ds:uri="http://purl.org/dc/terms/"/>
  </ds:schemaRefs>
</ds:datastoreItem>
</file>

<file path=customXml/itemProps5.xml><?xml version="1.0" encoding="utf-8"?>
<ds:datastoreItem xmlns:ds="http://schemas.openxmlformats.org/officeDocument/2006/customXml" ds:itemID="{858613DF-77CF-494C-9ACE-0EAA2C34D01B}">
  <ds:schemaRefs>
    <ds:schemaRef ds:uri="http://schemas.microsoft.com/sharepoint/v3/contenttype/forms"/>
  </ds:schemaRefs>
</ds:datastoreItem>
</file>

<file path=customXml/itemProps6.xml><?xml version="1.0" encoding="utf-8"?>
<ds:datastoreItem xmlns:ds="http://schemas.openxmlformats.org/officeDocument/2006/customXml" ds:itemID="{7E5D122B-86A0-4CA7-8760-17D4B43EA99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HCSC Powerpoint Theme</Template>
  <TotalTime>444</TotalTime>
  <Words>3359</Words>
  <Application>Microsoft Office PowerPoint</Application>
  <PresentationFormat>On-screen Show (4:3)</PresentationFormat>
  <Paragraphs>204</Paragraphs>
  <Slides>12</Slides>
  <Notes>12</Notes>
  <HiddenSlides>0</HiddenSlides>
  <MMClips>0</MMClips>
  <ScaleCrop>false</ScaleCrop>
  <HeadingPairs>
    <vt:vector size="6" baseType="variant">
      <vt:variant>
        <vt:lpstr>Fonts Used</vt:lpstr>
      </vt:variant>
      <vt:variant>
        <vt:i4>6</vt:i4>
      </vt:variant>
      <vt:variant>
        <vt:lpstr>Theme</vt:lpstr>
      </vt:variant>
      <vt:variant>
        <vt:i4>41</vt:i4>
      </vt:variant>
      <vt:variant>
        <vt:lpstr>Slide Titles</vt:lpstr>
      </vt:variant>
      <vt:variant>
        <vt:i4>12</vt:i4>
      </vt:variant>
    </vt:vector>
  </HeadingPairs>
  <TitlesOfParts>
    <vt:vector size="59" baseType="lpstr">
      <vt:lpstr>ＭＳ Ｐゴシック</vt:lpstr>
      <vt:lpstr>Arial</vt:lpstr>
      <vt:lpstr>Calibri</vt:lpstr>
      <vt:lpstr>Cambria</vt:lpstr>
      <vt:lpstr>Century Gothic</vt:lpstr>
      <vt:lpstr>Corbel</vt:lpstr>
      <vt:lpstr>HCSC Powerpoint Theme</vt:lpstr>
      <vt:lpstr>5_Default Design</vt:lpstr>
      <vt:lpstr>2_2006 BCBS MCM2</vt:lpstr>
      <vt:lpstr>6_Default Design</vt:lpstr>
      <vt:lpstr>7_Default Design</vt:lpstr>
      <vt:lpstr>8_Default Design</vt:lpstr>
      <vt:lpstr>3_2006 BCBS MCM2</vt:lpstr>
      <vt:lpstr>4_2006 BCBS MCM2</vt:lpstr>
      <vt:lpstr>9_Default Design</vt:lpstr>
      <vt:lpstr>10_Default Design</vt:lpstr>
      <vt:lpstr>5_2006 BCBS MCM2</vt:lpstr>
      <vt:lpstr>11_Default Design</vt:lpstr>
      <vt:lpstr>12_Default Design</vt:lpstr>
      <vt:lpstr>13_Default Design</vt:lpstr>
      <vt:lpstr>6_2006 BCBS MCM2</vt:lpstr>
      <vt:lpstr>7_2006 BCBS MCM2</vt:lpstr>
      <vt:lpstr>14_Default Design</vt:lpstr>
      <vt:lpstr>15_Default Design</vt:lpstr>
      <vt:lpstr>8_2006 BCBS MCM2</vt:lpstr>
      <vt:lpstr>16_Default Design</vt:lpstr>
      <vt:lpstr>17_Default Design</vt:lpstr>
      <vt:lpstr>18_Default Design</vt:lpstr>
      <vt:lpstr>9_2006 BCBS MCM2</vt:lpstr>
      <vt:lpstr>10_2006 BCBS MCM2</vt:lpstr>
      <vt:lpstr>19_Default Design</vt:lpstr>
      <vt:lpstr>20_Default Design</vt:lpstr>
      <vt:lpstr>11_2006 BCBS MCM2</vt:lpstr>
      <vt:lpstr>21_Default Design</vt:lpstr>
      <vt:lpstr>22_Default Design</vt:lpstr>
      <vt:lpstr>23_Default Design</vt:lpstr>
      <vt:lpstr>12_2006 BCBS MCM2</vt:lpstr>
      <vt:lpstr>13_2006 BCBS MCM2</vt:lpstr>
      <vt:lpstr>24_Default Design</vt:lpstr>
      <vt:lpstr>25_Default Design</vt:lpstr>
      <vt:lpstr>14_2006 BCBS MCM2</vt:lpstr>
      <vt:lpstr>26_Default Design</vt:lpstr>
      <vt:lpstr>27_Default Design</vt:lpstr>
      <vt:lpstr>28_Default Design</vt:lpstr>
      <vt:lpstr>15_2006 BCBS MCM2</vt:lpstr>
      <vt:lpstr>16_2006 BCBS MCM2</vt:lpstr>
      <vt:lpstr>29_Default Design</vt:lpstr>
      <vt:lpstr>BMC Capacity Optimization (BCO)</vt:lpstr>
      <vt:lpstr>Evaluate the ‘Problem’</vt:lpstr>
      <vt:lpstr>Decide what Information is Needed</vt:lpstr>
      <vt:lpstr>Log on to BCO</vt:lpstr>
      <vt:lpstr>Find the System</vt:lpstr>
      <vt:lpstr>Evaluate the Result</vt:lpstr>
      <vt:lpstr>What Kinds of Data are Available?</vt:lpstr>
      <vt:lpstr>The Metrics Tab</vt:lpstr>
      <vt:lpstr>Disk Used by% by Filesystem</vt:lpstr>
      <vt:lpstr>Initial Analysis</vt:lpstr>
      <vt:lpstr>Actionable Intelligence</vt:lpstr>
      <vt:lpstr>Your Turn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Capacity Optimization (BCO)</dc:title>
  <dc:creator>HCSC User</dc:creator>
  <cp:keywords/>
  <cp:lastModifiedBy>Ben Davies</cp:lastModifiedBy>
  <cp:revision>34</cp:revision>
  <dcterms:created xsi:type="dcterms:W3CDTF">2014-01-24T02:50:21Z</dcterms:created>
  <dcterms:modified xsi:type="dcterms:W3CDTF">2016-08-13T07:56:44Z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0x010100E37FBDC2FBD7CF4BA64B485D050DC2C0002734522FD15BED438F4E58EEB048BD2D001875845388512845969E655DA0FF2323</vt:lpwstr>
  </property>
  <property fmtid="{D5CDD505-2E9C-101B-9397-08002B2CF9AE}" pid="3" name="_dlc_DocIdItemGuid">
    <vt:lpwstr>ff035c65-af5a-4e59-a786-2ddd3e2a63a7</vt:lpwstr>
  </property>
  <property fmtid="{D5CDD505-2E9C-101B-9397-08002B2CF9AE}" pid="4" name="TaxKeyword">
    <vt:lpwstr/>
  </property>
  <property fmtid="{D5CDD505-2E9C-101B-9397-08002B2CF9AE}" pid="5" name="PMPIipsICP_x0020_Tags">
    <vt:lpwstr/>
  </property>
  <property fmtid="{D5CDD505-2E9C-101B-9397-08002B2CF9AE}" pid="6" name="RecordCategoryCode">
    <vt:lpwstr/>
  </property>
  <property fmtid="{D5CDD505-2E9C-101B-9397-08002B2CF9AE}" pid="7" name="Enterprise_x0020_Glossary">
    <vt:lpwstr/>
  </property>
  <property fmtid="{D5CDD505-2E9C-101B-9397-08002B2CF9AE}" pid="8" name="PMPIipsICP Tags">
    <vt:lpwstr/>
  </property>
  <property fmtid="{D5CDD505-2E9C-101B-9397-08002B2CF9AE}" pid="9" name="Enterprise Glossary">
    <vt:lpwstr/>
  </property>
</Properties>
</file>