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6.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7.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8.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9.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0.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1.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2.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3.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4.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5.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6.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27.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28.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29.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0.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1.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2.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3.xml" ContentType="application/vnd.openxmlformats-officedocument.them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34.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5.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6.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37.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38.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39.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40.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7"/>
    <p:sldMasterId id="2147483696" r:id="rId8"/>
    <p:sldMasterId id="2147483710" r:id="rId9"/>
    <p:sldMasterId id="2147483723" r:id="rId10"/>
    <p:sldMasterId id="2147483737" r:id="rId11"/>
    <p:sldMasterId id="2147483751" r:id="rId12"/>
    <p:sldMasterId id="2147483765" r:id="rId13"/>
    <p:sldMasterId id="2147483778" r:id="rId14"/>
    <p:sldMasterId id="2147483793" r:id="rId15"/>
    <p:sldMasterId id="2147483805" r:id="rId16"/>
    <p:sldMasterId id="2147483819" r:id="rId17"/>
    <p:sldMasterId id="2147483832" r:id="rId18"/>
    <p:sldMasterId id="2147483846" r:id="rId19"/>
    <p:sldMasterId id="2147483860" r:id="rId20"/>
    <p:sldMasterId id="2147483874" r:id="rId21"/>
    <p:sldMasterId id="2147483886" r:id="rId22"/>
    <p:sldMasterId id="2147483901" r:id="rId23"/>
    <p:sldMasterId id="2147483913" r:id="rId24"/>
    <p:sldMasterId id="2147483927" r:id="rId25"/>
    <p:sldMasterId id="2147483940" r:id="rId26"/>
    <p:sldMasterId id="2147483954" r:id="rId27"/>
    <p:sldMasterId id="2147483968" r:id="rId28"/>
    <p:sldMasterId id="2147483982" r:id="rId29"/>
    <p:sldMasterId id="2147483994" r:id="rId30"/>
    <p:sldMasterId id="2147484009" r:id="rId31"/>
    <p:sldMasterId id="2147484021" r:id="rId32"/>
    <p:sldMasterId id="2147484035" r:id="rId33"/>
    <p:sldMasterId id="2147484048" r:id="rId34"/>
    <p:sldMasterId id="2147484062" r:id="rId35"/>
    <p:sldMasterId id="2147484076" r:id="rId36"/>
    <p:sldMasterId id="2147484090" r:id="rId37"/>
    <p:sldMasterId id="2147484102" r:id="rId38"/>
    <p:sldMasterId id="2147484117" r:id="rId39"/>
    <p:sldMasterId id="2147484129" r:id="rId40"/>
    <p:sldMasterId id="2147484143" r:id="rId41"/>
    <p:sldMasterId id="2147484156" r:id="rId42"/>
    <p:sldMasterId id="2147484170" r:id="rId43"/>
    <p:sldMasterId id="2147484184" r:id="rId44"/>
    <p:sldMasterId id="2147484198" r:id="rId45"/>
    <p:sldMasterId id="2147484210" r:id="rId46"/>
    <p:sldMasterId id="2147484225" r:id="rId47"/>
  </p:sldMasterIdLst>
  <p:notesMasterIdLst>
    <p:notesMasterId r:id="rId63"/>
  </p:notesMasterIdLst>
  <p:sldIdLst>
    <p:sldId id="257" r:id="rId48"/>
    <p:sldId id="258" r:id="rId49"/>
    <p:sldId id="259" r:id="rId50"/>
    <p:sldId id="260" r:id="rId51"/>
    <p:sldId id="262" r:id="rId52"/>
    <p:sldId id="261" r:id="rId53"/>
    <p:sldId id="263" r:id="rId54"/>
    <p:sldId id="264" r:id="rId55"/>
    <p:sldId id="265" r:id="rId56"/>
    <p:sldId id="266" r:id="rId57"/>
    <p:sldId id="267" r:id="rId58"/>
    <p:sldId id="268" r:id="rId59"/>
    <p:sldId id="269" r:id="rId60"/>
    <p:sldId id="270" r:id="rId61"/>
    <p:sldId id="27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94" autoAdjust="0"/>
  </p:normalViewPr>
  <p:slideViewPr>
    <p:cSldViewPr>
      <p:cViewPr varScale="1">
        <p:scale>
          <a:sx n="93" d="100"/>
          <a:sy n="93" d="100"/>
        </p:scale>
        <p:origin x="62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Master" Target="slideMasters/slideMaster12.xml"/><Relationship Id="rId26" Type="http://schemas.openxmlformats.org/officeDocument/2006/relationships/slideMaster" Target="slideMasters/slideMaster20.xml"/><Relationship Id="rId39" Type="http://schemas.openxmlformats.org/officeDocument/2006/relationships/slideMaster" Target="slideMasters/slideMaster33.xml"/><Relationship Id="rId21" Type="http://schemas.openxmlformats.org/officeDocument/2006/relationships/slideMaster" Target="slideMasters/slideMaster15.xml"/><Relationship Id="rId34" Type="http://schemas.openxmlformats.org/officeDocument/2006/relationships/slideMaster" Target="slideMasters/slideMaster28.xml"/><Relationship Id="rId42" Type="http://schemas.openxmlformats.org/officeDocument/2006/relationships/slideMaster" Target="slideMasters/slideMaster36.xml"/><Relationship Id="rId47" Type="http://schemas.openxmlformats.org/officeDocument/2006/relationships/slideMaster" Target="slideMasters/slideMaster41.xml"/><Relationship Id="rId50" Type="http://schemas.openxmlformats.org/officeDocument/2006/relationships/slide" Target="slides/slide3.xml"/><Relationship Id="rId55" Type="http://schemas.openxmlformats.org/officeDocument/2006/relationships/slide" Target="slides/slide8.xml"/><Relationship Id="rId63" Type="http://schemas.openxmlformats.org/officeDocument/2006/relationships/notesMaster" Target="notesMasters/notesMaster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Master" Target="slideMasters/slideMaster10.xml"/><Relationship Id="rId29" Type="http://schemas.openxmlformats.org/officeDocument/2006/relationships/slideMaster" Target="slideMasters/slideMaster2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Master" Target="slideMasters/slideMaster18.xml"/><Relationship Id="rId32" Type="http://schemas.openxmlformats.org/officeDocument/2006/relationships/slideMaster" Target="slideMasters/slideMaster26.xml"/><Relationship Id="rId37" Type="http://schemas.openxmlformats.org/officeDocument/2006/relationships/slideMaster" Target="slideMasters/slideMaster31.xml"/><Relationship Id="rId40" Type="http://schemas.openxmlformats.org/officeDocument/2006/relationships/slideMaster" Target="slideMasters/slideMaster34.xml"/><Relationship Id="rId45" Type="http://schemas.openxmlformats.org/officeDocument/2006/relationships/slideMaster" Target="slideMasters/slideMaster39.xml"/><Relationship Id="rId53" Type="http://schemas.openxmlformats.org/officeDocument/2006/relationships/slide" Target="slides/slide6.xml"/><Relationship Id="rId58" Type="http://schemas.openxmlformats.org/officeDocument/2006/relationships/slide" Target="slides/slide11.xml"/><Relationship Id="rId66"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Master" Target="slideMasters/slideMaster9.xml"/><Relationship Id="rId23" Type="http://schemas.openxmlformats.org/officeDocument/2006/relationships/slideMaster" Target="slideMasters/slideMaster17.xml"/><Relationship Id="rId28" Type="http://schemas.openxmlformats.org/officeDocument/2006/relationships/slideMaster" Target="slideMasters/slideMaster22.xml"/><Relationship Id="rId36" Type="http://schemas.openxmlformats.org/officeDocument/2006/relationships/slideMaster" Target="slideMasters/slideMaster30.xml"/><Relationship Id="rId49" Type="http://schemas.openxmlformats.org/officeDocument/2006/relationships/slide" Target="slides/slide2.xml"/><Relationship Id="rId57" Type="http://schemas.openxmlformats.org/officeDocument/2006/relationships/slide" Target="slides/slide10.xml"/><Relationship Id="rId61" Type="http://schemas.openxmlformats.org/officeDocument/2006/relationships/slide" Target="slides/slide14.xml"/><Relationship Id="rId10" Type="http://schemas.openxmlformats.org/officeDocument/2006/relationships/slideMaster" Target="slideMasters/slideMaster4.xml"/><Relationship Id="rId19" Type="http://schemas.openxmlformats.org/officeDocument/2006/relationships/slideMaster" Target="slideMasters/slideMaster13.xml"/><Relationship Id="rId31" Type="http://schemas.openxmlformats.org/officeDocument/2006/relationships/slideMaster" Target="slideMasters/slideMaster25.xml"/><Relationship Id="rId44" Type="http://schemas.openxmlformats.org/officeDocument/2006/relationships/slideMaster" Target="slideMasters/slideMaster38.xml"/><Relationship Id="rId52" Type="http://schemas.openxmlformats.org/officeDocument/2006/relationships/slide" Target="slides/slide5.xml"/><Relationship Id="rId60" Type="http://schemas.openxmlformats.org/officeDocument/2006/relationships/slide" Target="slides/slide13.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Master" Target="slideMasters/slideMaster16.xml"/><Relationship Id="rId27" Type="http://schemas.openxmlformats.org/officeDocument/2006/relationships/slideMaster" Target="slideMasters/slideMaster21.xml"/><Relationship Id="rId30" Type="http://schemas.openxmlformats.org/officeDocument/2006/relationships/slideMaster" Target="slideMasters/slideMaster24.xml"/><Relationship Id="rId35" Type="http://schemas.openxmlformats.org/officeDocument/2006/relationships/slideMaster" Target="slideMasters/slideMaster29.xml"/><Relationship Id="rId43" Type="http://schemas.openxmlformats.org/officeDocument/2006/relationships/slideMaster" Target="slideMasters/slideMaster37.xml"/><Relationship Id="rId48" Type="http://schemas.openxmlformats.org/officeDocument/2006/relationships/slide" Target="slides/slide1.xml"/><Relationship Id="rId56" Type="http://schemas.openxmlformats.org/officeDocument/2006/relationships/slide" Target="slides/slide9.xml"/><Relationship Id="rId64" Type="http://schemas.openxmlformats.org/officeDocument/2006/relationships/presProps" Target="presProps.xml"/><Relationship Id="rId8" Type="http://schemas.openxmlformats.org/officeDocument/2006/relationships/slideMaster" Target="slideMasters/slideMaster2.xml"/><Relationship Id="rId51"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Master" Target="slideMasters/slideMaster11.xml"/><Relationship Id="rId25" Type="http://schemas.openxmlformats.org/officeDocument/2006/relationships/slideMaster" Target="slideMasters/slideMaster19.xml"/><Relationship Id="rId33" Type="http://schemas.openxmlformats.org/officeDocument/2006/relationships/slideMaster" Target="slideMasters/slideMaster27.xml"/><Relationship Id="rId38" Type="http://schemas.openxmlformats.org/officeDocument/2006/relationships/slideMaster" Target="slideMasters/slideMaster32.xml"/><Relationship Id="rId46" Type="http://schemas.openxmlformats.org/officeDocument/2006/relationships/slideMaster" Target="slideMasters/slideMaster40.xml"/><Relationship Id="rId59" Type="http://schemas.openxmlformats.org/officeDocument/2006/relationships/slide" Target="slides/slide12.xml"/><Relationship Id="rId67" Type="http://schemas.openxmlformats.org/officeDocument/2006/relationships/tableStyles" Target="tableStyles.xml"/><Relationship Id="rId20" Type="http://schemas.openxmlformats.org/officeDocument/2006/relationships/slideMaster" Target="slideMasters/slideMaster14.xml"/><Relationship Id="rId41" Type="http://schemas.openxmlformats.org/officeDocument/2006/relationships/slideMaster" Target="slideMasters/slideMaster35.xml"/><Relationship Id="rId54" Type="http://schemas.openxmlformats.org/officeDocument/2006/relationships/slide" Target="slides/slide7.xml"/><Relationship Id="rId62"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90B9C-0265-47E1-801F-D58CE6668C33}" type="datetimeFigureOut">
              <a:rPr lang="en-US" smtClean="0"/>
              <a:t>2016-08-13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EAB0F-527C-4190-BC2B-D3803142DB0D}" type="slidenum">
              <a:rPr lang="en-US" smtClean="0"/>
              <a:t>‹#›</a:t>
            </a:fld>
            <a:endParaRPr lang="en-US" dirty="0"/>
          </a:p>
        </p:txBody>
      </p:sp>
    </p:spTree>
    <p:extLst>
      <p:ext uri="{BB962C8B-B14F-4D97-AF65-F5344CB8AC3E}">
        <p14:creationId xmlns:p14="http://schemas.microsoft.com/office/powerpoint/2010/main" val="165905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DIKW#cite_note-Zeleny2-3" TargetMode="External"/><Relationship Id="rId3" Type="http://schemas.openxmlformats.org/officeDocument/2006/relationships/hyperlink" Target="http://en.wikipedia.org/wiki/DIKW#cite_note-Rowley-1" TargetMode="External"/><Relationship Id="rId7" Type="http://schemas.openxmlformats.org/officeDocument/2006/relationships/hyperlink" Target="http://en.wikipedia.org/wiki/Hierarchy" TargetMode="External"/><Relationship Id="rId12" Type="http://schemas.openxmlformats.org/officeDocument/2006/relationships/hyperlink" Target="http://en.wikipedia.org/wiki/DIKW#cite_note-Choo-6"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Function_model" TargetMode="External"/><Relationship Id="rId11" Type="http://schemas.openxmlformats.org/officeDocument/2006/relationships/hyperlink" Target="http://en.wikipedia.org/wiki/Continuum_(theory)" TargetMode="External"/><Relationship Id="rId5" Type="http://schemas.openxmlformats.org/officeDocument/2006/relationships/hyperlink" Target="http://en.wikipedia.org/wiki/Structural" TargetMode="External"/><Relationship Id="rId10" Type="http://schemas.openxmlformats.org/officeDocument/2006/relationships/hyperlink" Target="http://en.wikipedia.org/wiki/DIKW#cite_note-Chisholm-5" TargetMode="External"/><Relationship Id="rId4" Type="http://schemas.openxmlformats.org/officeDocument/2006/relationships/hyperlink" Target="http://en.wikipedia.org/wiki/DIKW#cite_note-Zins-2" TargetMode="External"/><Relationship Id="rId9" Type="http://schemas.openxmlformats.org/officeDocument/2006/relationships/hyperlink" Target="http://en.wikipedia.org/wiki/DIKW#cite_note-Lievesly-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hcsc.fyiblue.com/computers/support/config/critical_system.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notes field is</a:t>
            </a:r>
            <a:r>
              <a:rPr lang="en-US" baseline="0" dirty="0" smtClean="0"/>
              <a:t> used such that the notes are what a narrator would say, while the slide is on the screen.</a:t>
            </a:r>
          </a:p>
          <a:p>
            <a:endParaRPr lang="en-US" baseline="0" dirty="0" smtClean="0"/>
          </a:p>
          <a:p>
            <a:r>
              <a:rPr lang="en-US" baseline="0" dirty="0" smtClean="0"/>
              <a:t>The screens show screen shots which are sometimes very data dense, so the narration can be quite helpful.</a:t>
            </a:r>
            <a:endParaRPr lang="en-US" dirty="0"/>
          </a:p>
        </p:txBody>
      </p:sp>
      <p:sp>
        <p:nvSpPr>
          <p:cNvPr id="4" name="Slide Number Placeholder 3"/>
          <p:cNvSpPr>
            <a:spLocks noGrp="1"/>
          </p:cNvSpPr>
          <p:nvPr>
            <p:ph type="sldNum" sz="quarter" idx="10"/>
          </p:nvPr>
        </p:nvSpPr>
        <p:spPr/>
        <p:txBody>
          <a:bodyPr/>
          <a:lstStyle/>
          <a:p>
            <a:fld id="{DB20D3D2-FE5B-43EE-84D8-508DD611B538}" type="slidenum">
              <a:rPr lang="en-US" smtClean="0"/>
              <a:t>1</a:t>
            </a:fld>
            <a:endParaRPr lang="en-US" dirty="0"/>
          </a:p>
        </p:txBody>
      </p:sp>
    </p:spTree>
    <p:extLst>
      <p:ext uri="{BB962C8B-B14F-4D97-AF65-F5344CB8AC3E}">
        <p14:creationId xmlns:p14="http://schemas.microsoft.com/office/powerpoint/2010/main" val="2371585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public web site prod is our most mature application.  The reports in Works for this section has many choices and you are free to look at the reports and decide which ones would be helpful to analyzing your application.   When you find one or six or ten, COPY don’t move, please and thank you.  Copy one at a time.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B20D3D2-FE5B-43EE-84D8-508DD611B538}" type="slidenum">
              <a:rPr lang="en-US" smtClean="0"/>
              <a:t>10</a:t>
            </a:fld>
            <a:endParaRPr lang="en-US" dirty="0"/>
          </a:p>
        </p:txBody>
      </p:sp>
    </p:spTree>
    <p:extLst>
      <p:ext uri="{BB962C8B-B14F-4D97-AF65-F5344CB8AC3E}">
        <p14:creationId xmlns:p14="http://schemas.microsoft.com/office/powerpoint/2010/main" val="205267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copied report should be checked that it covers the proper entities, timeframe and resolution.  When these need to be changed click the Edit button.  While editing reports takes some practice you will eventually get a set of reports you ‘like’ and that helps with your analysis.</a:t>
            </a:r>
          </a:p>
          <a:p>
            <a:endParaRPr lang="en-US" baseline="0" dirty="0" smtClean="0"/>
          </a:p>
          <a:p>
            <a:r>
              <a:rPr lang="en-US" baseline="0" dirty="0" smtClean="0"/>
              <a:t>When ready click ‘Run now’.  My charts took about 4 seconds to run.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B20D3D2-FE5B-43EE-84D8-508DD611B538}" type="slidenum">
              <a:rPr lang="en-US" smtClean="0"/>
              <a:t>11</a:t>
            </a:fld>
            <a:endParaRPr lang="en-US" dirty="0"/>
          </a:p>
        </p:txBody>
      </p:sp>
    </p:spTree>
    <p:extLst>
      <p:ext uri="{BB962C8B-B14F-4D97-AF65-F5344CB8AC3E}">
        <p14:creationId xmlns:p14="http://schemas.microsoft.com/office/powerpoint/2010/main" val="2052677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ready click ‘Run now’.  My charts took about 4 seconds to run.  I changed the resolution to one hour  (Edit | General | Time resolution (9</a:t>
            </a:r>
            <a:r>
              <a:rPr lang="en-US" baseline="30000" dirty="0" smtClean="0"/>
              <a:t>th</a:t>
            </a:r>
            <a:r>
              <a:rPr lang="en-US" baseline="0" dirty="0" smtClean="0"/>
              <a:t> section down) | Select Hour | Save | Run now )</a:t>
            </a:r>
          </a:p>
          <a:p>
            <a:endParaRPr lang="en-US" baseline="0" dirty="0" smtClean="0"/>
          </a:p>
          <a:p>
            <a:r>
              <a:rPr lang="en-US" baseline="0" dirty="0" smtClean="0"/>
              <a:t>As you click the little charts on the top, a larger version shows underneath. Analyze the data, change time span, look at the data tables, up trends, down trends, anomalies, outliers, correlations, anyone ‘falling behind’ or ‘out in front’ when they should all be about the same?</a:t>
            </a:r>
          </a:p>
          <a:p>
            <a:endParaRPr lang="en-US" baseline="0" dirty="0" smtClean="0"/>
          </a:p>
          <a:p>
            <a:r>
              <a:rPr lang="en-US" baseline="0" dirty="0" smtClean="0"/>
              <a:t>Make an action plan on your findings, even if the action is wilful inaction.</a:t>
            </a:r>
          </a:p>
          <a:p>
            <a:endParaRPr lang="en-US" baseline="0" dirty="0" smtClean="0"/>
          </a:p>
          <a:p>
            <a:r>
              <a:rPr lang="en-US" baseline="0" dirty="0" smtClean="0"/>
              <a:t>Then TAKE ACTION.  All of this effort is wasted if you do not actually take an action.</a:t>
            </a:r>
          </a:p>
          <a:p>
            <a:endParaRPr lang="en-US" baseline="0" dirty="0" smtClean="0"/>
          </a:p>
          <a:p>
            <a:r>
              <a:rPr lang="en-US" baseline="0" dirty="0" smtClean="0"/>
              <a:t>You may think that a lot of effort went into making this chart and you don’t look forward to doing this for all of your applications.  There MUST be a better way.  And there is, but it is a little less flexible.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B20D3D2-FE5B-43EE-84D8-508DD611B538}" type="slidenum">
              <a:rPr lang="en-US" smtClean="0"/>
              <a:t>12</a:t>
            </a:fld>
            <a:endParaRPr lang="en-US" dirty="0"/>
          </a:p>
        </p:txBody>
      </p:sp>
    </p:spTree>
    <p:extLst>
      <p:ext uri="{BB962C8B-B14F-4D97-AF65-F5344CB8AC3E}">
        <p14:creationId xmlns:p14="http://schemas.microsoft.com/office/powerpoint/2010/main" val="205267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same set of reports is available as a “View” on the View tab.  </a:t>
            </a:r>
          </a:p>
          <a:p>
            <a:endParaRPr lang="en-US" baseline="0" dirty="0" smtClean="0"/>
          </a:p>
          <a:p>
            <a:r>
              <a:rPr lang="en-US" baseline="0" dirty="0" smtClean="0"/>
              <a:t>The first time you visit a view it has no idea what you want so nothing is displayed.  It looks broken, even with errors that no data for given filter or something like that.  Select a value for the filters and the view updates. Once filter can change what is displayed in another filter and the combination of filters controls the ‘report’ (generally speaking, Views are very flexible to make, but then the choices are limited to the filters.)</a:t>
            </a:r>
          </a:p>
          <a:p>
            <a:endParaRPr lang="en-US" baseline="0" dirty="0" smtClean="0"/>
          </a:p>
          <a:p>
            <a:r>
              <a:rPr lang="en-US" baseline="0" dirty="0" smtClean="0"/>
              <a:t>We chose the Views tab, then the Basic review folder, Infrastructure report.  The CPU, Mem, Swap RunQueue report is adapted from the report we copied before.  We liked it so much we made it a view. That is how views are made.  A report is worked on for a while until it is ‘just right’ then that is made into a view (a manual process).  Once done, the view is available to all domains with appropriate data (for the filters) and then will display.</a:t>
            </a:r>
          </a:p>
          <a:p>
            <a:endParaRPr lang="en-US" baseline="0" dirty="0" smtClean="0"/>
          </a:p>
          <a:p>
            <a:r>
              <a:rPr lang="en-US" baseline="0" dirty="0" smtClean="0"/>
              <a:t>We then select the time filter (45 days matches our previous report). Search with the lollypop looking icon (supposed to be a magnifying glass) for BCO.  Select BCO Prod to match our previous report, the POOF!, well it takes a little longer that the other report but there you have it. A report you can send someone to without the ugliness of the Workspace tab.</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B20D3D2-FE5B-43EE-84D8-508DD611B538}" type="slidenum">
              <a:rPr lang="en-US" smtClean="0"/>
              <a:t>13</a:t>
            </a:fld>
            <a:endParaRPr lang="en-US" dirty="0"/>
          </a:p>
        </p:txBody>
      </p:sp>
    </p:spTree>
    <p:extLst>
      <p:ext uri="{BB962C8B-B14F-4D97-AF65-F5344CB8AC3E}">
        <p14:creationId xmlns:p14="http://schemas.microsoft.com/office/powerpoint/2010/main" val="205267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your turn.</a:t>
            </a:r>
          </a:p>
          <a:p>
            <a:endParaRPr lang="en-US" baseline="0" dirty="0" smtClean="0"/>
          </a:p>
          <a:p>
            <a:r>
              <a:rPr lang="en-US" baseline="0" dirty="0" smtClean="0"/>
              <a:t>The BCO tool has assembled a considerable amount of data into one place such that it can be plotted, charted, correlated, analyzed, manipulated and compared.  The BCO Team is here to help, but ultimately it is your system, application, sub application and equipment. </a:t>
            </a:r>
          </a:p>
          <a:p>
            <a:endParaRPr lang="en-US" baseline="0" dirty="0" smtClean="0"/>
          </a:p>
          <a:p>
            <a:r>
              <a:rPr lang="en-US" baseline="0" dirty="0" smtClean="0"/>
              <a:t>Having the data in one place can seem daunting, but with some effort, having the data in one place will be liberating. Quick, fact based decisions.  Action where the results can be recorded and demonstrated on a graph promises to close the feedback loop and allow for relatively quick  PDCA (Plan Do Check Act) cycle.</a:t>
            </a:r>
          </a:p>
          <a:p>
            <a:endParaRPr lang="en-US" baseline="0" dirty="0" smtClean="0"/>
          </a:p>
          <a:p>
            <a:endParaRPr lang="en-US" baseline="0" dirty="0" smtClean="0"/>
          </a:p>
          <a:p>
            <a:r>
              <a:rPr lang="en-US" baseline="0" dirty="0" smtClean="0"/>
              <a:t>http://en.wikipedia.org/wiki/DIKW</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DIKW Pyramid</a:t>
            </a:r>
          </a:p>
          <a:p>
            <a:r>
              <a:rPr lang="en-US" dirty="0" smtClean="0"/>
              <a:t>The </a:t>
            </a:r>
            <a:r>
              <a:rPr lang="en-US" b="1" dirty="0" smtClean="0"/>
              <a:t>DIKW Pyramid</a:t>
            </a:r>
            <a:r>
              <a:rPr lang="en-US" dirty="0" smtClean="0"/>
              <a:t>, also known variously as the "DIKW Hierarchy", "Wisdom Hierarchy", the "Knowledge Hierarchy", the "Information Hierarchy", and the "Knowledge Pyramid",</a:t>
            </a:r>
            <a:r>
              <a:rPr lang="en-US" baseline="30000" dirty="0" smtClean="0">
                <a:hlinkClick r:id="rId3"/>
              </a:rPr>
              <a:t>[1]</a:t>
            </a:r>
            <a:r>
              <a:rPr lang="en-US" dirty="0" smtClean="0"/>
              <a:t> refers loosely to a class of models</a:t>
            </a:r>
            <a:r>
              <a:rPr lang="en-US" baseline="30000" dirty="0" smtClean="0">
                <a:hlinkClick r:id="rId4"/>
              </a:rPr>
              <a:t>[2]</a:t>
            </a:r>
            <a:r>
              <a:rPr lang="en-US" dirty="0" smtClean="0"/>
              <a:t> for representing purported </a:t>
            </a:r>
            <a:r>
              <a:rPr lang="en-US" dirty="0" smtClean="0">
                <a:hlinkClick r:id="rId5" tooltip="Structural"/>
              </a:rPr>
              <a:t>structural</a:t>
            </a:r>
            <a:r>
              <a:rPr lang="en-US" dirty="0" smtClean="0"/>
              <a:t> and/or </a:t>
            </a:r>
            <a:r>
              <a:rPr lang="en-US" dirty="0" smtClean="0">
                <a:hlinkClick r:id="rId6" tooltip="Function model"/>
              </a:rPr>
              <a:t>functional</a:t>
            </a:r>
            <a:r>
              <a:rPr lang="en-US" dirty="0" smtClean="0"/>
              <a:t> relationships between </a:t>
            </a:r>
            <a:r>
              <a:rPr lang="en-US" b="1" dirty="0" smtClean="0"/>
              <a:t>d</a:t>
            </a:r>
            <a:r>
              <a:rPr lang="en-US" dirty="0" smtClean="0"/>
              <a:t>ata, </a:t>
            </a:r>
            <a:r>
              <a:rPr lang="en-US" b="1" dirty="0" smtClean="0"/>
              <a:t>i</a:t>
            </a:r>
            <a:r>
              <a:rPr lang="en-US" dirty="0" smtClean="0"/>
              <a:t>nformation, </a:t>
            </a:r>
            <a:r>
              <a:rPr lang="en-US" b="1" dirty="0" smtClean="0"/>
              <a:t>k</a:t>
            </a:r>
            <a:r>
              <a:rPr lang="en-US" dirty="0" smtClean="0"/>
              <a:t>nowledge, and </a:t>
            </a:r>
            <a:r>
              <a:rPr lang="en-US" b="1" dirty="0" smtClean="0"/>
              <a:t>w</a:t>
            </a:r>
            <a:r>
              <a:rPr lang="en-US" dirty="0" smtClean="0"/>
              <a:t>isdom. "Typically information is defined in terms of data, knowledge in terms of information, and wisdom in terms of knowledge".</a:t>
            </a:r>
            <a:r>
              <a:rPr lang="en-US" baseline="30000" dirty="0" smtClean="0">
                <a:hlinkClick r:id="rId3"/>
              </a:rPr>
              <a:t>[1]</a:t>
            </a:r>
            <a:endParaRPr lang="en-US" dirty="0" smtClean="0"/>
          </a:p>
          <a:p>
            <a:r>
              <a:rPr lang="en-US" dirty="0" smtClean="0"/>
              <a:t>Not all versions of the DIKW model reference all four components (earlier versions not including data, later versions omitting or downplaying wisdom), and some include additional components. In addition to a </a:t>
            </a:r>
            <a:r>
              <a:rPr lang="en-US" dirty="0" smtClean="0">
                <a:hlinkClick r:id="rId7" tooltip="Hierarchy"/>
              </a:rPr>
              <a:t>hierarchy</a:t>
            </a:r>
            <a:r>
              <a:rPr lang="en-US" dirty="0" smtClean="0"/>
              <a:t> and a pyramid, the DIKW model has also been characterized as a chain,</a:t>
            </a:r>
            <a:r>
              <a:rPr lang="en-US" baseline="30000" dirty="0" smtClean="0">
                <a:hlinkClick r:id="rId8"/>
              </a:rPr>
              <a:t>[3]</a:t>
            </a:r>
            <a:r>
              <a:rPr lang="en-US" baseline="30000" dirty="0" smtClean="0">
                <a:hlinkClick r:id="rId9"/>
              </a:rPr>
              <a:t>[4]</a:t>
            </a:r>
            <a:r>
              <a:rPr lang="en-US" dirty="0" smtClean="0"/>
              <a:t> as a framework,</a:t>
            </a:r>
            <a:r>
              <a:rPr lang="en-US" baseline="30000" dirty="0" smtClean="0">
                <a:hlinkClick r:id="rId10"/>
              </a:rPr>
              <a:t>[5]</a:t>
            </a:r>
            <a:r>
              <a:rPr lang="en-US" dirty="0" smtClean="0"/>
              <a:t> and as a </a:t>
            </a:r>
            <a:r>
              <a:rPr lang="en-US" dirty="0" smtClean="0">
                <a:hlinkClick r:id="rId11" tooltip="Continuum (theory)"/>
              </a:rPr>
              <a:t>continuum</a:t>
            </a:r>
            <a:r>
              <a:rPr lang="en-US" dirty="0" smtClean="0"/>
              <a:t>.</a:t>
            </a:r>
            <a:r>
              <a:rPr lang="en-US" baseline="30000" dirty="0" smtClean="0">
                <a:hlinkClick r:id="rId12"/>
              </a:rPr>
              <a:t>[6]</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B20D3D2-FE5B-43EE-84D8-508DD611B538}" type="slidenum">
              <a:rPr lang="en-US" smtClean="0"/>
              <a:t>14</a:t>
            </a:fld>
            <a:endParaRPr lang="en-US" dirty="0"/>
          </a:p>
        </p:txBody>
      </p:sp>
    </p:spTree>
    <p:extLst>
      <p:ext uri="{BB962C8B-B14F-4D97-AF65-F5344CB8AC3E}">
        <p14:creationId xmlns:p14="http://schemas.microsoft.com/office/powerpoint/2010/main" val="205267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use</a:t>
            </a:r>
            <a:r>
              <a:rPr lang="en-US" baseline="0" dirty="0" smtClean="0"/>
              <a:t> case is that we have an application but it is not (yet) in the BCO tool.  </a:t>
            </a:r>
          </a:p>
          <a:p>
            <a:endParaRPr lang="en-US" baseline="0" dirty="0" smtClean="0"/>
          </a:p>
          <a:p>
            <a:r>
              <a:rPr lang="en-US" baseline="0" dirty="0" smtClean="0"/>
              <a:t>How do we see </a:t>
            </a:r>
            <a:r>
              <a:rPr lang="en-US" b="1" baseline="0" dirty="0" smtClean="0"/>
              <a:t>IF</a:t>
            </a:r>
            <a:r>
              <a:rPr lang="en-US" baseline="0" dirty="0" smtClean="0"/>
              <a:t> our app is in the BCO tool?</a:t>
            </a:r>
          </a:p>
          <a:p>
            <a:endParaRPr lang="en-US" baseline="0" dirty="0" smtClean="0"/>
          </a:p>
          <a:p>
            <a:r>
              <a:rPr lang="en-US" baseline="0" dirty="0" smtClean="0"/>
              <a:t>How do we get our app in the BCO tool when it is not there already?</a:t>
            </a:r>
          </a:p>
          <a:p>
            <a:endParaRPr lang="en-US" baseline="0" dirty="0" smtClean="0"/>
          </a:p>
          <a:p>
            <a:r>
              <a:rPr lang="en-US" baseline="0" dirty="0" smtClean="0"/>
              <a:t>We KNOW what our app is, and we have a diagram for our app. Is that important?</a:t>
            </a:r>
          </a:p>
          <a:p>
            <a:endParaRPr lang="en-US" baseline="0" dirty="0" smtClean="0"/>
          </a:p>
          <a:p>
            <a:r>
              <a:rPr lang="en-US" baseline="0" dirty="0" smtClean="0"/>
              <a:t>How do we make reports in BCO that are helpful?</a:t>
            </a:r>
            <a:endParaRPr lang="en-US" dirty="0"/>
          </a:p>
        </p:txBody>
      </p:sp>
      <p:sp>
        <p:nvSpPr>
          <p:cNvPr id="4" name="Slide Number Placeholder 3"/>
          <p:cNvSpPr>
            <a:spLocks noGrp="1"/>
          </p:cNvSpPr>
          <p:nvPr>
            <p:ph type="sldNum" sz="quarter" idx="10"/>
          </p:nvPr>
        </p:nvSpPr>
        <p:spPr/>
        <p:txBody>
          <a:bodyPr/>
          <a:lstStyle/>
          <a:p>
            <a:fld id="{DB20D3D2-FE5B-43EE-84D8-508DD611B538}" type="slidenum">
              <a:rPr lang="en-US" smtClean="0"/>
              <a:t>2</a:t>
            </a:fld>
            <a:endParaRPr lang="en-US" dirty="0"/>
          </a:p>
        </p:txBody>
      </p:sp>
    </p:spTree>
    <p:extLst>
      <p:ext uri="{BB962C8B-B14F-4D97-AF65-F5344CB8AC3E}">
        <p14:creationId xmlns:p14="http://schemas.microsoft.com/office/powerpoint/2010/main" val="141105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into BCO with LAN Username and Password. </a:t>
            </a:r>
            <a:r>
              <a:rPr lang="en-US" b="1" dirty="0" smtClean="0"/>
              <a:t>https://bmcbco.fyiblue.com/console/</a:t>
            </a:r>
          </a:p>
          <a:p>
            <a:endParaRPr lang="en-US" dirty="0" smtClean="0"/>
          </a:p>
          <a:p>
            <a:r>
              <a:rPr lang="en-US" dirty="0" smtClean="0"/>
              <a:t>BCO is open</a:t>
            </a:r>
            <a:r>
              <a:rPr lang="en-US" baseline="0" dirty="0" smtClean="0"/>
              <a:t> to all application managers and owners (especially on the business side), SMEs, and ITG.   IF access is not setup, you can request it, or call the BCO admin group, and we will for you and your group.</a:t>
            </a:r>
          </a:p>
          <a:p>
            <a:endParaRPr lang="en-US" baseline="0" dirty="0" smtClean="0"/>
          </a:p>
          <a:p>
            <a:r>
              <a:rPr lang="en-US" baseline="0" dirty="0" smtClean="0"/>
              <a:t>Michelle Desrosiers, Ben Davies (Rick Kickert, Manager)</a:t>
            </a:r>
          </a:p>
          <a:p>
            <a:endParaRPr lang="en-US" baseline="0" dirty="0" smtClean="0"/>
          </a:p>
          <a:p>
            <a:r>
              <a:rPr lang="en-US" baseline="0" dirty="0" smtClean="0"/>
              <a:t>=============</a:t>
            </a:r>
            <a:endParaRPr lang="en-US" dirty="0" smtClean="0"/>
          </a:p>
          <a:p>
            <a:endParaRPr lang="en-US" dirty="0" smtClean="0"/>
          </a:p>
          <a:p>
            <a:r>
              <a:rPr lang="en-US" dirty="0" smtClean="0"/>
              <a:t>AccessNow!</a:t>
            </a:r>
            <a:r>
              <a:rPr lang="en-US" baseline="0" dirty="0" smtClean="0"/>
              <a:t> Request to the group BCO Viewer.</a:t>
            </a:r>
          </a:p>
          <a:p>
            <a:r>
              <a:rPr lang="en-US" baseline="0" dirty="0" smtClean="0"/>
              <a:t>Also may request BCO User (allows ability to change Workspace reports and charts).</a:t>
            </a:r>
          </a:p>
          <a:p>
            <a:r>
              <a:rPr lang="en-US" baseline="0" dirty="0" smtClean="0"/>
              <a:t>Login with LAN ID and Password</a:t>
            </a:r>
          </a:p>
          <a:p>
            <a:endParaRPr lang="en-US" baseline="0" dirty="0" smtClean="0"/>
          </a:p>
          <a:p>
            <a:r>
              <a:rPr lang="en-US" baseline="0" dirty="0" smtClean="0"/>
              <a:t>AccessNow!  Become the user of record</a:t>
            </a:r>
          </a:p>
          <a:p>
            <a:r>
              <a:rPr lang="en-US" baseline="0" dirty="0" smtClean="0"/>
              <a:t>Submit  | Windows  | Add Access</a:t>
            </a:r>
          </a:p>
          <a:p>
            <a:r>
              <a:rPr lang="en-US" baseline="0" dirty="0" smtClean="0"/>
              <a:t>Domain is  ADHCSCINT</a:t>
            </a:r>
          </a:p>
          <a:p>
            <a:r>
              <a:rPr lang="en-US" baseline="0" dirty="0" smtClean="0"/>
              <a:t>Search for </a:t>
            </a:r>
            <a:r>
              <a:rPr lang="en-US" b="1" baseline="0" dirty="0" smtClean="0"/>
              <a:t>BCO</a:t>
            </a:r>
            <a:r>
              <a:rPr lang="en-US" baseline="0" dirty="0" smtClean="0"/>
              <a:t>  Select  </a:t>
            </a:r>
            <a:r>
              <a:rPr lang="en-US" b="1" baseline="0" dirty="0" smtClean="0"/>
              <a:t>BCO Viewer  </a:t>
            </a:r>
            <a:r>
              <a:rPr lang="en-US" baseline="0" dirty="0" smtClean="0"/>
              <a:t>(or BCO User as appropriate)</a:t>
            </a:r>
          </a:p>
          <a:p>
            <a:r>
              <a:rPr lang="en-US" baseline="0" dirty="0" smtClean="0"/>
              <a:t>Justification text..</a:t>
            </a:r>
          </a:p>
          <a:p>
            <a:endParaRPr lang="en-US" baseline="0" dirty="0" smtClean="0"/>
          </a:p>
          <a:p>
            <a:r>
              <a:rPr lang="en-US" b="1" baseline="0" dirty="0" smtClean="0"/>
              <a:t>BCO Viewer</a:t>
            </a:r>
          </a:p>
          <a:p>
            <a:r>
              <a:rPr lang="en-US" baseline="0" dirty="0" smtClean="0"/>
              <a:t>BCO Viewer access is necessary to perform duties specific to monitoring the infrastructure and or application data available in the BCO tool. This access is mostly read only, and is to retrieve data for analysis and use reports available through the BCO tool.</a:t>
            </a:r>
          </a:p>
          <a:p>
            <a:endParaRPr lang="en-US" baseline="0" dirty="0" smtClean="0"/>
          </a:p>
          <a:p>
            <a:r>
              <a:rPr lang="en-US" b="1" baseline="0" dirty="0" smtClean="0"/>
              <a:t>BCO User</a:t>
            </a:r>
          </a:p>
          <a:p>
            <a:r>
              <a:rPr lang="en-US" dirty="0" smtClean="0"/>
              <a:t>BCO User</a:t>
            </a:r>
            <a:r>
              <a:rPr lang="en-US" baseline="0" dirty="0" smtClean="0"/>
              <a:t> access is necessary a</a:t>
            </a:r>
            <a:r>
              <a:rPr lang="en-US" dirty="0" smtClean="0"/>
              <a:t>s part of a capacity planning role, access to this group grants access to the BCO capacity planning tool.  This is required to perform duties as capacity planner</a:t>
            </a:r>
            <a:r>
              <a:rPr lang="en-US" baseline="0" dirty="0" smtClean="0"/>
              <a:t> and includes creating reports, creating analysis, and  monitoring the infrastructure and or application data available in the BCO tool.</a:t>
            </a:r>
          </a:p>
          <a:p>
            <a:endParaRPr lang="en-US" baseline="0" dirty="0" smtClean="0"/>
          </a:p>
        </p:txBody>
      </p:sp>
      <p:sp>
        <p:nvSpPr>
          <p:cNvPr id="4" name="Slide Number Placeholder 3"/>
          <p:cNvSpPr>
            <a:spLocks noGrp="1"/>
          </p:cNvSpPr>
          <p:nvPr>
            <p:ph type="sldNum" sz="quarter" idx="10"/>
          </p:nvPr>
        </p:nvSpPr>
        <p:spPr/>
        <p:txBody>
          <a:bodyPr/>
          <a:lstStyle/>
          <a:p>
            <a:fld id="{DB20D3D2-FE5B-43EE-84D8-508DD611B538}" type="slidenum">
              <a:rPr lang="en-US" smtClean="0"/>
              <a:t>3</a:t>
            </a:fld>
            <a:endParaRPr lang="en-US" dirty="0"/>
          </a:p>
        </p:txBody>
      </p:sp>
    </p:spTree>
    <p:extLst>
      <p:ext uri="{BB962C8B-B14F-4D97-AF65-F5344CB8AC3E}">
        <p14:creationId xmlns:p14="http://schemas.microsoft.com/office/powerpoint/2010/main" val="260339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a</a:t>
            </a:r>
            <a:r>
              <a:rPr lang="en-US" baseline="0" dirty="0" smtClean="0"/>
              <a:t> server name or three. Adding –type:object may help remove unlikely matches.  Click the device name, then check the ‘Hierarchy’ tab.  If this is associated with an application it will be in the ‘Parents’ section.</a:t>
            </a:r>
          </a:p>
          <a:p>
            <a:endParaRPr lang="en-US" baseline="0" dirty="0" smtClean="0"/>
          </a:p>
          <a:p>
            <a:r>
              <a:rPr lang="en-US" baseline="0" dirty="0" smtClean="0"/>
              <a:t>Try the application name and variations,  long name, short name, just letters.  Use wild cards.</a:t>
            </a:r>
          </a:p>
          <a:p>
            <a:endParaRPr lang="en-US" baseline="0" dirty="0" smtClean="0"/>
          </a:p>
          <a:p>
            <a:r>
              <a:rPr lang="en-US" baseline="0" dirty="0" smtClean="0"/>
              <a:t>Paste in the name of the device.  While the sys: is sometimes helpful, just the name generally works as well.</a:t>
            </a:r>
          </a:p>
          <a:p>
            <a:endParaRPr lang="en-US" baseline="0" dirty="0" smtClean="0"/>
          </a:p>
          <a:p>
            <a:r>
              <a:rPr lang="en-US" baseline="0" dirty="0" smtClean="0"/>
              <a:t>There is a large BCO manual and these search options are on </a:t>
            </a:r>
            <a:r>
              <a:rPr lang="en-US" dirty="0" smtClean="0"/>
              <a:t>Page 1536 in the 2869 page BCO</a:t>
            </a:r>
            <a:r>
              <a:rPr lang="en-US" baseline="0" dirty="0" smtClean="0"/>
              <a:t> 9.5.00 manual.</a:t>
            </a:r>
          </a:p>
          <a:p>
            <a:endParaRPr lang="en-US" baseline="0" dirty="0" smtClean="0"/>
          </a:p>
          <a:p>
            <a:r>
              <a:rPr lang="en-US" baseline="0" dirty="0" smtClean="0"/>
              <a:t>These may be helpful.</a:t>
            </a:r>
          </a:p>
          <a:p>
            <a:endParaRPr lang="en-US" baseline="0" dirty="0" smtClean="0"/>
          </a:p>
          <a:p>
            <a:r>
              <a:rPr lang="en-US" dirty="0" smtClean="0"/>
              <a:t>Type Filter=  +type:system +subtype:*network* -type:object</a:t>
            </a:r>
          </a:p>
          <a:p>
            <a:endParaRPr lang="en-US" dirty="0" smtClean="0"/>
          </a:p>
          <a:p>
            <a:r>
              <a:rPr lang="en-US" dirty="0" smtClean="0"/>
              <a:t>Domain Filter= +(domain:alineo*) -(type:object enttype:*database* type:*analysis type:*report sys:*)</a:t>
            </a:r>
          </a:p>
          <a:p>
            <a:endParaRPr lang="en-US" dirty="0" smtClean="0"/>
          </a:p>
          <a:p>
            <a:r>
              <a:rPr lang="en-US" dirty="0" smtClean="0"/>
              <a:t>Application Filter= +((appid:2059 enttype:*database*) AND (RMAS enttype:*database*)) -type:object</a:t>
            </a:r>
          </a:p>
          <a:p>
            <a:endParaRPr lang="en-US" dirty="0" smtClean="0"/>
          </a:p>
          <a:p>
            <a:r>
              <a:rPr lang="en-US" dirty="0" smtClean="0"/>
              <a:t>System Filter=  (+(sys:LIVE*OK*pwauslihsapp*) -(sys:retail*) -(sys:memprofil*) -type:object)</a:t>
            </a:r>
          </a:p>
          <a:p>
            <a:endParaRPr lang="en-US" dirty="0" smtClean="0"/>
          </a:p>
          <a:p>
            <a:r>
              <a:rPr lang="en-US" dirty="0" smtClean="0"/>
              <a:t>+ is to include  - is to exclude  the () make it more readable</a:t>
            </a:r>
            <a:r>
              <a:rPr lang="en-US" baseline="0" dirty="0" smtClean="0"/>
              <a:t> and are not always required.</a:t>
            </a:r>
            <a:endParaRPr lang="en-US" dirty="0"/>
          </a:p>
        </p:txBody>
      </p:sp>
      <p:sp>
        <p:nvSpPr>
          <p:cNvPr id="4" name="Slide Number Placeholder 3"/>
          <p:cNvSpPr>
            <a:spLocks noGrp="1"/>
          </p:cNvSpPr>
          <p:nvPr>
            <p:ph type="sldNum" sz="quarter" idx="10"/>
          </p:nvPr>
        </p:nvSpPr>
        <p:spPr/>
        <p:txBody>
          <a:bodyPr/>
          <a:lstStyle/>
          <a:p>
            <a:fld id="{DB20D3D2-FE5B-43EE-84D8-508DD611B538}" type="slidenum">
              <a:rPr lang="en-US" smtClean="0"/>
              <a:t>4</a:t>
            </a:fld>
            <a:endParaRPr lang="en-US" dirty="0"/>
          </a:p>
        </p:txBody>
      </p:sp>
    </p:spTree>
    <p:extLst>
      <p:ext uri="{BB962C8B-B14F-4D97-AF65-F5344CB8AC3E}">
        <p14:creationId xmlns:p14="http://schemas.microsoft.com/office/powerpoint/2010/main" val="205267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a</a:t>
            </a:r>
            <a:r>
              <a:rPr lang="en-US" baseline="0" dirty="0" smtClean="0"/>
              <a:t> server name or three. Adding –type:object may help remove unlikely matches.  Click the device name, then check the ‘Hierarchy’ tab.  If this is associated with an application it will be in the ‘Parents’ section.</a:t>
            </a:r>
          </a:p>
          <a:p>
            <a:endParaRPr lang="en-US" baseline="0" dirty="0" smtClean="0"/>
          </a:p>
        </p:txBody>
      </p:sp>
      <p:sp>
        <p:nvSpPr>
          <p:cNvPr id="4" name="Slide Number Placeholder 3"/>
          <p:cNvSpPr>
            <a:spLocks noGrp="1"/>
          </p:cNvSpPr>
          <p:nvPr>
            <p:ph type="sldNum" sz="quarter" idx="10"/>
          </p:nvPr>
        </p:nvSpPr>
        <p:spPr/>
        <p:txBody>
          <a:bodyPr/>
          <a:lstStyle/>
          <a:p>
            <a:fld id="{DB20D3D2-FE5B-43EE-84D8-508DD611B538}" type="slidenum">
              <a:rPr lang="en-US" smtClean="0"/>
              <a:t>5</a:t>
            </a:fld>
            <a:endParaRPr lang="en-US" dirty="0"/>
          </a:p>
        </p:txBody>
      </p:sp>
    </p:spTree>
    <p:extLst>
      <p:ext uri="{BB962C8B-B14F-4D97-AF65-F5344CB8AC3E}">
        <p14:creationId xmlns:p14="http://schemas.microsoft.com/office/powerpoint/2010/main" val="205267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Try the application name and variations,  long name, short name, just letters.  Use wild cards.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 ‘priority list’ but if your application is ‘easy to map’ and you only want one environment or any other concessions to make the mapping easy, you may be in luck.  There are nearly 1,000 applications and all will (should) eventually be mapped, but having  someone (you) ready to use these tools, can move your application ‘up the list’.  Especially if your app is ‘easy to map’.</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B20D3D2-FE5B-43EE-84D8-508DD611B538}" type="slidenum">
              <a:rPr lang="en-US" smtClean="0"/>
              <a:t>6</a:t>
            </a:fld>
            <a:endParaRPr lang="en-US" dirty="0"/>
          </a:p>
        </p:txBody>
      </p:sp>
    </p:spTree>
    <p:extLst>
      <p:ext uri="{BB962C8B-B14F-4D97-AF65-F5344CB8AC3E}">
        <p14:creationId xmlns:p14="http://schemas.microsoft.com/office/powerpoint/2010/main" val="205267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our use case, Configuration Management said that we could not be mapped for several weeks. However, the BCO team agreed to model our application (or service, sub application, or other grouping).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 to the </a:t>
            </a:r>
            <a:r>
              <a:rPr lang="en-US" dirty="0" smtClean="0"/>
              <a:t>Critical System Documentation site.. </a:t>
            </a:r>
            <a:r>
              <a:rPr lang="en-US" dirty="0" smtClean="0">
                <a:hlinkClick r:id="rId3"/>
              </a:rPr>
              <a:t>http://hcsc.fyiblue.com/computers/support/config/critical_system.htm</a:t>
            </a:r>
            <a:endParaRPr lang="en-US" dirty="0" smtClean="0"/>
          </a:p>
          <a:p>
            <a:endParaRPr lang="en-US" baseline="0" dirty="0" smtClean="0"/>
          </a:p>
          <a:p>
            <a:r>
              <a:rPr lang="en-US" baseline="0" dirty="0" smtClean="0"/>
              <a:t>Or otherwise get your system drawing (or other documentation) to help build the device list.</a:t>
            </a:r>
          </a:p>
          <a:p>
            <a:endParaRPr lang="en-US" baseline="0" dirty="0" smtClean="0"/>
          </a:p>
          <a:p>
            <a:r>
              <a:rPr lang="en-US" baseline="0" dirty="0" smtClean="0"/>
              <a:t>The BCO team will help you make the application and associate the devices (and help get metrics if not available in BCO already).  The reason you wish for the Configuration Team to make the application for you is that when a device is added or deleted ‘in real life’ the BCO model will not auto update (it would if it were discovered by the Configuration Team)</a:t>
            </a:r>
          </a:p>
          <a:p>
            <a:endParaRPr lang="en-US" baseline="0" dirty="0" smtClean="0"/>
          </a:p>
          <a:p>
            <a:r>
              <a:rPr lang="en-US" baseline="0" dirty="0" smtClean="0"/>
              <a:t>We can also work on ‘Business Metrics’ or the count of work your systems do. (that is a different use case).</a:t>
            </a:r>
          </a:p>
        </p:txBody>
      </p:sp>
      <p:sp>
        <p:nvSpPr>
          <p:cNvPr id="4" name="Slide Number Placeholder 3"/>
          <p:cNvSpPr>
            <a:spLocks noGrp="1"/>
          </p:cNvSpPr>
          <p:nvPr>
            <p:ph type="sldNum" sz="quarter" idx="10"/>
          </p:nvPr>
        </p:nvSpPr>
        <p:spPr/>
        <p:txBody>
          <a:bodyPr/>
          <a:lstStyle/>
          <a:p>
            <a:fld id="{DB20D3D2-FE5B-43EE-84D8-508DD611B538}" type="slidenum">
              <a:rPr lang="en-US" smtClean="0"/>
              <a:t>7</a:t>
            </a:fld>
            <a:endParaRPr lang="en-US" dirty="0"/>
          </a:p>
        </p:txBody>
      </p:sp>
    </p:spTree>
    <p:extLst>
      <p:ext uri="{BB962C8B-B14F-4D97-AF65-F5344CB8AC3E}">
        <p14:creationId xmlns:p14="http://schemas.microsoft.com/office/powerpoint/2010/main" val="205267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BCO team modeled our application, however, our Apache proxy servers were not in BCO.  This means that they are not being monitored by HP Performance Insight or any other monitoring tool BCO gets data from (there are many sources).</a:t>
            </a:r>
          </a:p>
          <a:p>
            <a:endParaRPr lang="en-US" baseline="0" dirty="0" smtClean="0"/>
          </a:p>
          <a:p>
            <a:r>
              <a:rPr lang="en-US" baseline="0" dirty="0" smtClean="0"/>
              <a:t>So we sent a note to the Monitoring Team (Andrew Martinez, Manager).  pwauslihspxy03.app.hcscint.net  and pwauslihspxy04.app.hcscint.net, they like to have the fully qualified domain name.  This also implies that the devices have not been discovered by the Config Team.  So we sent a note to them as well.</a:t>
            </a:r>
          </a:p>
          <a:p>
            <a:endParaRPr lang="en-US" baseline="0" dirty="0" smtClean="0"/>
          </a:p>
          <a:p>
            <a:r>
              <a:rPr lang="en-US" b="1" baseline="0" dirty="0" smtClean="0"/>
              <a:t>What this means to you, is that you should not expect that you can go from no data, to a fully modeled system, easily.  </a:t>
            </a:r>
            <a:r>
              <a:rPr lang="en-US" baseline="0" dirty="0" smtClean="0"/>
              <a:t>You will find for a slew of reasons that the data you think you need is not immediately available to BCO, and may not be available from other groups either.  BCO consumes data from several dozen places, It does not monitor systems directly, it consumes monitoring data from other monitoring apps. Many monitoring apps have incomplete coverage, mostly because no one needed the data before.  BCO makes this data much more useable, so now more people are interested in the data, so these monitoring groups are backfilling to supply this data.  Also, sometimes the data source is difficult to integrate with. So while the data source may have some data, it is not available to BCO. </a:t>
            </a:r>
          </a:p>
          <a:p>
            <a:endParaRPr lang="en-US" baseline="0" dirty="0" smtClean="0"/>
          </a:p>
          <a:p>
            <a:r>
              <a:rPr lang="en-US" baseline="0" dirty="0" smtClean="0"/>
              <a:t>Many times this ‘back fill’ goes quickly, sometimes it drags on and on.</a:t>
            </a:r>
          </a:p>
          <a:p>
            <a:endParaRPr lang="en-US" baseline="0" dirty="0" smtClean="0"/>
          </a:p>
          <a:p>
            <a:r>
              <a:rPr lang="en-US" baseline="0" dirty="0" smtClean="0"/>
              <a:t>The reports depends on this data to be relevant, complete, accurate, and available. To the extent this is true the reports are useful. When data is missing, interpretation of the existing data should be informed by what data is not available.  While generally useful reports are possible, care must be used in your analysis, even with complete data.</a:t>
            </a:r>
          </a:p>
        </p:txBody>
      </p:sp>
      <p:sp>
        <p:nvSpPr>
          <p:cNvPr id="4" name="Slide Number Placeholder 3"/>
          <p:cNvSpPr>
            <a:spLocks noGrp="1"/>
          </p:cNvSpPr>
          <p:nvPr>
            <p:ph type="sldNum" sz="quarter" idx="10"/>
          </p:nvPr>
        </p:nvSpPr>
        <p:spPr/>
        <p:txBody>
          <a:bodyPr/>
          <a:lstStyle/>
          <a:p>
            <a:fld id="{DB20D3D2-FE5B-43EE-84D8-508DD611B538}" type="slidenum">
              <a:rPr lang="en-US" smtClean="0"/>
              <a:t>8</a:t>
            </a:fld>
            <a:endParaRPr lang="en-US" dirty="0"/>
          </a:p>
        </p:txBody>
      </p:sp>
    </p:spTree>
    <p:extLst>
      <p:ext uri="{BB962C8B-B14F-4D97-AF65-F5344CB8AC3E}">
        <p14:creationId xmlns:p14="http://schemas.microsoft.com/office/powerpoint/2010/main" val="2052677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public web site prod is our most mature application.  The reports in Works for this section has many choices and you are free to look at the reports and decide which ones would be helpful to analyzing your application.   When you find one or six or ten, COPY don’t move, please and thank you.</a:t>
            </a:r>
          </a:p>
        </p:txBody>
      </p:sp>
      <p:sp>
        <p:nvSpPr>
          <p:cNvPr id="4" name="Slide Number Placeholder 3"/>
          <p:cNvSpPr>
            <a:spLocks noGrp="1"/>
          </p:cNvSpPr>
          <p:nvPr>
            <p:ph type="sldNum" sz="quarter" idx="10"/>
          </p:nvPr>
        </p:nvSpPr>
        <p:spPr/>
        <p:txBody>
          <a:bodyPr/>
          <a:lstStyle/>
          <a:p>
            <a:fld id="{DB20D3D2-FE5B-43EE-84D8-508DD611B538}" type="slidenum">
              <a:rPr lang="en-US" smtClean="0"/>
              <a:t>9</a:t>
            </a:fld>
            <a:endParaRPr lang="en-US" dirty="0"/>
          </a:p>
        </p:txBody>
      </p:sp>
    </p:spTree>
    <p:extLst>
      <p:ext uri="{BB962C8B-B14F-4D97-AF65-F5344CB8AC3E}">
        <p14:creationId xmlns:p14="http://schemas.microsoft.com/office/powerpoint/2010/main" val="2052677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0.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836543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45510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39480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9742578"/>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60789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9"/>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9"/>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2584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652053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976825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506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59540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0" y="6629400"/>
            <a:ext cx="990600" cy="2286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4038601" y="6613532"/>
            <a:ext cx="1143000" cy="2444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Tree>
    <p:extLst>
      <p:ext uri="{BB962C8B-B14F-4D97-AF65-F5344CB8AC3E}">
        <p14:creationId xmlns:p14="http://schemas.microsoft.com/office/powerpoint/2010/main" val="427652693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3.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1.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3.jpe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3.jpe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image" Target="../media/image3.jpeg"/><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4.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5.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6" Type="http://schemas.openxmlformats.org/officeDocument/2006/relationships/image" Target="../media/image6.jpe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theme" Target="../theme/theme16.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e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7.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image" Target="../media/image3.jpeg"/><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heme" Target="../theme/theme19.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image" Target="../media/image3.jpeg"/><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5" Type="http://schemas.openxmlformats.org/officeDocument/2006/relationships/image" Target="../media/image3.jpeg"/><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image" Target="../media/image3.jpeg"/><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4.jpe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3.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6" Type="http://schemas.openxmlformats.org/officeDocument/2006/relationships/image" Target="../media/image6.jpe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theme" Target="../theme/theme24.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image" Target="../media/image1.jpeg"/><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theme" Target="../theme/theme25.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image" Target="../media/image3.jpeg"/><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theme" Target="../theme/theme27.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image" Target="../media/image4.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5" Type="http://schemas.openxmlformats.org/officeDocument/2006/relationships/image" Target="../media/image3.jpeg"/><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slideLayout" Target="../slideLayouts/slideLayout363.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slideLayout" Target="../slideLayouts/slideLayout362.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5" Type="http://schemas.openxmlformats.org/officeDocument/2006/relationships/image" Target="../media/image3.jpeg"/><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slideLayout" Target="../slideLayouts/slideLayout376.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5" Type="http://schemas.openxmlformats.org/officeDocument/2006/relationships/image" Target="../media/image3.jpeg"/><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image" Target="../media/image4.jpeg"/><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1.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95.xml"/><Relationship Id="rId13" Type="http://schemas.openxmlformats.org/officeDocument/2006/relationships/slideLayout" Target="../slideLayouts/slideLayout400.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slideLayout" Target="../slideLayouts/slideLayout399.xml"/><Relationship Id="rId2" Type="http://schemas.openxmlformats.org/officeDocument/2006/relationships/slideLayout" Target="../slideLayouts/slideLayout389.xml"/><Relationship Id="rId16" Type="http://schemas.openxmlformats.org/officeDocument/2006/relationships/image" Target="../media/image6.jpeg"/><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5" Type="http://schemas.openxmlformats.org/officeDocument/2006/relationships/theme" Target="../theme/theme3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 Id="rId14" Type="http://schemas.openxmlformats.org/officeDocument/2006/relationships/slideLayout" Target="../slideLayouts/slideLayout40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image" Target="../media/image1.jpeg"/><Relationship Id="rId3" Type="http://schemas.openxmlformats.org/officeDocument/2006/relationships/slideLayout" Target="../slideLayouts/slideLayout404.xml"/><Relationship Id="rId7" Type="http://schemas.openxmlformats.org/officeDocument/2006/relationships/slideLayout" Target="../slideLayouts/slideLayout408.xml"/><Relationship Id="rId12" Type="http://schemas.openxmlformats.org/officeDocument/2006/relationships/theme" Target="../theme/theme33.xml"/><Relationship Id="rId2" Type="http://schemas.openxmlformats.org/officeDocument/2006/relationships/slideLayout" Target="../slideLayouts/slideLayout403.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0" Type="http://schemas.openxmlformats.org/officeDocument/2006/relationships/slideLayout" Target="../slideLayouts/slideLayout411.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image" Target="../media/image2.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20.xml"/><Relationship Id="rId13" Type="http://schemas.openxmlformats.org/officeDocument/2006/relationships/slideLayout" Target="../slideLayouts/slideLayout425.xml"/><Relationship Id="rId3" Type="http://schemas.openxmlformats.org/officeDocument/2006/relationships/slideLayout" Target="../slideLayouts/slideLayout415.xml"/><Relationship Id="rId7" Type="http://schemas.openxmlformats.org/officeDocument/2006/relationships/slideLayout" Target="../slideLayouts/slideLayout419.xml"/><Relationship Id="rId12" Type="http://schemas.openxmlformats.org/officeDocument/2006/relationships/slideLayout" Target="../slideLayouts/slideLayout424.xml"/><Relationship Id="rId2" Type="http://schemas.openxmlformats.org/officeDocument/2006/relationships/slideLayout" Target="../slideLayouts/slideLayout414.xml"/><Relationship Id="rId1" Type="http://schemas.openxmlformats.org/officeDocument/2006/relationships/slideLayout" Target="../slideLayouts/slideLayout413.xml"/><Relationship Id="rId6" Type="http://schemas.openxmlformats.org/officeDocument/2006/relationships/slideLayout" Target="../slideLayouts/slideLayout418.xml"/><Relationship Id="rId11" Type="http://schemas.openxmlformats.org/officeDocument/2006/relationships/slideLayout" Target="../slideLayouts/slideLayout423.xml"/><Relationship Id="rId5" Type="http://schemas.openxmlformats.org/officeDocument/2006/relationships/slideLayout" Target="../slideLayouts/slideLayout417.xml"/><Relationship Id="rId15" Type="http://schemas.openxmlformats.org/officeDocument/2006/relationships/image" Target="../media/image3.jpeg"/><Relationship Id="rId10" Type="http://schemas.openxmlformats.org/officeDocument/2006/relationships/slideLayout" Target="../slideLayouts/slideLayout422.xml"/><Relationship Id="rId4" Type="http://schemas.openxmlformats.org/officeDocument/2006/relationships/slideLayout" Target="../slideLayouts/slideLayout416.xml"/><Relationship Id="rId9" Type="http://schemas.openxmlformats.org/officeDocument/2006/relationships/slideLayout" Target="../slideLayouts/slideLayout421.xml"/><Relationship Id="rId1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33.xml"/><Relationship Id="rId13" Type="http://schemas.openxmlformats.org/officeDocument/2006/relationships/theme" Target="../theme/theme35.xml"/><Relationship Id="rId3" Type="http://schemas.openxmlformats.org/officeDocument/2006/relationships/slideLayout" Target="../slideLayouts/slideLayout428.xml"/><Relationship Id="rId7" Type="http://schemas.openxmlformats.org/officeDocument/2006/relationships/slideLayout" Target="../slideLayouts/slideLayout432.xml"/><Relationship Id="rId12" Type="http://schemas.openxmlformats.org/officeDocument/2006/relationships/slideLayout" Target="../slideLayouts/slideLayout437.xml"/><Relationship Id="rId2" Type="http://schemas.openxmlformats.org/officeDocument/2006/relationships/slideLayout" Target="../slideLayouts/slideLayout427.xml"/><Relationship Id="rId1" Type="http://schemas.openxmlformats.org/officeDocument/2006/relationships/slideLayout" Target="../slideLayouts/slideLayout426.xml"/><Relationship Id="rId6" Type="http://schemas.openxmlformats.org/officeDocument/2006/relationships/slideLayout" Target="../slideLayouts/slideLayout431.xml"/><Relationship Id="rId11" Type="http://schemas.openxmlformats.org/officeDocument/2006/relationships/slideLayout" Target="../slideLayouts/slideLayout436.xml"/><Relationship Id="rId5" Type="http://schemas.openxmlformats.org/officeDocument/2006/relationships/slideLayout" Target="../slideLayouts/slideLayout430.xml"/><Relationship Id="rId10" Type="http://schemas.openxmlformats.org/officeDocument/2006/relationships/slideLayout" Target="../slideLayouts/slideLayout435.xml"/><Relationship Id="rId4" Type="http://schemas.openxmlformats.org/officeDocument/2006/relationships/slideLayout" Target="../slideLayouts/slideLayout429.xml"/><Relationship Id="rId9" Type="http://schemas.openxmlformats.org/officeDocument/2006/relationships/slideLayout" Target="../slideLayouts/slideLayout434.xml"/><Relationship Id="rId14" Type="http://schemas.openxmlformats.org/officeDocument/2006/relationships/image" Target="../media/image4.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45.xml"/><Relationship Id="rId13" Type="http://schemas.openxmlformats.org/officeDocument/2006/relationships/slideLayout" Target="../slideLayouts/slideLayout450.xml"/><Relationship Id="rId3" Type="http://schemas.openxmlformats.org/officeDocument/2006/relationships/slideLayout" Target="../slideLayouts/slideLayout440.xml"/><Relationship Id="rId7" Type="http://schemas.openxmlformats.org/officeDocument/2006/relationships/slideLayout" Target="../slideLayouts/slideLayout444.xml"/><Relationship Id="rId12" Type="http://schemas.openxmlformats.org/officeDocument/2006/relationships/slideLayout" Target="../slideLayouts/slideLayout449.xml"/><Relationship Id="rId2" Type="http://schemas.openxmlformats.org/officeDocument/2006/relationships/slideLayout" Target="../slideLayouts/slideLayout439.xml"/><Relationship Id="rId1" Type="http://schemas.openxmlformats.org/officeDocument/2006/relationships/slideLayout" Target="../slideLayouts/slideLayout438.xml"/><Relationship Id="rId6" Type="http://schemas.openxmlformats.org/officeDocument/2006/relationships/slideLayout" Target="../slideLayouts/slideLayout443.xml"/><Relationship Id="rId11" Type="http://schemas.openxmlformats.org/officeDocument/2006/relationships/slideLayout" Target="../slideLayouts/slideLayout448.xml"/><Relationship Id="rId5" Type="http://schemas.openxmlformats.org/officeDocument/2006/relationships/slideLayout" Target="../slideLayouts/slideLayout442.xml"/><Relationship Id="rId15" Type="http://schemas.openxmlformats.org/officeDocument/2006/relationships/image" Target="../media/image3.jpeg"/><Relationship Id="rId10" Type="http://schemas.openxmlformats.org/officeDocument/2006/relationships/slideLayout" Target="../slideLayouts/slideLayout447.xml"/><Relationship Id="rId4" Type="http://schemas.openxmlformats.org/officeDocument/2006/relationships/slideLayout" Target="../slideLayouts/slideLayout441.xml"/><Relationship Id="rId9" Type="http://schemas.openxmlformats.org/officeDocument/2006/relationships/slideLayout" Target="../slideLayouts/slideLayout446.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58.xml"/><Relationship Id="rId13" Type="http://schemas.openxmlformats.org/officeDocument/2006/relationships/slideLayout" Target="../slideLayouts/slideLayout463.xml"/><Relationship Id="rId3" Type="http://schemas.openxmlformats.org/officeDocument/2006/relationships/slideLayout" Target="../slideLayouts/slideLayout453.xml"/><Relationship Id="rId7" Type="http://schemas.openxmlformats.org/officeDocument/2006/relationships/slideLayout" Target="../slideLayouts/slideLayout457.xml"/><Relationship Id="rId12" Type="http://schemas.openxmlformats.org/officeDocument/2006/relationships/slideLayout" Target="../slideLayouts/slideLayout462.xml"/><Relationship Id="rId2" Type="http://schemas.openxmlformats.org/officeDocument/2006/relationships/slideLayout" Target="../slideLayouts/slideLayout452.xml"/><Relationship Id="rId1" Type="http://schemas.openxmlformats.org/officeDocument/2006/relationships/slideLayout" Target="../slideLayouts/slideLayout451.xml"/><Relationship Id="rId6" Type="http://schemas.openxmlformats.org/officeDocument/2006/relationships/slideLayout" Target="../slideLayouts/slideLayout456.xml"/><Relationship Id="rId11" Type="http://schemas.openxmlformats.org/officeDocument/2006/relationships/slideLayout" Target="../slideLayouts/slideLayout461.xml"/><Relationship Id="rId5" Type="http://schemas.openxmlformats.org/officeDocument/2006/relationships/slideLayout" Target="../slideLayouts/slideLayout455.xml"/><Relationship Id="rId15" Type="http://schemas.openxmlformats.org/officeDocument/2006/relationships/image" Target="../media/image3.jpeg"/><Relationship Id="rId10" Type="http://schemas.openxmlformats.org/officeDocument/2006/relationships/slideLayout" Target="../slideLayouts/slideLayout460.xml"/><Relationship Id="rId4" Type="http://schemas.openxmlformats.org/officeDocument/2006/relationships/slideLayout" Target="../slideLayouts/slideLayout454.xml"/><Relationship Id="rId9" Type="http://schemas.openxmlformats.org/officeDocument/2006/relationships/slideLayout" Target="../slideLayouts/slideLayout459.xml"/><Relationship Id="rId1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71.xml"/><Relationship Id="rId13" Type="http://schemas.openxmlformats.org/officeDocument/2006/relationships/slideLayout" Target="../slideLayouts/slideLayout476.xml"/><Relationship Id="rId3" Type="http://schemas.openxmlformats.org/officeDocument/2006/relationships/slideLayout" Target="../slideLayouts/slideLayout466.xml"/><Relationship Id="rId7" Type="http://schemas.openxmlformats.org/officeDocument/2006/relationships/slideLayout" Target="../slideLayouts/slideLayout470.xml"/><Relationship Id="rId12" Type="http://schemas.openxmlformats.org/officeDocument/2006/relationships/slideLayout" Target="../slideLayouts/slideLayout475.xml"/><Relationship Id="rId2" Type="http://schemas.openxmlformats.org/officeDocument/2006/relationships/slideLayout" Target="../slideLayouts/slideLayout465.xml"/><Relationship Id="rId1" Type="http://schemas.openxmlformats.org/officeDocument/2006/relationships/slideLayout" Target="../slideLayouts/slideLayout464.xml"/><Relationship Id="rId6" Type="http://schemas.openxmlformats.org/officeDocument/2006/relationships/slideLayout" Target="../slideLayouts/slideLayout469.xml"/><Relationship Id="rId11" Type="http://schemas.openxmlformats.org/officeDocument/2006/relationships/slideLayout" Target="../slideLayouts/slideLayout474.xml"/><Relationship Id="rId5" Type="http://schemas.openxmlformats.org/officeDocument/2006/relationships/slideLayout" Target="../slideLayouts/slideLayout468.xml"/><Relationship Id="rId15" Type="http://schemas.openxmlformats.org/officeDocument/2006/relationships/image" Target="../media/image3.jpeg"/><Relationship Id="rId10" Type="http://schemas.openxmlformats.org/officeDocument/2006/relationships/slideLayout" Target="../slideLayouts/slideLayout473.xml"/><Relationship Id="rId4" Type="http://schemas.openxmlformats.org/officeDocument/2006/relationships/slideLayout" Target="../slideLayouts/slideLayout467.xml"/><Relationship Id="rId9" Type="http://schemas.openxmlformats.org/officeDocument/2006/relationships/slideLayout" Target="../slideLayouts/slideLayout472.xml"/><Relationship Id="rId1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image" Target="../media/image4.jpeg"/><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theme" Target="../theme/theme39.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slideLayout" Target="../slideLayouts/slideLayout500.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2" Type="http://schemas.openxmlformats.org/officeDocument/2006/relationships/slideLayout" Target="../slideLayouts/slideLayout489.xml"/><Relationship Id="rId16" Type="http://schemas.openxmlformats.org/officeDocument/2006/relationships/image" Target="../media/image6.jpeg"/><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5" Type="http://schemas.openxmlformats.org/officeDocument/2006/relationships/theme" Target="../theme/theme40.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 Id="rId14" Type="http://schemas.openxmlformats.org/officeDocument/2006/relationships/slideLayout" Target="../slideLayouts/slideLayout501.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09.xml"/><Relationship Id="rId13" Type="http://schemas.openxmlformats.org/officeDocument/2006/relationships/image" Target="../media/image1.jpeg"/><Relationship Id="rId3" Type="http://schemas.openxmlformats.org/officeDocument/2006/relationships/slideLayout" Target="../slideLayouts/slideLayout504.xml"/><Relationship Id="rId7" Type="http://schemas.openxmlformats.org/officeDocument/2006/relationships/slideLayout" Target="../slideLayouts/slideLayout508.xml"/><Relationship Id="rId12" Type="http://schemas.openxmlformats.org/officeDocument/2006/relationships/theme" Target="../theme/theme41.xml"/><Relationship Id="rId2" Type="http://schemas.openxmlformats.org/officeDocument/2006/relationships/slideLayout" Target="../slideLayouts/slideLayout503.xml"/><Relationship Id="rId1" Type="http://schemas.openxmlformats.org/officeDocument/2006/relationships/slideLayout" Target="../slideLayouts/slideLayout502.xml"/><Relationship Id="rId6" Type="http://schemas.openxmlformats.org/officeDocument/2006/relationships/slideLayout" Target="../slideLayouts/slideLayout507.xml"/><Relationship Id="rId11" Type="http://schemas.openxmlformats.org/officeDocument/2006/relationships/slideLayout" Target="../slideLayouts/slideLayout512.xml"/><Relationship Id="rId5" Type="http://schemas.openxmlformats.org/officeDocument/2006/relationships/slideLayout" Target="../slideLayouts/slideLayout506.xml"/><Relationship Id="rId10" Type="http://schemas.openxmlformats.org/officeDocument/2006/relationships/slideLayout" Target="../slideLayouts/slideLayout511.xml"/><Relationship Id="rId4" Type="http://schemas.openxmlformats.org/officeDocument/2006/relationships/slideLayout" Target="../slideLayouts/slideLayout505.xml"/><Relationship Id="rId9" Type="http://schemas.openxmlformats.org/officeDocument/2006/relationships/slideLayout" Target="../slideLayouts/slideLayout510.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3.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3.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6.jpe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8.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9" tIns="45676" rIns="91349" bIns="45676" anchor="ctr"/>
          <a:lstStyle/>
          <a:p>
            <a:pPr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9" tIns="45676" rIns="91349" bIns="45676"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9"/>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9" tIns="45676" rIns="91349"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95" y="273057"/>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2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0"/>
              </a:spcBef>
              <a:spcAft>
                <a:spcPct val="0"/>
              </a:spcAft>
              <a:defRPr/>
            </a:pPr>
            <a:fld id="{3E528A8A-A09B-4BD0-BFB3-1E10DCEBF6FD}" type="slidenum">
              <a:rPr lang="en-US" sz="1400" b="1" smtClean="0">
                <a:solidFill>
                  <a:srgbClr val="0099B5"/>
                </a:solidFill>
                <a:latin typeface="Cambria" pitchFamily="18" charset="0"/>
              </a:rPr>
              <a:pPr algn="r"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41050426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6745"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3488"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0229"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6974"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557" indent="-342557"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208" indent="-285464"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1859" indent="-22837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598601" indent="-22837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5346" indent="-22837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2091" indent="-228370" algn="l" rtl="0" eaLnBrk="1" fontAlgn="base" hangingPunct="1">
        <a:spcBef>
          <a:spcPct val="20000"/>
        </a:spcBef>
        <a:spcAft>
          <a:spcPct val="0"/>
        </a:spcAft>
        <a:buChar char="»"/>
        <a:defRPr sz="2000">
          <a:solidFill>
            <a:schemeClr val="tx1"/>
          </a:solidFill>
          <a:latin typeface="Arial" charset="0"/>
          <a:ea typeface="+mn-ea"/>
        </a:defRPr>
      </a:lvl6pPr>
      <a:lvl7pPr marL="2968833" indent="-228370" algn="l" rtl="0" eaLnBrk="1" fontAlgn="base" hangingPunct="1">
        <a:spcBef>
          <a:spcPct val="20000"/>
        </a:spcBef>
        <a:spcAft>
          <a:spcPct val="0"/>
        </a:spcAft>
        <a:buChar char="»"/>
        <a:defRPr sz="2000">
          <a:solidFill>
            <a:schemeClr val="tx1"/>
          </a:solidFill>
          <a:latin typeface="Arial" charset="0"/>
          <a:ea typeface="+mn-ea"/>
        </a:defRPr>
      </a:lvl7pPr>
      <a:lvl8pPr marL="3425577" indent="-228370" algn="l" rtl="0" eaLnBrk="1" fontAlgn="base" hangingPunct="1">
        <a:spcBef>
          <a:spcPct val="20000"/>
        </a:spcBef>
        <a:spcAft>
          <a:spcPct val="0"/>
        </a:spcAft>
        <a:buChar char="»"/>
        <a:defRPr sz="2000">
          <a:solidFill>
            <a:schemeClr val="tx1"/>
          </a:solidFill>
          <a:latin typeface="Arial" charset="0"/>
          <a:ea typeface="+mn-ea"/>
        </a:defRPr>
      </a:lvl8pPr>
      <a:lvl9pPr marL="3882322" indent="-22837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critical_system.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886200"/>
            <a:ext cx="7467600" cy="1752600"/>
          </a:xfrm>
        </p:spPr>
        <p:txBody>
          <a:bodyPr/>
          <a:lstStyle/>
          <a:p>
            <a:r>
              <a:rPr lang="en-US" sz="2800" dirty="0" smtClean="0"/>
              <a:t>Use Case BCO002</a:t>
            </a:r>
          </a:p>
          <a:p>
            <a:r>
              <a:rPr lang="en-US" sz="2800" b="1" dirty="0" smtClean="0"/>
              <a:t>Setup My Application and Make Reports.</a:t>
            </a:r>
          </a:p>
          <a:p>
            <a:r>
              <a:rPr lang="en-US" sz="2800" b="1" dirty="0" smtClean="0"/>
              <a:t>How can BCO help?</a:t>
            </a:r>
            <a:endParaRPr lang="en-US" sz="2800" b="1" dirty="0"/>
          </a:p>
        </p:txBody>
      </p:sp>
      <p:sp>
        <p:nvSpPr>
          <p:cNvPr id="6" name="Title 1"/>
          <p:cNvSpPr>
            <a:spLocks noGrp="1"/>
          </p:cNvSpPr>
          <p:nvPr>
            <p:ph type="ctrTitle"/>
          </p:nvPr>
        </p:nvSpPr>
        <p:spPr>
          <a:xfrm>
            <a:off x="685800" y="2130425"/>
            <a:ext cx="7772400" cy="1470025"/>
          </a:xfrm>
        </p:spPr>
        <p:txBody>
          <a:bodyPr/>
          <a:lstStyle/>
          <a:p>
            <a:pPr algn="ctr"/>
            <a:r>
              <a:rPr lang="en-US" sz="4400" dirty="0" smtClean="0">
                <a:solidFill>
                  <a:schemeClr val="tx1"/>
                </a:solidFill>
                <a:latin typeface="Calibri" panose="020F0502020204030204" pitchFamily="34" charset="0"/>
              </a:rPr>
              <a:t>BMC Capacity Optimization</a:t>
            </a:r>
            <a:br>
              <a:rPr lang="en-US" sz="4400" dirty="0" smtClean="0">
                <a:solidFill>
                  <a:schemeClr val="tx1"/>
                </a:solidFill>
                <a:latin typeface="Calibri" panose="020F0502020204030204" pitchFamily="34" charset="0"/>
              </a:rPr>
            </a:br>
            <a:r>
              <a:rPr lang="en-US" sz="4400" dirty="0" smtClean="0">
                <a:solidFill>
                  <a:schemeClr val="tx1"/>
                </a:solidFill>
                <a:latin typeface="Calibri" panose="020F0502020204030204" pitchFamily="34" charset="0"/>
              </a:rPr>
              <a:t>(BCO)</a:t>
            </a:r>
            <a:endParaRPr lang="en-US" sz="4400" dirty="0">
              <a:latin typeface="Calibri" panose="020F0502020204030204" pitchFamily="34" charset="0"/>
            </a:endParaRPr>
          </a:p>
        </p:txBody>
      </p:sp>
      <p:sp>
        <p:nvSpPr>
          <p:cNvPr id="7" name="TextBox 6"/>
          <p:cNvSpPr txBox="1"/>
          <p:nvPr/>
        </p:nvSpPr>
        <p:spPr>
          <a:xfrm>
            <a:off x="19050" y="6370082"/>
            <a:ext cx="3730508" cy="369332"/>
          </a:xfrm>
          <a:prstGeom prst="rect">
            <a:avLst/>
          </a:prstGeom>
          <a:noFill/>
        </p:spPr>
        <p:txBody>
          <a:bodyPr wrap="none" rtlCol="0">
            <a:spAutoFit/>
          </a:bodyPr>
          <a:lstStyle/>
          <a:p>
            <a:r>
              <a:rPr lang="en-US" dirty="0" smtClean="0"/>
              <a:t>Extensive use of the note field is used</a:t>
            </a:r>
            <a:endParaRPr lang="en-US" dirty="0"/>
          </a:p>
        </p:txBody>
      </p:sp>
    </p:spTree>
    <p:extLst>
      <p:ext uri="{BB962C8B-B14F-4D97-AF65-F5344CB8AC3E}">
        <p14:creationId xmlns:p14="http://schemas.microsoft.com/office/powerpoint/2010/main" val="24544789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Report, or Two</a:t>
            </a:r>
            <a:endParaRPr lang="en-US" dirty="0"/>
          </a:p>
        </p:txBody>
      </p:sp>
      <p:sp>
        <p:nvSpPr>
          <p:cNvPr id="4" name="TextBox 3"/>
          <p:cNvSpPr txBox="1"/>
          <p:nvPr/>
        </p:nvSpPr>
        <p:spPr>
          <a:xfrm>
            <a:off x="152400" y="1291875"/>
            <a:ext cx="3276599" cy="923330"/>
          </a:xfrm>
          <a:prstGeom prst="rect">
            <a:avLst/>
          </a:prstGeom>
          <a:noFill/>
        </p:spPr>
        <p:txBody>
          <a:bodyPr wrap="square" rtlCol="0">
            <a:spAutoFit/>
          </a:bodyPr>
          <a:lstStyle/>
          <a:p>
            <a:r>
              <a:rPr lang="en-US" dirty="0" smtClean="0"/>
              <a:t>1- Review the reports, </a:t>
            </a:r>
            <a:r>
              <a:rPr lang="en-US" baseline="0" dirty="0" smtClean="0"/>
              <a:t>decide which ones would be helpful to analyzing your application.</a:t>
            </a:r>
            <a:endParaRPr lang="en-US" dirty="0"/>
          </a:p>
        </p:txBody>
      </p:sp>
      <p:sp>
        <p:nvSpPr>
          <p:cNvPr id="3" name="TextBox 2"/>
          <p:cNvSpPr txBox="1"/>
          <p:nvPr/>
        </p:nvSpPr>
        <p:spPr>
          <a:xfrm>
            <a:off x="5791200" y="1379733"/>
            <a:ext cx="1475880" cy="369332"/>
          </a:xfrm>
          <a:prstGeom prst="rect">
            <a:avLst/>
          </a:prstGeom>
          <a:noFill/>
        </p:spPr>
        <p:txBody>
          <a:bodyPr wrap="square" rtlCol="0">
            <a:spAutoFit/>
          </a:bodyPr>
          <a:lstStyle/>
          <a:p>
            <a:r>
              <a:rPr lang="en-US" dirty="0" smtClean="0"/>
              <a:t>3- Click COPY</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81" y="2215205"/>
            <a:ext cx="6195540" cy="3197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a:off x="220066" y="2215205"/>
            <a:ext cx="297904" cy="600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flipH="1">
            <a:off x="304800" y="2348091"/>
            <a:ext cx="533400" cy="2762714"/>
          </a:xfrm>
          <a:prstGeom prst="rightBrace">
            <a:avLst>
              <a:gd name="adj1" fmla="val 8333"/>
              <a:gd name="adj2" fmla="val 2244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p:cNvSpPr txBox="1"/>
          <p:nvPr/>
        </p:nvSpPr>
        <p:spPr>
          <a:xfrm>
            <a:off x="3707215" y="1306450"/>
            <a:ext cx="1626785" cy="646331"/>
          </a:xfrm>
          <a:prstGeom prst="rect">
            <a:avLst/>
          </a:prstGeom>
          <a:noFill/>
        </p:spPr>
        <p:txBody>
          <a:bodyPr wrap="square" rtlCol="0">
            <a:spAutoFit/>
          </a:bodyPr>
          <a:lstStyle/>
          <a:p>
            <a:r>
              <a:rPr lang="en-US" dirty="0" smtClean="0"/>
              <a:t>2- Click the report to copy.</a:t>
            </a:r>
          </a:p>
        </p:txBody>
      </p:sp>
      <p:cxnSp>
        <p:nvCxnSpPr>
          <p:cNvPr id="23" name="Straight Arrow Connector 22"/>
          <p:cNvCxnSpPr/>
          <p:nvPr/>
        </p:nvCxnSpPr>
        <p:spPr>
          <a:xfrm flipH="1">
            <a:off x="2590800" y="1793607"/>
            <a:ext cx="1116416" cy="1387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943600" y="1753540"/>
            <a:ext cx="304800" cy="7012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44220" y="2215204"/>
            <a:ext cx="2123580" cy="1200329"/>
          </a:xfrm>
          <a:prstGeom prst="rect">
            <a:avLst/>
          </a:prstGeom>
          <a:noFill/>
        </p:spPr>
        <p:txBody>
          <a:bodyPr wrap="square" rtlCol="0">
            <a:spAutoFit/>
          </a:bodyPr>
          <a:lstStyle/>
          <a:p>
            <a:r>
              <a:rPr lang="en-US" dirty="0" smtClean="0"/>
              <a:t>4- Navigate to your application. The window is bigger than shown.</a:t>
            </a:r>
          </a:p>
        </p:txBody>
      </p:sp>
      <p:sp>
        <p:nvSpPr>
          <p:cNvPr id="29" name="TextBox 28"/>
          <p:cNvSpPr txBox="1"/>
          <p:nvPr/>
        </p:nvSpPr>
        <p:spPr>
          <a:xfrm>
            <a:off x="7286130" y="4567535"/>
            <a:ext cx="1475880" cy="923330"/>
          </a:xfrm>
          <a:prstGeom prst="rect">
            <a:avLst/>
          </a:prstGeom>
          <a:noFill/>
        </p:spPr>
        <p:txBody>
          <a:bodyPr wrap="square" rtlCol="0">
            <a:spAutoFit/>
          </a:bodyPr>
          <a:lstStyle/>
          <a:p>
            <a:r>
              <a:rPr lang="en-US" dirty="0" smtClean="0"/>
              <a:t>5- Be sure to select your application!</a:t>
            </a:r>
          </a:p>
        </p:txBody>
      </p:sp>
      <p:sp>
        <p:nvSpPr>
          <p:cNvPr id="30" name="TextBox 29"/>
          <p:cNvSpPr txBox="1"/>
          <p:nvPr/>
        </p:nvSpPr>
        <p:spPr>
          <a:xfrm>
            <a:off x="6248400" y="5987534"/>
            <a:ext cx="1475880" cy="369332"/>
          </a:xfrm>
          <a:prstGeom prst="rect">
            <a:avLst/>
          </a:prstGeom>
          <a:noFill/>
        </p:spPr>
        <p:txBody>
          <a:bodyPr wrap="square" rtlCol="0">
            <a:spAutoFit/>
          </a:bodyPr>
          <a:lstStyle/>
          <a:p>
            <a:r>
              <a:rPr lang="en-US" dirty="0" smtClean="0"/>
              <a:t>6- Click Copy</a:t>
            </a:r>
          </a:p>
        </p:txBody>
      </p:sp>
      <p:sp>
        <p:nvSpPr>
          <p:cNvPr id="31" name="Right Brace 30"/>
          <p:cNvSpPr/>
          <p:nvPr/>
        </p:nvSpPr>
        <p:spPr>
          <a:xfrm>
            <a:off x="5943600" y="3802329"/>
            <a:ext cx="585292" cy="845871"/>
          </a:xfrm>
          <a:prstGeom prst="rightBrace">
            <a:avLst>
              <a:gd name="adj1" fmla="val 8333"/>
              <a:gd name="adj2" fmla="val 4311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2" name="Straight Arrow Connector 31"/>
          <p:cNvCxnSpPr>
            <a:endCxn id="31" idx="1"/>
          </p:cNvCxnSpPr>
          <p:nvPr/>
        </p:nvCxnSpPr>
        <p:spPr>
          <a:xfrm flipH="1">
            <a:off x="6528892" y="3333083"/>
            <a:ext cx="528142" cy="8339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5334000" y="4724399"/>
            <a:ext cx="1914030" cy="3048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6427242" y="5415604"/>
            <a:ext cx="292646" cy="604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1240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3665"/>
            <a:ext cx="8424036" cy="301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Copied. Now What?</a:t>
            </a:r>
            <a:endParaRPr lang="en-US" dirty="0"/>
          </a:p>
        </p:txBody>
      </p:sp>
      <p:sp>
        <p:nvSpPr>
          <p:cNvPr id="4" name="TextBox 3"/>
          <p:cNvSpPr txBox="1"/>
          <p:nvPr/>
        </p:nvSpPr>
        <p:spPr>
          <a:xfrm>
            <a:off x="152401" y="1291875"/>
            <a:ext cx="2590800" cy="923330"/>
          </a:xfrm>
          <a:prstGeom prst="rect">
            <a:avLst/>
          </a:prstGeom>
          <a:noFill/>
        </p:spPr>
        <p:txBody>
          <a:bodyPr wrap="square" rtlCol="0">
            <a:spAutoFit/>
          </a:bodyPr>
          <a:lstStyle/>
          <a:p>
            <a:r>
              <a:rPr lang="en-US" dirty="0" smtClean="0"/>
              <a:t>1- Copy moves the report and brings you to the screen like this. </a:t>
            </a:r>
            <a:endParaRPr lang="en-US" dirty="0"/>
          </a:p>
        </p:txBody>
      </p:sp>
      <p:sp>
        <p:nvSpPr>
          <p:cNvPr id="3" name="TextBox 2"/>
          <p:cNvSpPr txBox="1"/>
          <p:nvPr/>
        </p:nvSpPr>
        <p:spPr>
          <a:xfrm>
            <a:off x="5244008" y="2454753"/>
            <a:ext cx="1475880" cy="1200329"/>
          </a:xfrm>
          <a:prstGeom prst="rect">
            <a:avLst/>
          </a:prstGeom>
          <a:noFill/>
        </p:spPr>
        <p:txBody>
          <a:bodyPr wrap="square" rtlCol="0">
            <a:spAutoFit/>
          </a:bodyPr>
          <a:lstStyle/>
          <a:p>
            <a:r>
              <a:rPr lang="en-US" dirty="0" smtClean="0"/>
              <a:t>3- Check the Resolution, Time filter, Entity filter</a:t>
            </a:r>
          </a:p>
        </p:txBody>
      </p:sp>
      <p:cxnSp>
        <p:nvCxnSpPr>
          <p:cNvPr id="20" name="Straight Arrow Connector 19"/>
          <p:cNvCxnSpPr/>
          <p:nvPr/>
        </p:nvCxnSpPr>
        <p:spPr>
          <a:xfrm>
            <a:off x="990600" y="2269018"/>
            <a:ext cx="0" cy="138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05200" y="1306450"/>
            <a:ext cx="2057399" cy="1200329"/>
          </a:xfrm>
          <a:prstGeom prst="rect">
            <a:avLst/>
          </a:prstGeom>
          <a:noFill/>
        </p:spPr>
        <p:txBody>
          <a:bodyPr wrap="square" rtlCol="0">
            <a:spAutoFit/>
          </a:bodyPr>
          <a:lstStyle/>
          <a:p>
            <a:r>
              <a:rPr lang="en-US" dirty="0" smtClean="0"/>
              <a:t>2- Confirm you are in the ‘right place’ (your application Works section)</a:t>
            </a:r>
          </a:p>
        </p:txBody>
      </p:sp>
      <p:sp>
        <p:nvSpPr>
          <p:cNvPr id="29" name="TextBox 28"/>
          <p:cNvSpPr txBox="1"/>
          <p:nvPr/>
        </p:nvSpPr>
        <p:spPr>
          <a:xfrm>
            <a:off x="6726440" y="1342640"/>
            <a:ext cx="2341359" cy="1200329"/>
          </a:xfrm>
          <a:prstGeom prst="rect">
            <a:avLst/>
          </a:prstGeom>
          <a:noFill/>
        </p:spPr>
        <p:txBody>
          <a:bodyPr wrap="square" rtlCol="0">
            <a:spAutoFit/>
          </a:bodyPr>
          <a:lstStyle/>
          <a:p>
            <a:r>
              <a:rPr lang="en-US" dirty="0" smtClean="0"/>
              <a:t>4 – IF the filters are ok  then you can ‘Run now’, and make changes later.</a:t>
            </a:r>
          </a:p>
        </p:txBody>
      </p:sp>
      <p:cxnSp>
        <p:nvCxnSpPr>
          <p:cNvPr id="23" name="Straight Arrow Connector 22"/>
          <p:cNvCxnSpPr/>
          <p:nvPr/>
        </p:nvCxnSpPr>
        <p:spPr>
          <a:xfrm flipH="1">
            <a:off x="1143000" y="2057400"/>
            <a:ext cx="2362200" cy="21678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143000" y="2515286"/>
            <a:ext cx="2716616" cy="25139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flipH="1">
            <a:off x="4520606" y="4696968"/>
            <a:ext cx="277791" cy="484632"/>
          </a:xfrm>
          <a:prstGeom prst="rightBrace">
            <a:avLst>
              <a:gd name="adj1" fmla="val 13715"/>
              <a:gd name="adj2" fmla="val 4906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5" name="Straight Arrow Connector 24"/>
          <p:cNvCxnSpPr>
            <a:stCxn id="3" idx="1"/>
          </p:cNvCxnSpPr>
          <p:nvPr/>
        </p:nvCxnSpPr>
        <p:spPr>
          <a:xfrm flipH="1">
            <a:off x="4659501" y="3054918"/>
            <a:ext cx="584507" cy="16694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44219" y="3542806"/>
            <a:ext cx="2123580" cy="2862322"/>
          </a:xfrm>
          <a:prstGeom prst="rect">
            <a:avLst/>
          </a:prstGeom>
          <a:solidFill>
            <a:schemeClr val="bg1">
              <a:lumMod val="85000"/>
              <a:alpha val="80000"/>
            </a:schemeClr>
          </a:solidFill>
        </p:spPr>
        <p:txBody>
          <a:bodyPr wrap="square" rtlCol="0">
            <a:spAutoFit/>
          </a:bodyPr>
          <a:lstStyle/>
          <a:p>
            <a:r>
              <a:rPr lang="en-US" dirty="0" smtClean="0"/>
              <a:t>5- IF you want to change anything, use the edit button.</a:t>
            </a:r>
          </a:p>
          <a:p>
            <a:endParaRPr lang="en-US" dirty="0"/>
          </a:p>
          <a:p>
            <a:r>
              <a:rPr lang="en-US" dirty="0" smtClean="0"/>
              <a:t>Getting a good result takes practice and we are happy to ‘show you around’ but there is a ‘better way’ </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770" y="2526936"/>
            <a:ext cx="1273230" cy="44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Straight Arrow Connector 34"/>
          <p:cNvCxnSpPr/>
          <p:nvPr/>
        </p:nvCxnSpPr>
        <p:spPr>
          <a:xfrm flipH="1">
            <a:off x="4659501" y="4419600"/>
            <a:ext cx="3237618" cy="11830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054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9672"/>
            <a:ext cx="5597638" cy="4858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Report Run, Analyze, Action</a:t>
            </a:r>
            <a:endParaRPr lang="en-US" dirty="0"/>
          </a:p>
        </p:txBody>
      </p:sp>
      <p:sp>
        <p:nvSpPr>
          <p:cNvPr id="4" name="TextBox 3"/>
          <p:cNvSpPr txBox="1"/>
          <p:nvPr/>
        </p:nvSpPr>
        <p:spPr>
          <a:xfrm>
            <a:off x="152400" y="1291876"/>
            <a:ext cx="5091608" cy="646331"/>
          </a:xfrm>
          <a:prstGeom prst="rect">
            <a:avLst/>
          </a:prstGeom>
          <a:noFill/>
        </p:spPr>
        <p:txBody>
          <a:bodyPr wrap="square" rtlCol="0">
            <a:spAutoFit/>
          </a:bodyPr>
          <a:lstStyle/>
          <a:p>
            <a:r>
              <a:rPr lang="en-US" dirty="0" smtClean="0"/>
              <a:t>1- Click a chart and get this screen.  </a:t>
            </a:r>
          </a:p>
          <a:p>
            <a:r>
              <a:rPr lang="en-US" dirty="0" smtClean="0"/>
              <a:t>The chart you click shows up in the bottom. </a:t>
            </a:r>
            <a:endParaRPr lang="en-US" dirty="0"/>
          </a:p>
        </p:txBody>
      </p:sp>
      <p:sp>
        <p:nvSpPr>
          <p:cNvPr id="3" name="TextBox 2"/>
          <p:cNvSpPr txBox="1"/>
          <p:nvPr/>
        </p:nvSpPr>
        <p:spPr>
          <a:xfrm>
            <a:off x="5834040" y="1263913"/>
            <a:ext cx="3194136" cy="923330"/>
          </a:xfrm>
          <a:prstGeom prst="rect">
            <a:avLst/>
          </a:prstGeom>
          <a:noFill/>
        </p:spPr>
        <p:txBody>
          <a:bodyPr wrap="square" rtlCol="0">
            <a:spAutoFit/>
          </a:bodyPr>
          <a:lstStyle/>
          <a:p>
            <a:r>
              <a:rPr lang="en-US" dirty="0" smtClean="0"/>
              <a:t>2- You can change the Resolution (I changed to hourly data), and time frame.</a:t>
            </a:r>
          </a:p>
        </p:txBody>
      </p:sp>
      <p:cxnSp>
        <p:nvCxnSpPr>
          <p:cNvPr id="20" name="Straight Arrow Connector 19"/>
          <p:cNvCxnSpPr/>
          <p:nvPr/>
        </p:nvCxnSpPr>
        <p:spPr>
          <a:xfrm>
            <a:off x="1676400" y="1938207"/>
            <a:ext cx="152400" cy="5165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34040" y="2424740"/>
            <a:ext cx="2928960" cy="923330"/>
          </a:xfrm>
          <a:prstGeom prst="rect">
            <a:avLst/>
          </a:prstGeom>
          <a:noFill/>
        </p:spPr>
        <p:txBody>
          <a:bodyPr wrap="square" rtlCol="0">
            <a:spAutoFit/>
          </a:bodyPr>
          <a:lstStyle/>
          <a:p>
            <a:r>
              <a:rPr lang="en-US" dirty="0" smtClean="0"/>
              <a:t>3- Create a table, that can be exported to Excel, and back to the chart.</a:t>
            </a:r>
          </a:p>
        </p:txBody>
      </p:sp>
      <p:cxnSp>
        <p:nvCxnSpPr>
          <p:cNvPr id="25" name="Straight Arrow Connector 24"/>
          <p:cNvCxnSpPr>
            <a:stCxn id="3" idx="1"/>
          </p:cNvCxnSpPr>
          <p:nvPr/>
        </p:nvCxnSpPr>
        <p:spPr>
          <a:xfrm flipH="1">
            <a:off x="914400" y="1725578"/>
            <a:ext cx="4919640" cy="13445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464040" y="3081641"/>
            <a:ext cx="3233759" cy="369332"/>
          </a:xfrm>
          <a:prstGeom prst="rect">
            <a:avLst/>
          </a:prstGeom>
          <a:solidFill>
            <a:schemeClr val="bg1">
              <a:lumMod val="85000"/>
              <a:alpha val="80000"/>
            </a:schemeClr>
          </a:solidFill>
        </p:spPr>
        <p:txBody>
          <a:bodyPr wrap="square" rtlCol="0">
            <a:spAutoFit/>
          </a:bodyPr>
          <a:lstStyle/>
          <a:p>
            <a:endParaRPr lang="en-US" dirty="0" smtClean="0"/>
          </a:p>
        </p:txBody>
      </p:sp>
      <p:cxnSp>
        <p:nvCxnSpPr>
          <p:cNvPr id="35" name="Straight Arrow Connector 34"/>
          <p:cNvCxnSpPr>
            <a:stCxn id="32" idx="1"/>
            <a:endCxn id="42" idx="4"/>
          </p:cNvCxnSpPr>
          <p:nvPr/>
        </p:nvCxnSpPr>
        <p:spPr>
          <a:xfrm flipH="1">
            <a:off x="5061198" y="3841190"/>
            <a:ext cx="925242" cy="2295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717120" y="2016954"/>
            <a:ext cx="2116920" cy="954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301866" y="2939803"/>
            <a:ext cx="3584133" cy="260597"/>
          </a:xfrm>
          <a:prstGeom prst="ellipse">
            <a:avLst/>
          </a:prstGeom>
          <a:solidFill>
            <a:schemeClr val="bg1">
              <a:lumMod val="95000"/>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4953000" y="3244603"/>
            <a:ext cx="644638" cy="260597"/>
          </a:xfrm>
          <a:prstGeom prst="ellipse">
            <a:avLst/>
          </a:prstGeom>
          <a:solidFill>
            <a:schemeClr val="bg1">
              <a:lumMod val="95000"/>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p:cNvCxnSpPr>
            <a:stCxn id="29" idx="1"/>
            <a:endCxn id="30" idx="7"/>
          </p:cNvCxnSpPr>
          <p:nvPr/>
        </p:nvCxnSpPr>
        <p:spPr>
          <a:xfrm flipH="1">
            <a:off x="5503233" y="2886405"/>
            <a:ext cx="330807" cy="3963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86440" y="3656524"/>
            <a:ext cx="2928960" cy="369332"/>
          </a:xfrm>
          <a:prstGeom prst="rect">
            <a:avLst/>
          </a:prstGeom>
          <a:noFill/>
        </p:spPr>
        <p:txBody>
          <a:bodyPr wrap="square" rtlCol="0">
            <a:spAutoFit/>
          </a:bodyPr>
          <a:lstStyle/>
          <a:p>
            <a:r>
              <a:rPr lang="en-US" dirty="0" smtClean="0"/>
              <a:t>4- Zoom in, and out.</a:t>
            </a:r>
          </a:p>
        </p:txBody>
      </p:sp>
      <p:sp>
        <p:nvSpPr>
          <p:cNvPr id="33" name="TextBox 32"/>
          <p:cNvSpPr txBox="1"/>
          <p:nvPr/>
        </p:nvSpPr>
        <p:spPr>
          <a:xfrm>
            <a:off x="6099216" y="4108195"/>
            <a:ext cx="2928960" cy="646331"/>
          </a:xfrm>
          <a:prstGeom prst="rect">
            <a:avLst/>
          </a:prstGeom>
          <a:noFill/>
        </p:spPr>
        <p:txBody>
          <a:bodyPr wrap="square" rtlCol="0">
            <a:spAutoFit/>
          </a:bodyPr>
          <a:lstStyle/>
          <a:p>
            <a:r>
              <a:rPr lang="en-US" dirty="0" smtClean="0"/>
              <a:t>5- Identify a point.  Click then hover a data point.</a:t>
            </a:r>
          </a:p>
        </p:txBody>
      </p:sp>
      <p:sp>
        <p:nvSpPr>
          <p:cNvPr id="34" name="TextBox 33"/>
          <p:cNvSpPr txBox="1"/>
          <p:nvPr/>
        </p:nvSpPr>
        <p:spPr>
          <a:xfrm>
            <a:off x="5811957" y="4884028"/>
            <a:ext cx="2928960" cy="369332"/>
          </a:xfrm>
          <a:prstGeom prst="rect">
            <a:avLst/>
          </a:prstGeom>
          <a:noFill/>
        </p:spPr>
        <p:txBody>
          <a:bodyPr wrap="square" rtlCol="0">
            <a:spAutoFit/>
          </a:bodyPr>
          <a:lstStyle/>
          <a:p>
            <a:r>
              <a:rPr lang="en-US" dirty="0" smtClean="0"/>
              <a:t>6- change parts of the graph.</a:t>
            </a:r>
          </a:p>
        </p:txBody>
      </p:sp>
      <p:cxnSp>
        <p:nvCxnSpPr>
          <p:cNvPr id="36" name="Straight Arrow Connector 35"/>
          <p:cNvCxnSpPr>
            <a:stCxn id="33" idx="1"/>
          </p:cNvCxnSpPr>
          <p:nvPr/>
        </p:nvCxnSpPr>
        <p:spPr>
          <a:xfrm flipH="1">
            <a:off x="5105401" y="4431361"/>
            <a:ext cx="993815" cy="88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4" idx="1"/>
          </p:cNvCxnSpPr>
          <p:nvPr/>
        </p:nvCxnSpPr>
        <p:spPr>
          <a:xfrm flipH="1" flipV="1">
            <a:off x="5061198" y="4648200"/>
            <a:ext cx="750759" cy="4204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rot="16200000">
            <a:off x="4701386" y="3940404"/>
            <a:ext cx="459026" cy="260597"/>
          </a:xfrm>
          <a:prstGeom prst="ellipse">
            <a:avLst/>
          </a:prstGeom>
          <a:solidFill>
            <a:schemeClr val="bg1">
              <a:lumMod val="95000"/>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4933951" y="5257800"/>
            <a:ext cx="3981449" cy="646331"/>
          </a:xfrm>
          <a:prstGeom prst="rect">
            <a:avLst/>
          </a:prstGeom>
          <a:noFill/>
        </p:spPr>
        <p:txBody>
          <a:bodyPr wrap="square" rtlCol="0">
            <a:spAutoFit/>
          </a:bodyPr>
          <a:lstStyle/>
          <a:p>
            <a:r>
              <a:rPr lang="en-US" dirty="0" smtClean="0"/>
              <a:t>7- Analyze the graph, and data. Make an action plan, even if it is wilful inaction.</a:t>
            </a:r>
          </a:p>
        </p:txBody>
      </p:sp>
      <p:sp>
        <p:nvSpPr>
          <p:cNvPr id="50" name="TextBox 49"/>
          <p:cNvSpPr txBox="1"/>
          <p:nvPr/>
        </p:nvSpPr>
        <p:spPr>
          <a:xfrm>
            <a:off x="4775580" y="6073914"/>
            <a:ext cx="2928960" cy="707886"/>
          </a:xfrm>
          <a:prstGeom prst="rect">
            <a:avLst/>
          </a:prstGeom>
          <a:noFill/>
        </p:spPr>
        <p:txBody>
          <a:bodyPr wrap="square" rtlCol="0">
            <a:spAutoFit/>
          </a:bodyPr>
          <a:lstStyle/>
          <a:p>
            <a:r>
              <a:rPr lang="en-US" sz="4000" dirty="0" smtClean="0"/>
              <a:t>Take Action!</a:t>
            </a:r>
          </a:p>
        </p:txBody>
      </p:sp>
    </p:spTree>
    <p:extLst>
      <p:ext uri="{BB962C8B-B14F-4D97-AF65-F5344CB8AC3E}">
        <p14:creationId xmlns:p14="http://schemas.microsoft.com/office/powerpoint/2010/main" val="15164054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938207"/>
            <a:ext cx="6086705" cy="489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 Better (Different) Way</a:t>
            </a:r>
            <a:endParaRPr lang="en-US" dirty="0"/>
          </a:p>
        </p:txBody>
      </p:sp>
      <p:sp>
        <p:nvSpPr>
          <p:cNvPr id="4" name="TextBox 3"/>
          <p:cNvSpPr txBox="1"/>
          <p:nvPr/>
        </p:nvSpPr>
        <p:spPr>
          <a:xfrm>
            <a:off x="152400" y="1291876"/>
            <a:ext cx="5091608" cy="369332"/>
          </a:xfrm>
          <a:prstGeom prst="rect">
            <a:avLst/>
          </a:prstGeom>
          <a:noFill/>
        </p:spPr>
        <p:txBody>
          <a:bodyPr wrap="square" rtlCol="0">
            <a:spAutoFit/>
          </a:bodyPr>
          <a:lstStyle/>
          <a:p>
            <a:r>
              <a:rPr lang="en-US" dirty="0" smtClean="0"/>
              <a:t>1- Click Views | Basic Review | Infrastructure</a:t>
            </a:r>
            <a:endParaRPr lang="en-US" dirty="0"/>
          </a:p>
        </p:txBody>
      </p:sp>
      <p:sp>
        <p:nvSpPr>
          <p:cNvPr id="3" name="TextBox 2"/>
          <p:cNvSpPr txBox="1"/>
          <p:nvPr/>
        </p:nvSpPr>
        <p:spPr>
          <a:xfrm>
            <a:off x="5834040" y="1263913"/>
            <a:ext cx="3194136" cy="646331"/>
          </a:xfrm>
          <a:prstGeom prst="rect">
            <a:avLst/>
          </a:prstGeom>
          <a:noFill/>
        </p:spPr>
        <p:txBody>
          <a:bodyPr wrap="square" rtlCol="0">
            <a:spAutoFit/>
          </a:bodyPr>
          <a:lstStyle/>
          <a:p>
            <a:r>
              <a:rPr lang="en-US" dirty="0" smtClean="0"/>
              <a:t>2- Select the report tab, Set time filter, Domain Filter</a:t>
            </a:r>
          </a:p>
        </p:txBody>
      </p:sp>
      <p:cxnSp>
        <p:nvCxnSpPr>
          <p:cNvPr id="20" name="Straight Arrow Connector 19"/>
          <p:cNvCxnSpPr/>
          <p:nvPr/>
        </p:nvCxnSpPr>
        <p:spPr>
          <a:xfrm>
            <a:off x="1301866" y="1661208"/>
            <a:ext cx="679334" cy="5260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362200" y="1910244"/>
            <a:ext cx="3743556" cy="17462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3821" y="5732621"/>
            <a:ext cx="1235880" cy="923330"/>
          </a:xfrm>
          <a:prstGeom prst="rect">
            <a:avLst/>
          </a:prstGeom>
          <a:solidFill>
            <a:schemeClr val="bg1">
              <a:lumMod val="85000"/>
              <a:alpha val="80000"/>
            </a:schemeClr>
          </a:solidFill>
        </p:spPr>
        <p:txBody>
          <a:bodyPr wrap="square" rtlCol="0">
            <a:spAutoFit/>
          </a:bodyPr>
          <a:lstStyle/>
          <a:p>
            <a:r>
              <a:rPr lang="en-US" dirty="0" smtClean="0"/>
              <a:t>Switch between graphs.</a:t>
            </a:r>
          </a:p>
        </p:txBody>
      </p:sp>
      <p:cxnSp>
        <p:nvCxnSpPr>
          <p:cNvPr id="26" name="Straight Arrow Connector 25"/>
          <p:cNvCxnSpPr/>
          <p:nvPr/>
        </p:nvCxnSpPr>
        <p:spPr>
          <a:xfrm flipH="1">
            <a:off x="4343400" y="1910244"/>
            <a:ext cx="2933037" cy="15949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52836" y="3962632"/>
            <a:ext cx="2675340" cy="923330"/>
          </a:xfrm>
          <a:prstGeom prst="rect">
            <a:avLst/>
          </a:prstGeom>
          <a:noFill/>
        </p:spPr>
        <p:txBody>
          <a:bodyPr wrap="square" rtlCol="0">
            <a:spAutoFit/>
          </a:bodyPr>
          <a:lstStyle/>
          <a:p>
            <a:r>
              <a:rPr lang="en-US" dirty="0" smtClean="0"/>
              <a:t>3- Analyze the graph, and data. Make an action plan, even if it is wilful inaction.</a:t>
            </a:r>
          </a:p>
        </p:txBody>
      </p:sp>
      <p:sp>
        <p:nvSpPr>
          <p:cNvPr id="50" name="TextBox 49"/>
          <p:cNvSpPr txBox="1"/>
          <p:nvPr/>
        </p:nvSpPr>
        <p:spPr>
          <a:xfrm>
            <a:off x="6061116" y="5486400"/>
            <a:ext cx="2928960" cy="707886"/>
          </a:xfrm>
          <a:prstGeom prst="rect">
            <a:avLst/>
          </a:prstGeom>
          <a:noFill/>
        </p:spPr>
        <p:txBody>
          <a:bodyPr wrap="square" rtlCol="0">
            <a:spAutoFit/>
          </a:bodyPr>
          <a:lstStyle/>
          <a:p>
            <a:r>
              <a:rPr lang="en-US" sz="4000" dirty="0" smtClean="0"/>
              <a:t>Take Action!</a:t>
            </a:r>
          </a:p>
        </p:txBody>
      </p:sp>
      <p:cxnSp>
        <p:nvCxnSpPr>
          <p:cNvPr id="38" name="Straight Arrow Connector 37"/>
          <p:cNvCxnSpPr/>
          <p:nvPr/>
        </p:nvCxnSpPr>
        <p:spPr>
          <a:xfrm flipH="1">
            <a:off x="685800" y="1661208"/>
            <a:ext cx="1447800" cy="12785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914400" y="1476542"/>
            <a:ext cx="2459820" cy="18715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 idx="1"/>
          </p:cNvCxnSpPr>
          <p:nvPr/>
        </p:nvCxnSpPr>
        <p:spPr>
          <a:xfrm flipH="1">
            <a:off x="2514600" y="1587079"/>
            <a:ext cx="3319440" cy="13527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066800" y="5665250"/>
            <a:ext cx="533400" cy="2519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6266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4" name="TextBox 3"/>
          <p:cNvSpPr txBox="1"/>
          <p:nvPr/>
        </p:nvSpPr>
        <p:spPr>
          <a:xfrm>
            <a:off x="189186" y="1371600"/>
            <a:ext cx="8650014" cy="2308324"/>
          </a:xfrm>
          <a:prstGeom prst="rect">
            <a:avLst/>
          </a:prstGeom>
          <a:noFill/>
        </p:spPr>
        <p:txBody>
          <a:bodyPr wrap="square" rtlCol="0">
            <a:spAutoFit/>
          </a:bodyPr>
          <a:lstStyle/>
          <a:p>
            <a:r>
              <a:rPr lang="en-US" dirty="0" smtClean="0"/>
              <a:t>Now it is your turn.  BCO is available for you, your manager, your team, and your customers. Take the data that is being collected and leverage that to make faster, fact based decisions. </a:t>
            </a:r>
          </a:p>
          <a:p>
            <a:endParaRPr lang="en-US" dirty="0"/>
          </a:p>
          <a:p>
            <a:r>
              <a:rPr lang="en-US" dirty="0" smtClean="0"/>
              <a:t>Turn data into information; information into knowledge; knowledge into intelligence; and intelligence into wisdom .  </a:t>
            </a:r>
            <a:r>
              <a:rPr lang="en-US" b="1" dirty="0" smtClean="0"/>
              <a:t>Then take the final step to make knowledge and wisdom into ACTION.</a:t>
            </a:r>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293" y="3402925"/>
            <a:ext cx="4354307" cy="315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3434477"/>
            <a:ext cx="4325007" cy="2585323"/>
          </a:xfrm>
          <a:prstGeom prst="rect">
            <a:avLst/>
          </a:prstGeom>
          <a:noFill/>
        </p:spPr>
        <p:txBody>
          <a:bodyPr wrap="square" rtlCol="0">
            <a:spAutoFit/>
          </a:bodyPr>
          <a:lstStyle/>
          <a:p>
            <a:r>
              <a:rPr lang="en-US" dirty="0"/>
              <a:t>The BCO Team is here to help in anyway we can.  Our mission is to get additional value out of the data we already have. It is a Corporate asset that should be used to further the Corporate Mission and Purpose.</a:t>
            </a:r>
          </a:p>
          <a:p>
            <a:endParaRPr lang="en-US" dirty="0"/>
          </a:p>
          <a:p>
            <a:r>
              <a:rPr lang="en-US" dirty="0"/>
              <a:t>More accurate, fact based decisions and actions</a:t>
            </a:r>
          </a:p>
          <a:p>
            <a:endParaRPr lang="en-US" dirty="0"/>
          </a:p>
        </p:txBody>
      </p:sp>
    </p:spTree>
    <p:extLst>
      <p:ext uri="{BB962C8B-B14F-4D97-AF65-F5344CB8AC3E}">
        <p14:creationId xmlns:p14="http://schemas.microsoft.com/office/powerpoint/2010/main" val="92730830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Do, Check, Act – Or Not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756" y="1143000"/>
            <a:ext cx="4692339"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39" y="2856790"/>
            <a:ext cx="4362918" cy="3764087"/>
          </a:xfrm>
          <a:prstGeom prst="rect">
            <a:avLst/>
          </a:prstGeom>
          <a:solidFill>
            <a:schemeClr val="bg1">
              <a:alpha val="14000"/>
            </a:schemeClr>
          </a:solidFill>
          <a:ln>
            <a:noFill/>
          </a:ln>
        </p:spPr>
      </p:pic>
      <p:sp>
        <p:nvSpPr>
          <p:cNvPr id="4" name="TextBox 3"/>
          <p:cNvSpPr txBox="1"/>
          <p:nvPr/>
        </p:nvSpPr>
        <p:spPr>
          <a:xfrm>
            <a:off x="838200" y="1371600"/>
            <a:ext cx="2876172" cy="1200329"/>
          </a:xfrm>
          <a:prstGeom prst="rect">
            <a:avLst/>
          </a:prstGeom>
          <a:noFill/>
        </p:spPr>
        <p:txBody>
          <a:bodyPr wrap="none" rtlCol="0">
            <a:spAutoFit/>
          </a:bodyPr>
          <a:lstStyle/>
          <a:p>
            <a:r>
              <a:rPr lang="en-US" sz="2400" b="1" dirty="0" smtClean="0"/>
              <a:t>The Deming PDCA</a:t>
            </a:r>
          </a:p>
          <a:p>
            <a:r>
              <a:rPr lang="en-US" sz="2400" b="1" dirty="0" smtClean="0"/>
              <a:t>Plan, Do, Check, Act</a:t>
            </a:r>
          </a:p>
          <a:p>
            <a:pPr algn="ctr"/>
            <a:r>
              <a:rPr lang="en-US" sz="2400" b="1" dirty="0" smtClean="0"/>
              <a:t>Cycle</a:t>
            </a:r>
            <a:endParaRPr lang="en-US" sz="2400" b="1" dirty="0"/>
          </a:p>
        </p:txBody>
      </p:sp>
      <p:sp>
        <p:nvSpPr>
          <p:cNvPr id="5" name="TextBox 4"/>
          <p:cNvSpPr txBox="1"/>
          <p:nvPr/>
        </p:nvSpPr>
        <p:spPr>
          <a:xfrm>
            <a:off x="4267200" y="4738834"/>
            <a:ext cx="4648200" cy="1785104"/>
          </a:xfrm>
          <a:prstGeom prst="rect">
            <a:avLst/>
          </a:prstGeom>
          <a:noFill/>
        </p:spPr>
        <p:txBody>
          <a:bodyPr wrap="square" rtlCol="0">
            <a:spAutoFit/>
          </a:bodyPr>
          <a:lstStyle/>
          <a:p>
            <a:pPr algn="ctr"/>
            <a:r>
              <a:rPr lang="en-US" dirty="0" smtClean="0"/>
              <a:t>In the Fast, Flexible, Adaptable World, </a:t>
            </a:r>
          </a:p>
          <a:p>
            <a:pPr algn="ctr"/>
            <a:r>
              <a:rPr lang="en-US" sz="2400" b="1" dirty="0" smtClean="0"/>
              <a:t>success  / survival</a:t>
            </a:r>
          </a:p>
          <a:p>
            <a:pPr algn="ctr"/>
            <a:r>
              <a:rPr lang="en-US" dirty="0" smtClean="0"/>
              <a:t>is marked by </a:t>
            </a:r>
          </a:p>
          <a:p>
            <a:pPr algn="ctr"/>
            <a:r>
              <a:rPr lang="en-US" dirty="0" smtClean="0"/>
              <a:t>efficient, effective, appropriately informed </a:t>
            </a:r>
            <a:r>
              <a:rPr lang="en-US" sz="3200" b="1" dirty="0" smtClean="0"/>
              <a:t>ACTION</a:t>
            </a:r>
            <a:r>
              <a:rPr lang="en-US" sz="3200" dirty="0" smtClean="0"/>
              <a:t>.</a:t>
            </a:r>
            <a:endParaRPr lang="en-US" sz="3200" dirty="0"/>
          </a:p>
        </p:txBody>
      </p:sp>
    </p:spTree>
    <p:extLst>
      <p:ext uri="{BB962C8B-B14F-4D97-AF65-F5344CB8AC3E}">
        <p14:creationId xmlns:p14="http://schemas.microsoft.com/office/powerpoint/2010/main" val="11257760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the ‘Problem’</a:t>
            </a:r>
            <a:endParaRPr lang="en-US" dirty="0"/>
          </a:p>
        </p:txBody>
      </p:sp>
      <p:sp>
        <p:nvSpPr>
          <p:cNvPr id="4" name="TextBox 3"/>
          <p:cNvSpPr txBox="1"/>
          <p:nvPr/>
        </p:nvSpPr>
        <p:spPr>
          <a:xfrm>
            <a:off x="376553" y="1447408"/>
            <a:ext cx="8538848" cy="646331"/>
          </a:xfrm>
          <a:prstGeom prst="rect">
            <a:avLst/>
          </a:prstGeom>
          <a:noFill/>
        </p:spPr>
        <p:txBody>
          <a:bodyPr wrap="square" rtlCol="0">
            <a:spAutoFit/>
          </a:bodyPr>
          <a:lstStyle/>
          <a:p>
            <a:r>
              <a:rPr lang="en-US" dirty="0" smtClean="0"/>
              <a:t>We have an application and wish to use BCO to ‘keep an eye’ on our app over time.  We know about the app, we have a drawing, but we don’t know where to start with BCO.</a:t>
            </a:r>
            <a:endParaRPr lang="en-US" dirty="0"/>
          </a:p>
        </p:txBody>
      </p:sp>
      <p:sp>
        <p:nvSpPr>
          <p:cNvPr id="3" name="TextBox 2"/>
          <p:cNvSpPr txBox="1"/>
          <p:nvPr/>
        </p:nvSpPr>
        <p:spPr>
          <a:xfrm>
            <a:off x="376552" y="2385679"/>
            <a:ext cx="8234047" cy="4524315"/>
          </a:xfrm>
          <a:prstGeom prst="rect">
            <a:avLst/>
          </a:prstGeom>
          <a:noFill/>
        </p:spPr>
        <p:txBody>
          <a:bodyPr wrap="square" rtlCol="0">
            <a:spAutoFit/>
          </a:bodyPr>
          <a:lstStyle/>
          <a:p>
            <a:r>
              <a:rPr lang="en-US" dirty="0" smtClean="0"/>
              <a:t>Here are the questions that need answered (basically in this order)… </a:t>
            </a:r>
          </a:p>
          <a:p>
            <a:endParaRPr lang="en-US" dirty="0"/>
          </a:p>
          <a:p>
            <a:r>
              <a:rPr lang="en-US" dirty="0" smtClean="0"/>
              <a:t>Log in to BCO and look to see if your application is modeled already.  You can check on your main servers as well.</a:t>
            </a:r>
          </a:p>
          <a:p>
            <a:endParaRPr lang="en-US" dirty="0"/>
          </a:p>
          <a:p>
            <a:r>
              <a:rPr lang="en-US" dirty="0" smtClean="0"/>
              <a:t>IF it is not there contact Configuration Management Team to see if it can be modeled, and when.  </a:t>
            </a:r>
            <a:r>
              <a:rPr lang="en-US" dirty="0" smtClean="0"/>
              <a:t>&lt;Contact data removed&gt;</a:t>
            </a:r>
            <a:endParaRPr lang="en-US" dirty="0" smtClean="0"/>
          </a:p>
          <a:p>
            <a:endParaRPr lang="en-US" dirty="0"/>
          </a:p>
          <a:p>
            <a:r>
              <a:rPr lang="en-US" dirty="0" smtClean="0"/>
              <a:t>IF it will not be modeled soon, call the  BCO team to help setup your app.  </a:t>
            </a:r>
            <a:r>
              <a:rPr lang="en-US" dirty="0" smtClean="0"/>
              <a:t>&lt;contact data removed&gt;</a:t>
            </a:r>
            <a:endParaRPr lang="en-US" dirty="0" smtClean="0"/>
          </a:p>
          <a:p>
            <a:endParaRPr lang="en-US" dirty="0"/>
          </a:p>
          <a:p>
            <a:r>
              <a:rPr lang="en-US" dirty="0" smtClean="0"/>
              <a:t>Once your app in in BCO, you can make reports. The BCO Team can help, or you can copy others, or make your own.</a:t>
            </a:r>
          </a:p>
          <a:p>
            <a:endParaRPr lang="en-US" dirty="0" smtClean="0"/>
          </a:p>
          <a:p>
            <a:r>
              <a:rPr lang="en-US" dirty="0" smtClean="0"/>
              <a:t>There are other reporting options as well including scheduling reports to be retrievable online or emailed.</a:t>
            </a:r>
            <a:endParaRPr lang="en-US" dirty="0"/>
          </a:p>
        </p:txBody>
      </p:sp>
    </p:spTree>
    <p:extLst>
      <p:ext uri="{BB962C8B-B14F-4D97-AF65-F5344CB8AC3E}">
        <p14:creationId xmlns:p14="http://schemas.microsoft.com/office/powerpoint/2010/main" val="35683533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on to BCO</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7198" y="1246188"/>
            <a:ext cx="6993404"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7974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System(s)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62100"/>
            <a:ext cx="72294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3810000"/>
            <a:ext cx="6477000" cy="2400657"/>
          </a:xfrm>
          <a:prstGeom prst="rect">
            <a:avLst/>
          </a:prstGeom>
          <a:noFill/>
        </p:spPr>
        <p:txBody>
          <a:bodyPr wrap="square" rtlCol="0">
            <a:spAutoFit/>
          </a:bodyPr>
          <a:lstStyle/>
          <a:p>
            <a:r>
              <a:rPr lang="en-US" dirty="0" smtClean="0"/>
              <a:t>Find the system</a:t>
            </a:r>
            <a:r>
              <a:rPr lang="en-US" dirty="0"/>
              <a:t>. </a:t>
            </a:r>
            <a:r>
              <a:rPr lang="en-US" sz="2400" b="1" dirty="0" smtClean="0"/>
              <a:t>sys:pwauslbmcapp02</a:t>
            </a:r>
          </a:p>
          <a:p>
            <a:endParaRPr lang="en-US" dirty="0"/>
          </a:p>
          <a:p>
            <a:r>
              <a:rPr lang="en-US" dirty="0" smtClean="0"/>
              <a:t>The </a:t>
            </a:r>
            <a:r>
              <a:rPr lang="en-US" b="1" dirty="0" smtClean="0"/>
              <a:t>sys:</a:t>
            </a:r>
            <a:r>
              <a:rPr lang="en-US" dirty="0" smtClean="0"/>
              <a:t> limits the search to just systems.  You can use wild cards  ? One charter  * many charters. There are other key words  workload:  metricname:  app:  tag:  type:   You can use AND or OR and group with ()</a:t>
            </a:r>
          </a:p>
          <a:p>
            <a:endParaRPr lang="en-US" dirty="0"/>
          </a:p>
          <a:p>
            <a:r>
              <a:rPr lang="en-US" dirty="0" smtClean="0"/>
              <a:t>You may want to add  -</a:t>
            </a:r>
            <a:r>
              <a:rPr lang="en-US" b="1" dirty="0" smtClean="0"/>
              <a:t>type:object</a:t>
            </a:r>
            <a:r>
              <a:rPr lang="en-US" dirty="0" smtClean="0"/>
              <a:t>  to remove unlikely matches.</a:t>
            </a:r>
            <a:endParaRPr lang="en-US" dirty="0"/>
          </a:p>
        </p:txBody>
      </p:sp>
      <p:cxnSp>
        <p:nvCxnSpPr>
          <p:cNvPr id="6" name="Straight Arrow Connector 5"/>
          <p:cNvCxnSpPr/>
          <p:nvPr/>
        </p:nvCxnSpPr>
        <p:spPr>
          <a:xfrm flipV="1">
            <a:off x="5334000" y="2667000"/>
            <a:ext cx="990600" cy="114300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216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System Parents</a:t>
            </a:r>
            <a:endParaRPr lang="en-US" dirty="0"/>
          </a:p>
        </p:txBody>
      </p:sp>
      <p:sp>
        <p:nvSpPr>
          <p:cNvPr id="4" name="TextBox 3"/>
          <p:cNvSpPr txBox="1"/>
          <p:nvPr/>
        </p:nvSpPr>
        <p:spPr>
          <a:xfrm>
            <a:off x="228600" y="1676400"/>
            <a:ext cx="4495800" cy="2954655"/>
          </a:xfrm>
          <a:prstGeom prst="rect">
            <a:avLst/>
          </a:prstGeom>
          <a:noFill/>
        </p:spPr>
        <p:txBody>
          <a:bodyPr wrap="square" rtlCol="0">
            <a:spAutoFit/>
          </a:bodyPr>
          <a:lstStyle/>
          <a:p>
            <a:r>
              <a:rPr lang="en-US" dirty="0" smtClean="0"/>
              <a:t>Find the system</a:t>
            </a:r>
            <a:r>
              <a:rPr lang="en-US" dirty="0"/>
              <a:t>. </a:t>
            </a:r>
            <a:r>
              <a:rPr lang="en-US" sz="2400" b="1" dirty="0" smtClean="0"/>
              <a:t>sys:pwauslbmcapp02</a:t>
            </a:r>
          </a:p>
          <a:p>
            <a:endParaRPr lang="en-US" dirty="0"/>
          </a:p>
          <a:p>
            <a:r>
              <a:rPr lang="en-US" dirty="0" smtClean="0"/>
              <a:t>Click the Hierarchy tab.  Look at the Parents section.  These are the Applications associated and other grouping buckets.</a:t>
            </a:r>
          </a:p>
          <a:p>
            <a:endParaRPr lang="en-US" dirty="0"/>
          </a:p>
          <a:p>
            <a:r>
              <a:rPr lang="en-US" dirty="0" smtClean="0"/>
              <a:t>Try several of your application servers, if none show your application, it is very likely that it is not modeled yet.</a:t>
            </a:r>
            <a:endParaRPr lang="en-US" dirty="0"/>
          </a:p>
        </p:txBody>
      </p:sp>
      <p:cxnSp>
        <p:nvCxnSpPr>
          <p:cNvPr id="6" name="Straight Arrow Connector 5"/>
          <p:cNvCxnSpPr/>
          <p:nvPr/>
        </p:nvCxnSpPr>
        <p:spPr>
          <a:xfrm flipV="1">
            <a:off x="5334000" y="2667000"/>
            <a:ext cx="990600" cy="114300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1371600"/>
            <a:ext cx="37052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1905000" y="2057400"/>
            <a:ext cx="4572000" cy="5745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95800" y="2784348"/>
            <a:ext cx="609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19200" y="5181600"/>
            <a:ext cx="7239000" cy="923330"/>
          </a:xfrm>
          <a:prstGeom prst="rect">
            <a:avLst/>
          </a:prstGeom>
          <a:noFill/>
        </p:spPr>
        <p:txBody>
          <a:bodyPr wrap="square" rtlCol="0">
            <a:spAutoFit/>
          </a:bodyPr>
          <a:lstStyle/>
          <a:p>
            <a:r>
              <a:rPr lang="en-US" dirty="0" smtClean="0"/>
              <a:t>If your system names are not found, call the BCO Team, we will investigate. This is unlikely as we have 17,000+ named devices in BCO currently.   Ben Davies  918.551.2242 (Rick Kickert Manager)</a:t>
            </a:r>
            <a:endParaRPr lang="en-US" dirty="0"/>
          </a:p>
        </p:txBody>
      </p:sp>
    </p:spTree>
    <p:extLst>
      <p:ext uri="{BB962C8B-B14F-4D97-AF65-F5344CB8AC3E}">
        <p14:creationId xmlns:p14="http://schemas.microsoft.com/office/powerpoint/2010/main" val="37754771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Application Name(s)</a:t>
            </a:r>
            <a:endParaRPr lang="en-US" dirty="0"/>
          </a:p>
        </p:txBody>
      </p:sp>
      <p:sp>
        <p:nvSpPr>
          <p:cNvPr id="4" name="TextBox 3"/>
          <p:cNvSpPr txBox="1"/>
          <p:nvPr/>
        </p:nvSpPr>
        <p:spPr>
          <a:xfrm>
            <a:off x="3657600" y="1963341"/>
            <a:ext cx="5181600" cy="2123658"/>
          </a:xfrm>
          <a:prstGeom prst="rect">
            <a:avLst/>
          </a:prstGeom>
          <a:noFill/>
        </p:spPr>
        <p:txBody>
          <a:bodyPr wrap="square" rtlCol="0">
            <a:spAutoFit/>
          </a:bodyPr>
          <a:lstStyle/>
          <a:p>
            <a:r>
              <a:rPr lang="en-US" dirty="0" smtClean="0"/>
              <a:t>Find the application.  </a:t>
            </a:r>
            <a:r>
              <a:rPr lang="en-US" sz="2400" b="1" dirty="0" smtClean="0"/>
              <a:t>App:*sa?ple*</a:t>
            </a:r>
          </a:p>
          <a:p>
            <a:endParaRPr lang="en-US" dirty="0"/>
          </a:p>
          <a:p>
            <a:r>
              <a:rPr lang="en-US" baseline="0" dirty="0" smtClean="0"/>
              <a:t>Try the application name and variations,  long name, short name, just letters.  Use wild cards.</a:t>
            </a:r>
          </a:p>
          <a:p>
            <a:endParaRPr lang="en-US" dirty="0"/>
          </a:p>
          <a:p>
            <a:r>
              <a:rPr lang="en-US" dirty="0" smtClean="0"/>
              <a:t>You may want to add  -</a:t>
            </a:r>
            <a:r>
              <a:rPr lang="en-US" b="1" dirty="0" smtClean="0"/>
              <a:t>type:object</a:t>
            </a:r>
            <a:r>
              <a:rPr lang="en-US" dirty="0" smtClean="0"/>
              <a:t>  to remove unlikely matches.</a:t>
            </a:r>
            <a:endParaRPr lang="en-US" dirty="0"/>
          </a:p>
        </p:txBody>
      </p:sp>
      <p:cxnSp>
        <p:nvCxnSpPr>
          <p:cNvPr id="6" name="Straight Arrow Connector 5"/>
          <p:cNvCxnSpPr/>
          <p:nvPr/>
        </p:nvCxnSpPr>
        <p:spPr>
          <a:xfrm flipH="1">
            <a:off x="3057526" y="2362200"/>
            <a:ext cx="1362074" cy="161925"/>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24479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89622" y="4343400"/>
            <a:ext cx="7991475" cy="2031325"/>
          </a:xfrm>
          <a:prstGeom prst="rect">
            <a:avLst/>
          </a:prstGeom>
          <a:noFill/>
        </p:spPr>
        <p:txBody>
          <a:bodyPr wrap="square" rtlCol="0">
            <a:spAutoFit/>
          </a:bodyPr>
          <a:lstStyle/>
          <a:p>
            <a:r>
              <a:rPr lang="en-US" b="1" dirty="0" smtClean="0"/>
              <a:t>IF it is not there, </a:t>
            </a:r>
            <a:r>
              <a:rPr lang="en-US" dirty="0" smtClean="0"/>
              <a:t>contact Configuration Management Team to see if it can be modeled, and when, having the official APM number (Application Portfolio Management) is helpful.  Maria Bova-Cotts  972.996.8033 (Doug Smith, Manager).</a:t>
            </a:r>
          </a:p>
          <a:p>
            <a:endParaRPr lang="en-US" dirty="0"/>
          </a:p>
          <a:p>
            <a:r>
              <a:rPr lang="en-US" dirty="0" smtClean="0"/>
              <a:t>Non APM apps can be created in BCO.  Services, sub applications, or other groupings you find useful can also be created in BCO. Call the BCO  Team, Ben Davies 918.551.2242 (Rick Kickert, Manager)</a:t>
            </a:r>
            <a:endParaRPr lang="en-US" dirty="0"/>
          </a:p>
        </p:txBody>
      </p:sp>
    </p:spTree>
    <p:extLst>
      <p:ext uri="{BB962C8B-B14F-4D97-AF65-F5344CB8AC3E}">
        <p14:creationId xmlns:p14="http://schemas.microsoft.com/office/powerpoint/2010/main" val="36819909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20" y="1219200"/>
            <a:ext cx="4338880" cy="140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Make My Application, Please</a:t>
            </a:r>
            <a:endParaRPr lang="en-US" dirty="0"/>
          </a:p>
        </p:txBody>
      </p:sp>
      <p:sp>
        <p:nvSpPr>
          <p:cNvPr id="4" name="TextBox 3"/>
          <p:cNvSpPr txBox="1"/>
          <p:nvPr/>
        </p:nvSpPr>
        <p:spPr>
          <a:xfrm>
            <a:off x="4818697" y="1393388"/>
            <a:ext cx="3962400" cy="1200329"/>
          </a:xfrm>
          <a:prstGeom prst="rect">
            <a:avLst/>
          </a:prstGeom>
          <a:noFill/>
        </p:spPr>
        <p:txBody>
          <a:bodyPr wrap="square" rtlCol="0">
            <a:spAutoFit/>
          </a:bodyPr>
          <a:lstStyle/>
          <a:p>
            <a:r>
              <a:rPr lang="en-US" dirty="0" smtClean="0"/>
              <a:t>We looked at the  Critical System Documentation site.. </a:t>
            </a:r>
            <a:r>
              <a:rPr lang="en-US" dirty="0" smtClean="0">
                <a:hlinkClick r:id="rId4"/>
              </a:rPr>
              <a:t>http</a:t>
            </a:r>
            <a:r>
              <a:rPr lang="en-US" dirty="0" smtClean="0">
                <a:hlinkClick r:id="rId4"/>
              </a:rPr>
              <a:t>://critical_system.htm</a:t>
            </a:r>
            <a:endParaRPr lang="en-US" dirty="0" smtClean="0"/>
          </a:p>
          <a:p>
            <a:endParaRPr lang="en-US" dirty="0"/>
          </a:p>
        </p:txBody>
      </p:sp>
      <p:sp>
        <p:nvSpPr>
          <p:cNvPr id="10" name="TextBox 9"/>
          <p:cNvSpPr txBox="1"/>
          <p:nvPr/>
        </p:nvSpPr>
        <p:spPr>
          <a:xfrm>
            <a:off x="3739662" y="4986337"/>
            <a:ext cx="5199697" cy="1200329"/>
          </a:xfrm>
          <a:prstGeom prst="rect">
            <a:avLst/>
          </a:prstGeom>
          <a:noFill/>
        </p:spPr>
        <p:txBody>
          <a:bodyPr wrap="square" rtlCol="0">
            <a:spAutoFit/>
          </a:bodyPr>
          <a:lstStyle/>
          <a:p>
            <a:r>
              <a:rPr lang="en-US" b="1" dirty="0" smtClean="0"/>
              <a:t>The BCO team will help make the application </a:t>
            </a:r>
            <a:r>
              <a:rPr lang="en-US" dirty="0" smtClean="0"/>
              <a:t>and show you where it is and how to get to it.</a:t>
            </a:r>
          </a:p>
          <a:p>
            <a:endParaRPr lang="en-US" dirty="0"/>
          </a:p>
          <a:p>
            <a:r>
              <a:rPr lang="en-US" dirty="0" smtClean="0"/>
              <a:t>Here BCO is modeled in Test and Prod</a:t>
            </a:r>
            <a:endParaRPr lang="en-US"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51" y="2686050"/>
            <a:ext cx="31337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4986337"/>
            <a:ext cx="28781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14800" y="3167360"/>
            <a:ext cx="4449423" cy="923330"/>
          </a:xfrm>
          <a:prstGeom prst="rect">
            <a:avLst/>
          </a:prstGeom>
          <a:noFill/>
        </p:spPr>
        <p:txBody>
          <a:bodyPr wrap="none" rtlCol="0">
            <a:spAutoFit/>
          </a:bodyPr>
          <a:lstStyle/>
          <a:p>
            <a:r>
              <a:rPr lang="en-US" dirty="0" smtClean="0"/>
              <a:t>And or  got our system drawing</a:t>
            </a:r>
          </a:p>
          <a:p>
            <a:endParaRPr lang="en-US" dirty="0" smtClean="0"/>
          </a:p>
          <a:p>
            <a:r>
              <a:rPr lang="en-US" dirty="0" smtClean="0"/>
              <a:t>Picked off the devices we were interested in. </a:t>
            </a:r>
          </a:p>
        </p:txBody>
      </p:sp>
    </p:spTree>
    <p:extLst>
      <p:ext uri="{BB962C8B-B14F-4D97-AF65-F5344CB8AC3E}">
        <p14:creationId xmlns:p14="http://schemas.microsoft.com/office/powerpoint/2010/main" val="36541747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the Resulting Application</a:t>
            </a:r>
            <a:endParaRPr lang="en-US" dirty="0"/>
          </a:p>
        </p:txBody>
      </p:sp>
      <p:sp>
        <p:nvSpPr>
          <p:cNvPr id="4" name="TextBox 3"/>
          <p:cNvSpPr txBox="1"/>
          <p:nvPr/>
        </p:nvSpPr>
        <p:spPr>
          <a:xfrm>
            <a:off x="4114800" y="1291876"/>
            <a:ext cx="4666297" cy="2031325"/>
          </a:xfrm>
          <a:prstGeom prst="rect">
            <a:avLst/>
          </a:prstGeom>
          <a:noFill/>
        </p:spPr>
        <p:txBody>
          <a:bodyPr wrap="square" rtlCol="0">
            <a:spAutoFit/>
          </a:bodyPr>
          <a:lstStyle/>
          <a:p>
            <a:r>
              <a:rPr lang="en-US" dirty="0" smtClean="0"/>
              <a:t>We added the servers. </a:t>
            </a:r>
          </a:p>
          <a:p>
            <a:endParaRPr lang="en-US" dirty="0"/>
          </a:p>
          <a:p>
            <a:r>
              <a:rPr lang="en-US" dirty="0" smtClean="0"/>
              <a:t>Our  Apache proxy Servers were not in BCO.  So we sent a note to the  Monitoring Team,  </a:t>
            </a:r>
            <a:r>
              <a:rPr lang="en-US" dirty="0" smtClean="0"/>
              <a:t>&lt;contact removed&gt;.  </a:t>
            </a:r>
            <a:r>
              <a:rPr lang="en-US" dirty="0" smtClean="0"/>
              <a:t>And they were not discovered by the Config Team, so they got a note as well. </a:t>
            </a:r>
            <a:endParaRPr lang="en-US" dirty="0"/>
          </a:p>
        </p:txBody>
      </p:sp>
      <p:sp>
        <p:nvSpPr>
          <p:cNvPr id="10" name="TextBox 9"/>
          <p:cNvSpPr txBox="1"/>
          <p:nvPr/>
        </p:nvSpPr>
        <p:spPr>
          <a:xfrm>
            <a:off x="4114800" y="4986337"/>
            <a:ext cx="4824559" cy="1200329"/>
          </a:xfrm>
          <a:prstGeom prst="rect">
            <a:avLst/>
          </a:prstGeom>
          <a:noFill/>
        </p:spPr>
        <p:txBody>
          <a:bodyPr wrap="square" rtlCol="0">
            <a:spAutoFit/>
          </a:bodyPr>
          <a:lstStyle/>
          <a:p>
            <a:r>
              <a:rPr lang="en-US" dirty="0" smtClean="0"/>
              <a:t>We also have some  ‘Works’ or reports that have been borrowed from other places.   More about that, next. You will find the reports are only as good as the data supplied.</a:t>
            </a:r>
            <a:endParaRPr lang="en-US" dirty="0"/>
          </a:p>
        </p:txBody>
      </p:sp>
      <p:sp>
        <p:nvSpPr>
          <p:cNvPr id="3" name="TextBox 2"/>
          <p:cNvSpPr txBox="1"/>
          <p:nvPr/>
        </p:nvSpPr>
        <p:spPr>
          <a:xfrm>
            <a:off x="4535424" y="3390328"/>
            <a:ext cx="4572000" cy="1477328"/>
          </a:xfrm>
          <a:prstGeom prst="rect">
            <a:avLst/>
          </a:prstGeom>
          <a:noFill/>
        </p:spPr>
        <p:txBody>
          <a:bodyPr wrap="square" rtlCol="0">
            <a:spAutoFit/>
          </a:bodyPr>
          <a:lstStyle/>
          <a:p>
            <a:r>
              <a:rPr lang="en-US" dirty="0" smtClean="0"/>
              <a:t>We also added Business Metrics, which is the ‘count of work’ these systems do. This is needed for some correlation analysis and some modeling. In our case this was easy, but it generally is not so easy.</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81410"/>
            <a:ext cx="3208236" cy="490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Brace 4"/>
          <p:cNvSpPr/>
          <p:nvPr/>
        </p:nvSpPr>
        <p:spPr>
          <a:xfrm>
            <a:off x="3429000" y="1676400"/>
            <a:ext cx="465036" cy="2057638"/>
          </a:xfrm>
          <a:prstGeom prst="rightBrace">
            <a:avLst>
              <a:gd name="adj1" fmla="val 8333"/>
              <a:gd name="adj2" fmla="val 2244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Right Brace 12"/>
          <p:cNvSpPr/>
          <p:nvPr/>
        </p:nvSpPr>
        <p:spPr>
          <a:xfrm>
            <a:off x="3436836" y="3886200"/>
            <a:ext cx="465036" cy="762000"/>
          </a:xfrm>
          <a:prstGeom prst="rightBrace">
            <a:avLst>
              <a:gd name="adj1" fmla="val 8333"/>
              <a:gd name="adj2" fmla="val 3444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ight Brace 13"/>
          <p:cNvSpPr/>
          <p:nvPr/>
        </p:nvSpPr>
        <p:spPr>
          <a:xfrm>
            <a:off x="3436836" y="4800600"/>
            <a:ext cx="525564" cy="1386066"/>
          </a:xfrm>
          <a:prstGeom prst="rightBrace">
            <a:avLst>
              <a:gd name="adj1" fmla="val 8333"/>
              <a:gd name="adj2" fmla="val 4223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8452575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Report, or Two</a:t>
            </a:r>
            <a:endParaRPr lang="en-US" dirty="0"/>
          </a:p>
        </p:txBody>
      </p:sp>
      <p:sp>
        <p:nvSpPr>
          <p:cNvPr id="4" name="TextBox 3"/>
          <p:cNvSpPr txBox="1"/>
          <p:nvPr/>
        </p:nvSpPr>
        <p:spPr>
          <a:xfrm>
            <a:off x="152400" y="1291876"/>
            <a:ext cx="4666297" cy="923330"/>
          </a:xfrm>
          <a:prstGeom prst="rect">
            <a:avLst/>
          </a:prstGeom>
          <a:noFill/>
        </p:spPr>
        <p:txBody>
          <a:bodyPr wrap="square" rtlCol="0">
            <a:spAutoFit/>
          </a:bodyPr>
          <a:lstStyle/>
          <a:p>
            <a:r>
              <a:rPr lang="en-US" dirty="0" smtClean="0"/>
              <a:t>Making reports is a little difficult to explain, so we invite you to call for a demo or to use the Views tab. More on that next.</a:t>
            </a:r>
            <a:endParaRPr lang="en-US" dirty="0"/>
          </a:p>
        </p:txBody>
      </p:sp>
      <p:sp>
        <p:nvSpPr>
          <p:cNvPr id="3" name="TextBox 2"/>
          <p:cNvSpPr txBox="1"/>
          <p:nvPr/>
        </p:nvSpPr>
        <p:spPr>
          <a:xfrm>
            <a:off x="573024" y="2748677"/>
            <a:ext cx="4572000" cy="2585323"/>
          </a:xfrm>
          <a:prstGeom prst="rect">
            <a:avLst/>
          </a:prstGeom>
          <a:noFill/>
        </p:spPr>
        <p:txBody>
          <a:bodyPr wrap="square" rtlCol="0">
            <a:spAutoFit/>
          </a:bodyPr>
          <a:lstStyle/>
          <a:p>
            <a:r>
              <a:rPr lang="en-US" dirty="0" smtClean="0"/>
              <a:t>On the left menu, All Domains, Service View, BMC Atrium CMDB, Product Education and Marketing, PublicWebSites PRD, Works.  This is our most mature App so it is a good bet that good reports can be copied from here.</a:t>
            </a:r>
          </a:p>
          <a:p>
            <a:endParaRPr lang="en-US" dirty="0"/>
          </a:p>
          <a:p>
            <a:r>
              <a:rPr lang="en-US" dirty="0" smtClean="0"/>
              <a:t>Copy reports then modify them to suit, is the easiest way to make a report.  Copy, don’t move.  Thank you.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90613"/>
            <a:ext cx="3392424" cy="574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318335" y="1392409"/>
            <a:ext cx="2225465" cy="260597"/>
          </a:xfrm>
          <a:prstGeom prst="ellipse">
            <a:avLst/>
          </a:prstGeom>
          <a:solidFill>
            <a:schemeClr val="bg1">
              <a:lumMod val="95000"/>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334000" y="2667000"/>
            <a:ext cx="2225465" cy="260597"/>
          </a:xfrm>
          <a:prstGeom prst="ellipse">
            <a:avLst/>
          </a:prstGeom>
          <a:solidFill>
            <a:schemeClr val="bg1">
              <a:lumMod val="95000"/>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486400" y="2939803"/>
            <a:ext cx="2225465" cy="260597"/>
          </a:xfrm>
          <a:prstGeom prst="ellipse">
            <a:avLst/>
          </a:prstGeom>
          <a:solidFill>
            <a:schemeClr val="bg1">
              <a:lumMod val="95000"/>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297994" y="4732027"/>
            <a:ext cx="3942546" cy="260597"/>
          </a:xfrm>
          <a:prstGeom prst="ellipse">
            <a:avLst/>
          </a:prstGeom>
          <a:solidFill>
            <a:schemeClr val="bg1">
              <a:lumMod val="95000"/>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080335" y="5225803"/>
            <a:ext cx="2225465" cy="260597"/>
          </a:xfrm>
          <a:prstGeom prst="ellipse">
            <a:avLst/>
          </a:prstGeom>
          <a:solidFill>
            <a:schemeClr val="bg1">
              <a:lumMod val="95000"/>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6613735" y="5759203"/>
            <a:ext cx="2225465" cy="260597"/>
          </a:xfrm>
          <a:prstGeom prst="ellipse">
            <a:avLst/>
          </a:prstGeom>
          <a:solidFill>
            <a:schemeClr val="bg1">
              <a:lumMod val="95000"/>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753720" y="6553200"/>
            <a:ext cx="1672025" cy="260597"/>
          </a:xfrm>
          <a:prstGeom prst="ellipse">
            <a:avLst/>
          </a:prstGeom>
          <a:solidFill>
            <a:schemeClr val="bg1">
              <a:lumMod val="95000"/>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73024" y="6172200"/>
            <a:ext cx="3134191" cy="461665"/>
          </a:xfrm>
          <a:prstGeom prst="rect">
            <a:avLst/>
          </a:prstGeom>
          <a:noFill/>
        </p:spPr>
        <p:txBody>
          <a:bodyPr wrap="none" rtlCol="0">
            <a:spAutoFit/>
          </a:bodyPr>
          <a:lstStyle/>
          <a:p>
            <a:r>
              <a:rPr lang="en-US" sz="2400" b="1" dirty="0" smtClean="0"/>
              <a:t>The good stuff is here!</a:t>
            </a:r>
            <a:endParaRPr lang="en-US" sz="2400" b="1" dirty="0"/>
          </a:p>
        </p:txBody>
      </p:sp>
      <p:cxnSp>
        <p:nvCxnSpPr>
          <p:cNvPr id="20" name="Straight Arrow Connector 19"/>
          <p:cNvCxnSpPr>
            <a:endCxn id="19" idx="2"/>
          </p:cNvCxnSpPr>
          <p:nvPr/>
        </p:nvCxnSpPr>
        <p:spPr>
          <a:xfrm>
            <a:off x="3733800" y="6403032"/>
            <a:ext cx="3019920" cy="2804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38288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CSC Powerpoint Theme">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9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0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0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1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2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3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2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3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4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4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5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6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6eb8961d-acc7-4819-9e24-430f4ae12685" ContentTypeId="0x010100E37FBDC2FBD7CF4BA64B485D050DC2C0" PreviousValue="false"/>
</file>

<file path=customXml/item3.xml><?xml version="1.0" encoding="utf-8"?>
<ct:contentTypeSchema xmlns:ct="http://schemas.microsoft.com/office/2006/metadata/contentType" xmlns:ma="http://schemas.microsoft.com/office/2006/metadata/properties/metaAttributes" ct:_="" ma:_="" ma:contentTypeName="PMPIipsICP Document" ma:contentTypeID="0x010100E37FBDC2FBD7CF4BA64B485D050DC2C0002734522FD15BED438F4E58EEB048BD2D001875845388512845969E655DA0FF2323" ma:contentTypeVersion="13" ma:contentTypeDescription="" ma:contentTypeScope="" ma:versionID="d4317a2a0d5e22b7587b1f3e5b725071">
  <xsd:schema xmlns:xsd="http://www.w3.org/2001/XMLSchema" xmlns:xs="http://www.w3.org/2001/XMLSchema" xmlns:p="http://schemas.microsoft.com/office/2006/metadata/properties" xmlns:ns2="2ec55f88-497d-4744-a576-c5a97d9c5737" xmlns:ns3="bbddbaa4-a44f-46f7-ab35-1f7ae0a20fa4" targetNamespace="http://schemas.microsoft.com/office/2006/metadata/properties" ma:root="true" ma:fieldsID="ae7d801c55301878178745f7131f3461" ns2:_="" ns3:_="">
    <xsd:import namespace="2ec55f88-497d-4744-a576-c5a97d9c5737"/>
    <xsd:import namespace="bbddbaa4-a44f-46f7-ab35-1f7ae0a20fa4"/>
    <xsd:element name="properties">
      <xsd:complexType>
        <xsd:sequence>
          <xsd:element name="documentManagement">
            <xsd:complexType>
              <xsd:all>
                <xsd:element ref="ns2:RecordDescription" minOccurs="0"/>
                <xsd:element ref="ns2:Contributors" minOccurs="0"/>
                <xsd:element ref="ns2:RecordReferences" minOccurs="0"/>
                <xsd:element ref="ns2:RecordisReferencedBy" minOccurs="0"/>
                <xsd:element ref="ns2:Zone"/>
                <xsd:element ref="ns2:_dlc_DocIdPersistId" minOccurs="0"/>
                <xsd:element ref="ns2:od781379e4184127a235525d2dbc1464" minOccurs="0"/>
                <xsd:element ref="ns2:TaxCatchAll" minOccurs="0"/>
                <xsd:element ref="ns2:TaxCatchAllLabel" minOccurs="0"/>
                <xsd:element ref="ns2:TaxKeywordTaxHTField" minOccurs="0"/>
                <xsd:element ref="ns2:_dlc_DocId" minOccurs="0"/>
                <xsd:element ref="ns2:_dlc_DocIdUrl" minOccurs="0"/>
                <xsd:element ref="ns2:nacdd97bf9324d52acd48dc33f8b81d0" minOccurs="0"/>
                <xsd:element ref="ns3:ndc44abff9194884a09265b3fee26db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c55f88-497d-4744-a576-c5a97d9c5737" elementFormDefault="qualified">
    <xsd:import namespace="http://schemas.microsoft.com/office/2006/documentManagement/types"/>
    <xsd:import namespace="http://schemas.microsoft.com/office/infopath/2007/PartnerControls"/>
    <xsd:element name="RecordDescription" ma:index="4" nillable="true" ma:displayName="Record Description" ma:description="Provide a description of the contents of this document: may include an abstract, a table of contents, a graphical representation, or a free-text account of the contents" ma:internalName="RecordDescription">
      <xsd:simpleType>
        <xsd:restriction base="dms:Note">
          <xsd:maxLength value="255"/>
        </xsd:restriction>
      </xsd:simpleType>
    </xsd:element>
    <xsd:element name="Contributors" ma:index="5" nillable="true" ma:displayName="Contributors" ma:description="Indicate any entities that have contributed to this document before it was uploaded" ma:internalName="Contributors">
      <xsd:simpleType>
        <xsd:restriction base="dms:Note">
          <xsd:maxLength value="255"/>
        </xsd:restriction>
      </xsd:simpleType>
    </xsd:element>
    <xsd:element name="RecordReferences" ma:index="6" nillable="true" ma:displayName="Record References" ma:description="Indicate any resource that is referenced, cited, or otherwise pointed to by this document" ma:internalName="RecordReferences">
      <xsd:simpleType>
        <xsd:restriction base="dms:Note">
          <xsd:maxLength value="255"/>
        </xsd:restriction>
      </xsd:simpleType>
    </xsd:element>
    <xsd:element name="RecordisReferencedBy" ma:index="7" nillable="true" ma:displayName="Record is Referenced By" ma:description="Indicate any related resource that references, cites, or otherwise points to this document" ma:internalName="RecordisReferencedBy">
      <xsd:simpleType>
        <xsd:restriction base="dms:Note">
          <xsd:maxLength value="255"/>
        </xsd:restriction>
      </xsd:simpleType>
    </xsd:element>
    <xsd:element name="Zone" ma:index="8" ma:displayName="Zone" ma:default="Zone 2: – “Work-In-Progress / Administrative Information” is defined as information that has short-term value to users because it is in draft form or because it has limited duration administrative use." ma:format="RadioButtons" ma:internalName="Zone" ma:readOnly="false">
      <xsd:simpleType>
        <xsd:restriction base="dms:Choice">
          <xsd:enumeration value="Zone 1: - “Transitory information” is defined as information that is redundant or becomes obsolete after a short period of time, with no further value."/>
          <xsd:enumeration value="Zone 2: – “Work-In-Progress / Administrative Information” is defined as information that has short-term value to users because it is in draft form or because it has limited duration administrative use."/>
          <xsd:enumeration value="Zone 3: – An HCSC &quot;Business Record&quot; is a specifically designated category of information, captured on any media or in any format that represents the final documentation/record of a HCSC business transaction, decision or activity."/>
        </xsd:restriction>
      </xsd:simpleType>
    </xsd:element>
    <xsd:element name="_dlc_DocIdPersistId" ma:index="10" nillable="true" ma:displayName="Persist ID" ma:description="Keep ID on add." ma:hidden="true" ma:internalName="_dlc_DocIdPersistId" ma:readOnly="true">
      <xsd:simpleType>
        <xsd:restriction base="dms:Boolean"/>
      </xsd:simpleType>
    </xsd:element>
    <xsd:element name="od781379e4184127a235525d2dbc1464" ma:index="11" nillable="true" ma:taxonomy="true" ma:internalName="od781379e4184127a235525d2dbc1464" ma:taxonomyFieldName="Enterprise_x0020_Glossary" ma:displayName="Enterprise Glossary" ma:default="" ma:fieldId="{8d781379-e418-4127-a235-525d2dbc1464}" ma:taxonomyMulti="true" ma:sspId="6eb8961d-acc7-4819-9e24-430f4ae12685" ma:termSetId="b5d4a140-d015-4fc7-8e24-50461f137465"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2c710fbc-982a-4274-ab42-010701ac8af9}" ma:internalName="TaxCatchAll" ma:showField="CatchAllData" ma:web="bbddbaa4-a44f-46f7-ab35-1f7ae0a20fa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2c710fbc-982a-4274-ab42-010701ac8af9}" ma:internalName="TaxCatchAllLabel" ma:readOnly="true" ma:showField="CatchAllDataLabel" ma:web="bbddbaa4-a44f-46f7-ab35-1f7ae0a20fa4">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6eb8961d-acc7-4819-9e24-430f4ae12685" ma:termSetId="00000000-0000-0000-0000-000000000000" ma:anchorId="00000000-0000-0000-0000-000000000000" ma:open="true" ma:isKeyword="true">
      <xsd:complexType>
        <xsd:sequence>
          <xsd:element ref="pc:Terms" minOccurs="0" maxOccurs="1"/>
        </xsd:sequence>
      </xsd:complex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nacdd97bf9324d52acd48dc33f8b81d0" ma:index="23" nillable="true" ma:taxonomy="true" ma:internalName="nacdd97bf9324d52acd48dc33f8b81d0" ma:taxonomyFieldName="RecordCategoryCode" ma:displayName="Record Category Code" ma:default="" ma:fieldId="{7acdd97b-f932-4d52-acd4-8dc33f8b81d0}" ma:sspId="6eb8961d-acc7-4819-9e24-430f4ae12685" ma:termSetId="b5160bb5-43a6-452e-9822-3452fee7574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ddbaa4-a44f-46f7-ab35-1f7ae0a20fa4" elementFormDefault="qualified">
    <xsd:import namespace="http://schemas.microsoft.com/office/2006/documentManagement/types"/>
    <xsd:import namespace="http://schemas.microsoft.com/office/infopath/2007/PartnerControls"/>
    <xsd:element name="ndc44abff9194884a09265b3fee26dbd" ma:index="24" nillable="true" ma:taxonomy="true" ma:internalName="ndc44abff9194884a09265b3fee26dbd" ma:taxonomyFieldName="PMPIipsICP_x0020_Tags" ma:displayName="PMPIipsICP Tags" ma:default="" ma:fieldId="{7dc44abf-f919-4884-a092-65b3fee26dbd}" ma:taxonomyMulti="true" ma:sspId="6eb8961d-acc7-4819-9e24-430f4ae12685" ma:termSetId="0539bc20-7e60-4c17-a283-c717407130a2"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ndc44abff9194884a09265b3fee26dbd xmlns="bbddbaa4-a44f-46f7-ab35-1f7ae0a20fa4">
      <Terms xmlns="http://schemas.microsoft.com/office/infopath/2007/PartnerControls"/>
    </ndc44abff9194884a09265b3fee26dbd>
    <od781379e4184127a235525d2dbc1464 xmlns="2ec55f88-497d-4744-a576-c5a97d9c5737">
      <Terms xmlns="http://schemas.microsoft.com/office/infopath/2007/PartnerControls"/>
    </od781379e4184127a235525d2dbc1464>
    <RecordDescription xmlns="2ec55f88-497d-4744-a576-c5a97d9c5737">&lt;div class="ExternalClassC770635222A347FF97812025ED3E7A6F"&gt;&lt;p&gt;Use Case BCO002&lt;br /&gt;Setup My Application and Make Reports.&lt;br /&gt;How can BCO help?​&lt;/p&gt;&lt;/div&gt;</RecordDescription>
    <nacdd97bf9324d52acd48dc33f8b81d0 xmlns="2ec55f88-497d-4744-a576-c5a97d9c5737">
      <Terms xmlns="http://schemas.microsoft.com/office/infopath/2007/PartnerControls"/>
    </nacdd97bf9324d52acd48dc33f8b81d0>
    <_dlc_DocId xmlns="2ec55f88-497d-4744-a576-c5a97d9c5737">PMPIIPSICP-2-43</_dlc_DocId>
    <RecordisReferencedBy xmlns="2ec55f88-497d-4744-a576-c5a97d9c5737">&lt;div&gt;&lt;/div&gt;</RecordisReferencedBy>
    <TaxCatchAll xmlns="2ec55f88-497d-4744-a576-c5a97d9c5737"/>
    <_dlc_DocIdUrl xmlns="2ec55f88-497d-4744-a576-c5a97d9c5737">
      <Url>http://community.fyiblue.com/sites/PMPIipsICP/_layouts/DocIdRedir.aspx?ID=PMPIIPSICP-2-43</Url>
      <Description>PMPIIPSICP-2-43</Description>
    </_dlc_DocIdUrl>
    <Zone xmlns="2ec55f88-497d-4744-a576-c5a97d9c5737">Zone 2: – “Work-In-Progress / Administrative Information” is defined as information that has short-term value to users because it is in draft form or because it has limited duration administrative use.</Zone>
    <TaxKeywordTaxHTField xmlns="2ec55f88-497d-4744-a576-c5a97d9c5737">
      <Terms xmlns="http://schemas.microsoft.com/office/infopath/2007/PartnerControls"/>
    </TaxKeywordTaxHTField>
    <RecordReferences xmlns="2ec55f88-497d-4744-a576-c5a97d9c5737">&lt;div&gt;&lt;/div&gt;</RecordReferences>
    <Contributors xmlns="2ec55f88-497d-4744-a576-c5a97d9c5737">&lt;div&gt;&lt;/div&gt;</Contributors>
  </documentManagement>
</p:properties>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622E6B5E-0CA2-4EA0-BCED-DACF138E5A61}">
  <ds:schemaRefs>
    <ds:schemaRef ds:uri="http://schemas.microsoft.com/sharepoint/v3/contenttype/forms"/>
  </ds:schemaRefs>
</ds:datastoreItem>
</file>

<file path=customXml/itemProps2.xml><?xml version="1.0" encoding="utf-8"?>
<ds:datastoreItem xmlns:ds="http://schemas.openxmlformats.org/officeDocument/2006/customXml" ds:itemID="{BAC65DF7-50DF-4069-9B01-C480A515EAF1}">
  <ds:schemaRefs>
    <ds:schemaRef ds:uri="Microsoft.SharePoint.Taxonomy.ContentTypeSync"/>
  </ds:schemaRefs>
</ds:datastoreItem>
</file>

<file path=customXml/itemProps3.xml><?xml version="1.0" encoding="utf-8"?>
<ds:datastoreItem xmlns:ds="http://schemas.openxmlformats.org/officeDocument/2006/customXml" ds:itemID="{F953F31A-195B-4B5C-93F4-C453F037E3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c55f88-497d-4744-a576-c5a97d9c5737"/>
    <ds:schemaRef ds:uri="bbddbaa4-a44f-46f7-ab35-1f7ae0a20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9936C86-058D-4870-9375-A9298A84DAE1}">
  <ds:schemaRefs>
    <ds:schemaRef ds:uri="http://schemas.microsoft.com/sharepoint/events"/>
  </ds:schemaRefs>
</ds:datastoreItem>
</file>

<file path=customXml/itemProps5.xml><?xml version="1.0" encoding="utf-8"?>
<ds:datastoreItem xmlns:ds="http://schemas.openxmlformats.org/officeDocument/2006/customXml" ds:itemID="{3E872BAA-FBDC-4DE3-9974-FE2598F9F4A8}">
  <ds:schemaRefs>
    <ds:schemaRef ds:uri="bbddbaa4-a44f-46f7-ab35-1f7ae0a20fa4"/>
    <ds:schemaRef ds:uri="2ec55f88-497d-4744-a576-c5a97d9c5737"/>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6.xml><?xml version="1.0" encoding="utf-8"?>
<ds:datastoreItem xmlns:ds="http://schemas.openxmlformats.org/officeDocument/2006/customXml" ds:itemID="{52A2960F-3FD5-4CF6-A5F5-FE762C06B2FD}">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HCSC Powerpoint Theme</Template>
  <TotalTime>835</TotalTime>
  <Words>3476</Words>
  <Application>Microsoft Office PowerPoint</Application>
  <PresentationFormat>On-screen Show (4:3)</PresentationFormat>
  <Paragraphs>229</Paragraphs>
  <Slides>15</Slides>
  <Notes>14</Notes>
  <HiddenSlides>0</HiddenSlides>
  <MMClips>0</MMClips>
  <ScaleCrop>false</ScaleCrop>
  <HeadingPairs>
    <vt:vector size="6" baseType="variant">
      <vt:variant>
        <vt:lpstr>Fonts Used</vt:lpstr>
      </vt:variant>
      <vt:variant>
        <vt:i4>6</vt:i4>
      </vt:variant>
      <vt:variant>
        <vt:lpstr>Theme</vt:lpstr>
      </vt:variant>
      <vt:variant>
        <vt:i4>41</vt:i4>
      </vt:variant>
      <vt:variant>
        <vt:lpstr>Slide Titles</vt:lpstr>
      </vt:variant>
      <vt:variant>
        <vt:i4>15</vt:i4>
      </vt:variant>
    </vt:vector>
  </HeadingPairs>
  <TitlesOfParts>
    <vt:vector size="62" baseType="lpstr">
      <vt:lpstr>ＭＳ Ｐゴシック</vt:lpstr>
      <vt:lpstr>Arial</vt:lpstr>
      <vt:lpstr>Calibri</vt:lpstr>
      <vt:lpstr>Cambria</vt:lpstr>
      <vt:lpstr>Century Gothic</vt:lpstr>
      <vt:lpstr>Corbel</vt:lpstr>
      <vt:lpstr>HCSC Powerpoint Theme</vt:lpstr>
      <vt:lpstr>5_Default Design</vt:lpstr>
      <vt:lpstr>2_2006 BCBS MCM2</vt:lpstr>
      <vt:lpstr>6_Default Design</vt:lpstr>
      <vt:lpstr>7_Default Design</vt:lpstr>
      <vt:lpstr>8_Default Design</vt:lpstr>
      <vt:lpstr>3_2006 BCBS MCM2</vt:lpstr>
      <vt:lpstr>4_2006 BCBS MCM2</vt:lpstr>
      <vt:lpstr>9_Default Design</vt:lpstr>
      <vt:lpstr>10_Default Design</vt:lpstr>
      <vt:lpstr>5_2006 BCBS MCM2</vt:lpstr>
      <vt:lpstr>11_Default Design</vt:lpstr>
      <vt:lpstr>12_Default Design</vt:lpstr>
      <vt:lpstr>13_Default Design</vt:lpstr>
      <vt:lpstr>6_2006 BCBS MCM2</vt:lpstr>
      <vt:lpstr>7_2006 BCBS MCM2</vt:lpstr>
      <vt:lpstr>14_Default Design</vt:lpstr>
      <vt:lpstr>15_Default Design</vt:lpstr>
      <vt:lpstr>8_2006 BCBS MCM2</vt:lpstr>
      <vt:lpstr>16_Default Design</vt:lpstr>
      <vt:lpstr>17_Default Design</vt:lpstr>
      <vt:lpstr>18_Default Design</vt:lpstr>
      <vt:lpstr>9_2006 BCBS MCM2</vt:lpstr>
      <vt:lpstr>10_2006 BCBS MCM2</vt:lpstr>
      <vt:lpstr>19_Default Design</vt:lpstr>
      <vt:lpstr>20_Default Design</vt:lpstr>
      <vt:lpstr>11_2006 BCBS MCM2</vt:lpstr>
      <vt:lpstr>21_Default Design</vt:lpstr>
      <vt:lpstr>22_Default Design</vt:lpstr>
      <vt:lpstr>23_Default Design</vt:lpstr>
      <vt:lpstr>12_2006 BCBS MCM2</vt:lpstr>
      <vt:lpstr>13_2006 BCBS MCM2</vt:lpstr>
      <vt:lpstr>24_Default Design</vt:lpstr>
      <vt:lpstr>25_Default Design</vt:lpstr>
      <vt:lpstr>14_2006 BCBS MCM2</vt:lpstr>
      <vt:lpstr>26_Default Design</vt:lpstr>
      <vt:lpstr>27_Default Design</vt:lpstr>
      <vt:lpstr>28_Default Design</vt:lpstr>
      <vt:lpstr>15_2006 BCBS MCM2</vt:lpstr>
      <vt:lpstr>16_2006 BCBS MCM2</vt:lpstr>
      <vt:lpstr>29_Default Design</vt:lpstr>
      <vt:lpstr>BMC Capacity Optimization (BCO)</vt:lpstr>
      <vt:lpstr>Evaluate the ‘Problem’</vt:lpstr>
      <vt:lpstr>Log on to BCO</vt:lpstr>
      <vt:lpstr>Find the System(s)</vt:lpstr>
      <vt:lpstr>Find System Parents</vt:lpstr>
      <vt:lpstr>Find the Application Name(s)</vt:lpstr>
      <vt:lpstr>Make My Application, Please</vt:lpstr>
      <vt:lpstr>Show the Resulting Application</vt:lpstr>
      <vt:lpstr>How About a Report, or Two</vt:lpstr>
      <vt:lpstr>How About a Report, or Two</vt:lpstr>
      <vt:lpstr>Copied. Now What?</vt:lpstr>
      <vt:lpstr>Report Run, Analyze, Action</vt:lpstr>
      <vt:lpstr>A Better (Different) Way</vt:lpstr>
      <vt:lpstr>Your Turn</vt:lpstr>
      <vt:lpstr>Plan, Do, Check, Act – Or Not</vt:lpstr>
    </vt:vector>
  </TitlesOfParts>
  <Company>Health Care Service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BMC Capacity Optimization (BCO)</dc:title>
  <dc:creator>HCSC User</dc:creator>
  <cp:keywords/>
  <cp:lastModifiedBy>Ben Davies</cp:lastModifiedBy>
  <cp:revision>38</cp:revision>
  <dcterms:created xsi:type="dcterms:W3CDTF">2014-01-28T08:15:31Z</dcterms:created>
  <dcterms:modified xsi:type="dcterms:W3CDTF">2016-08-13T09:33:13Z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PMPIipsICP Tags">
    <vt:lpwstr/>
  </property>
  <property fmtid="{D5CDD505-2E9C-101B-9397-08002B2CF9AE}" pid="4" name="ContentTypeId">
    <vt:lpwstr>0x010100E37FBDC2FBD7CF4BA64B485D050DC2C0002734522FD15BED438F4E58EEB048BD2D001875845388512845969E655DA0FF2323</vt:lpwstr>
  </property>
  <property fmtid="{D5CDD505-2E9C-101B-9397-08002B2CF9AE}" pid="5" name="Enterprise Glossary">
    <vt:lpwstr/>
  </property>
  <property fmtid="{D5CDD505-2E9C-101B-9397-08002B2CF9AE}" pid="6" name="RecordCategoryCode">
    <vt:lpwstr/>
  </property>
  <property fmtid="{D5CDD505-2E9C-101B-9397-08002B2CF9AE}" pid="7" name="_dlc_DocIdItemGuid">
    <vt:lpwstr>5c490bd3-818d-4844-af02-725e58df8660</vt:lpwstr>
  </property>
</Properties>
</file>