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1.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4.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5.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6.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7.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8.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9.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0.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1.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2.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4.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5.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6.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38.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39.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0.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2" r:id="rId8"/>
    <p:sldMasterId id="2147483686" r:id="rId9"/>
    <p:sldMasterId id="2147483699" r:id="rId10"/>
    <p:sldMasterId id="2147483713" r:id="rId11"/>
    <p:sldMasterId id="2147483727" r:id="rId12"/>
    <p:sldMasterId id="2147483741" r:id="rId13"/>
    <p:sldMasterId id="2147483754" r:id="rId14"/>
    <p:sldMasterId id="2147483769" r:id="rId15"/>
    <p:sldMasterId id="2147483781" r:id="rId16"/>
    <p:sldMasterId id="2147483795" r:id="rId17"/>
    <p:sldMasterId id="2147483808" r:id="rId18"/>
    <p:sldMasterId id="2147483822" r:id="rId19"/>
    <p:sldMasterId id="2147483836" r:id="rId20"/>
    <p:sldMasterId id="2147483850" r:id="rId21"/>
    <p:sldMasterId id="2147483862" r:id="rId22"/>
    <p:sldMasterId id="2147483877" r:id="rId23"/>
    <p:sldMasterId id="2147483889" r:id="rId24"/>
    <p:sldMasterId id="2147483903" r:id="rId25"/>
    <p:sldMasterId id="2147483916" r:id="rId26"/>
    <p:sldMasterId id="2147483930" r:id="rId27"/>
    <p:sldMasterId id="2147483944" r:id="rId28"/>
    <p:sldMasterId id="2147483958" r:id="rId29"/>
    <p:sldMasterId id="2147483970" r:id="rId30"/>
    <p:sldMasterId id="2147483985" r:id="rId31"/>
    <p:sldMasterId id="2147483997" r:id="rId32"/>
    <p:sldMasterId id="2147484011" r:id="rId33"/>
    <p:sldMasterId id="2147484024" r:id="rId34"/>
    <p:sldMasterId id="2147484038" r:id="rId35"/>
    <p:sldMasterId id="2147484052" r:id="rId36"/>
    <p:sldMasterId id="2147484066" r:id="rId37"/>
    <p:sldMasterId id="2147484078" r:id="rId38"/>
    <p:sldMasterId id="2147484093" r:id="rId39"/>
    <p:sldMasterId id="2147484105" r:id="rId40"/>
    <p:sldMasterId id="2147484119" r:id="rId41"/>
    <p:sldMasterId id="2147484132" r:id="rId42"/>
    <p:sldMasterId id="2147484146" r:id="rId43"/>
    <p:sldMasterId id="2147484160" r:id="rId44"/>
    <p:sldMasterId id="2147484174" r:id="rId45"/>
    <p:sldMasterId id="2147484186" r:id="rId46"/>
    <p:sldMasterId id="2147484201" r:id="rId47"/>
  </p:sldMasterIdLst>
  <p:notesMasterIdLst>
    <p:notesMasterId r:id="rId57"/>
  </p:notesMasterIdLst>
  <p:sldIdLst>
    <p:sldId id="256" r:id="rId48"/>
    <p:sldId id="267" r:id="rId49"/>
    <p:sldId id="268" r:id="rId50"/>
    <p:sldId id="269" r:id="rId51"/>
    <p:sldId id="257" r:id="rId52"/>
    <p:sldId id="258" r:id="rId53"/>
    <p:sldId id="270" r:id="rId54"/>
    <p:sldId id="271" r:id="rId55"/>
    <p:sldId id="26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65536" autoAdjust="0"/>
  </p:normalViewPr>
  <p:slideViewPr>
    <p:cSldViewPr>
      <p:cViewPr varScale="1">
        <p:scale>
          <a:sx n="59" d="100"/>
          <a:sy n="59" d="100"/>
        </p:scale>
        <p:origin x="12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Master" Target="slideMasters/slideMaster20.xml"/><Relationship Id="rId39" Type="http://schemas.openxmlformats.org/officeDocument/2006/relationships/slideMaster" Target="slideMasters/slideMaster33.xml"/><Relationship Id="rId21" Type="http://schemas.openxmlformats.org/officeDocument/2006/relationships/slideMaster" Target="slideMasters/slideMaster15.xml"/><Relationship Id="rId34" Type="http://schemas.openxmlformats.org/officeDocument/2006/relationships/slideMaster" Target="slideMasters/slideMaster28.xml"/><Relationship Id="rId42" Type="http://schemas.openxmlformats.org/officeDocument/2006/relationships/slideMaster" Target="slideMasters/slideMaster36.xml"/><Relationship Id="rId47" Type="http://schemas.openxmlformats.org/officeDocument/2006/relationships/slideMaster" Target="slideMasters/slideMaster41.xml"/><Relationship Id="rId50" Type="http://schemas.openxmlformats.org/officeDocument/2006/relationships/slide" Target="slides/slide3.xml"/><Relationship Id="rId55" Type="http://schemas.openxmlformats.org/officeDocument/2006/relationships/slide" Target="slides/slide8.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Master" Target="slideMasters/slideMaster14.xml"/><Relationship Id="rId29" Type="http://schemas.openxmlformats.org/officeDocument/2006/relationships/slideMaster" Target="slideMasters/slideMaster23.xml"/><Relationship Id="rId41" Type="http://schemas.openxmlformats.org/officeDocument/2006/relationships/slideMaster" Target="slideMasters/slideMaster35.xml"/><Relationship Id="rId54"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Master" Target="slideMasters/slideMaster18.xml"/><Relationship Id="rId32" Type="http://schemas.openxmlformats.org/officeDocument/2006/relationships/slideMaster" Target="slideMasters/slideMaster26.xml"/><Relationship Id="rId37" Type="http://schemas.openxmlformats.org/officeDocument/2006/relationships/slideMaster" Target="slideMasters/slideMaster31.xml"/><Relationship Id="rId40" Type="http://schemas.openxmlformats.org/officeDocument/2006/relationships/slideMaster" Target="slideMasters/slideMaster34.xml"/><Relationship Id="rId45" Type="http://schemas.openxmlformats.org/officeDocument/2006/relationships/slideMaster" Target="slideMasters/slideMaster39.xml"/><Relationship Id="rId53" Type="http://schemas.openxmlformats.org/officeDocument/2006/relationships/slide" Target="slides/slide6.xml"/><Relationship Id="rId58"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Master" Target="slideMasters/slideMaster17.xml"/><Relationship Id="rId28" Type="http://schemas.openxmlformats.org/officeDocument/2006/relationships/slideMaster" Target="slideMasters/slideMaster22.xml"/><Relationship Id="rId36" Type="http://schemas.openxmlformats.org/officeDocument/2006/relationships/slideMaster" Target="slideMasters/slideMaster30.xml"/><Relationship Id="rId49" Type="http://schemas.openxmlformats.org/officeDocument/2006/relationships/slide" Target="slides/slide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4.xml"/><Relationship Id="rId19" Type="http://schemas.openxmlformats.org/officeDocument/2006/relationships/slideMaster" Target="slideMasters/slideMaster13.xml"/><Relationship Id="rId31" Type="http://schemas.openxmlformats.org/officeDocument/2006/relationships/slideMaster" Target="slideMasters/slideMaster25.xml"/><Relationship Id="rId44" Type="http://schemas.openxmlformats.org/officeDocument/2006/relationships/slideMaster" Target="slideMasters/slideMaster38.xml"/><Relationship Id="rId52" Type="http://schemas.openxmlformats.org/officeDocument/2006/relationships/slide" Target="slides/slide5.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Master" Target="slideMasters/slideMaster16.xml"/><Relationship Id="rId27" Type="http://schemas.openxmlformats.org/officeDocument/2006/relationships/slideMaster" Target="slideMasters/slideMaster21.xml"/><Relationship Id="rId30" Type="http://schemas.openxmlformats.org/officeDocument/2006/relationships/slideMaster" Target="slideMasters/slideMaster24.xml"/><Relationship Id="rId35" Type="http://schemas.openxmlformats.org/officeDocument/2006/relationships/slideMaster" Target="slideMasters/slideMaster29.xml"/><Relationship Id="rId43" Type="http://schemas.openxmlformats.org/officeDocument/2006/relationships/slideMaster" Target="slideMasters/slideMaster37.xml"/><Relationship Id="rId48" Type="http://schemas.openxmlformats.org/officeDocument/2006/relationships/slide" Target="slides/slide1.xml"/><Relationship Id="rId56" Type="http://schemas.openxmlformats.org/officeDocument/2006/relationships/slide" Target="slides/slide9.xml"/><Relationship Id="rId8" Type="http://schemas.openxmlformats.org/officeDocument/2006/relationships/slideMaster" Target="slideMasters/slideMaster2.xml"/><Relationship Id="rId51"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Master" Target="slideMasters/slideMaster19.xml"/><Relationship Id="rId33" Type="http://schemas.openxmlformats.org/officeDocument/2006/relationships/slideMaster" Target="slideMasters/slideMaster27.xml"/><Relationship Id="rId38" Type="http://schemas.openxmlformats.org/officeDocument/2006/relationships/slideMaster" Target="slideMasters/slideMaster32.xml"/><Relationship Id="rId46" Type="http://schemas.openxmlformats.org/officeDocument/2006/relationships/slideMaster" Target="slideMasters/slideMaster40.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1A3BE-A32A-4CA6-BDD9-EBE81F5D2F8D}" type="datetimeFigureOut">
              <a:rPr lang="en-US" smtClean="0"/>
              <a:t>2016-08-13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101F8-4046-4B9A-9C7B-EA711EA30FB7}" type="slidenum">
              <a:rPr lang="en-US" smtClean="0"/>
              <a:t>‹#›</a:t>
            </a:fld>
            <a:endParaRPr lang="en-US"/>
          </a:p>
        </p:txBody>
      </p:sp>
    </p:spTree>
    <p:extLst>
      <p:ext uri="{BB962C8B-B14F-4D97-AF65-F5344CB8AC3E}">
        <p14:creationId xmlns:p14="http://schemas.microsoft.com/office/powerpoint/2010/main" val="388699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mmunity.fyiblue.com/sites/PMPIipsICP/Shared%20Documents/BMC%20Capacity%20Optimization%209.5.0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notes field is</a:t>
            </a:r>
            <a:r>
              <a:rPr lang="en-US" baseline="0" dirty="0" smtClean="0"/>
              <a:t> used such that the notes are what a narrator would say while the slide is on the screen.</a:t>
            </a:r>
          </a:p>
          <a:p>
            <a:endParaRPr lang="en-US" baseline="0" dirty="0" smtClean="0"/>
          </a:p>
          <a:p>
            <a:r>
              <a:rPr lang="en-US" baseline="0" dirty="0" smtClean="0"/>
              <a:t>The screens show screen shots which are sometimes very data dense so the narration can be quite helpful.</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1</a:t>
            </a:fld>
            <a:endParaRPr lang="en-US"/>
          </a:p>
        </p:txBody>
      </p:sp>
    </p:spTree>
    <p:extLst>
      <p:ext uri="{BB962C8B-B14F-4D97-AF65-F5344CB8AC3E}">
        <p14:creationId xmlns:p14="http://schemas.microsoft.com/office/powerpoint/2010/main" val="129261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problem statement we</a:t>
            </a:r>
            <a:r>
              <a:rPr lang="en-US" baseline="0" dirty="0" smtClean="0"/>
              <a:t> see that there are times when a group may wish to have the ability to investigate one or more business metrics or systems metrics and gather data available in BCO such that it can be analyzed, however, there is not necessarily a clear idea of what data will be relevant starting out or which charts will be useful.</a:t>
            </a:r>
          </a:p>
          <a:p>
            <a:endParaRPr lang="en-US" baseline="0" dirty="0" smtClean="0"/>
          </a:p>
          <a:p>
            <a:r>
              <a:rPr lang="en-US" baseline="0" dirty="0" smtClean="0"/>
              <a:t>The solution to this is to setup generally helpful charts and drive those charts with search results, which may me a list of business drivers or list of devices like servers.</a:t>
            </a:r>
          </a:p>
          <a:p>
            <a:endParaRPr lang="en-US" baseline="0" dirty="0" smtClean="0"/>
          </a:p>
          <a:p>
            <a:r>
              <a:rPr lang="en-US" baseline="0" dirty="0" smtClean="0"/>
              <a:t>This allows for easy assembly of data and commonly used charts, and some not so commonly used charts.</a:t>
            </a:r>
          </a:p>
          <a:p>
            <a:endParaRPr lang="en-US" baseline="0" dirty="0" smtClean="0"/>
          </a:p>
          <a:p>
            <a:r>
              <a:rPr lang="en-US" baseline="0" dirty="0" smtClean="0"/>
              <a:t>While the Command Center is the SME group in this use case, feel free to set up groupings of charts based on business metrics, device OS, or resource based (network charts, storage charts </a:t>
            </a:r>
            <a:r>
              <a:rPr lang="en-US" baseline="0" dirty="0" err="1" smtClean="0"/>
              <a:t>etc</a:t>
            </a:r>
            <a:r>
              <a:rPr lang="en-US" baseline="0" dirty="0" smtClean="0"/>
              <a:t>), or any other groupings you find helpful.</a:t>
            </a:r>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2</a:t>
            </a:fld>
            <a:endParaRPr lang="en-US"/>
          </a:p>
        </p:txBody>
      </p:sp>
    </p:spTree>
    <p:extLst>
      <p:ext uri="{BB962C8B-B14F-4D97-AF65-F5344CB8AC3E}">
        <p14:creationId xmlns:p14="http://schemas.microsoft.com/office/powerpoint/2010/main" val="319147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early conversations are somewhat awkward in that the SME group is unsure how the</a:t>
            </a:r>
            <a:r>
              <a:rPr lang="en-US" baseline="0" dirty="0" smtClean="0"/>
              <a:t> charts will be helpful, how the system will actually be used by the SME group and do not want to make decisions that are difficult (expensive) to change later.  In this case, the Command Center and the Capacity Forecasting Services Team have similar data needs, they just take different action based on the data.  Also, the ability to easily change direction, made picking any direction an easy first step.</a:t>
            </a:r>
          </a:p>
          <a:p>
            <a:endParaRPr lang="en-US" baseline="0" dirty="0" smtClean="0"/>
          </a:p>
          <a:p>
            <a:r>
              <a:rPr lang="en-US" baseline="0" dirty="0" smtClean="0"/>
              <a:t>As the SME group becomes more comfortable and proficient at the BCO tool and using the data available, the charts needed may change. New charts are relatively easy to create, and old charts are easily updated or removed.  This flexibility suggests that choosing any direction and adjusting as you go, is a good first step.</a:t>
            </a:r>
          </a:p>
          <a:p>
            <a:endParaRPr lang="en-US" baseline="0" dirty="0" smtClean="0"/>
          </a:p>
          <a:p>
            <a:r>
              <a:rPr lang="en-US" baseline="0" dirty="0" smtClean="0"/>
              <a:t>There may need to be granted a higher level of permissions in the BCO tool to get access to the ability to copy, update, edit or otherwise work with the charts.  This can be granted by the Capacity Forecasting Service Team.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3</a:t>
            </a:fld>
            <a:endParaRPr lang="en-US"/>
          </a:p>
        </p:txBody>
      </p:sp>
    </p:spTree>
    <p:extLst>
      <p:ext uri="{BB962C8B-B14F-4D97-AF65-F5344CB8AC3E}">
        <p14:creationId xmlns:p14="http://schemas.microsoft.com/office/powerpoint/2010/main" val="276489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best to be setup with the help of the Capacity Forecasting Services Team.  Instructions are covered in other use cases and is available using the BCO 9.5 documentation.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hlinkClick r:id="rId3"/>
              </a:rPr>
              <a:t>http://community.fyiblue.com/sites/PMPIipsICP/Shared%20Documents/BMC%20Capacity%20Optimization%209.5.00.pdf</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setup this will not need to be done again for normal daily work.</a:t>
            </a:r>
          </a:p>
          <a:p>
            <a:endParaRPr lang="en-US" dirty="0" smtClean="0"/>
          </a:p>
          <a:p>
            <a:r>
              <a:rPr lang="en-US" dirty="0" smtClean="0"/>
              <a:t>Some thought should be given to how the reports will</a:t>
            </a:r>
            <a:r>
              <a:rPr lang="en-US" baseline="0" dirty="0" smtClean="0"/>
              <a:t> be used and by whom.  Mostly, what is the likelihood that multiple people will be in the reporting area at the same time.  If there is a high likelihood that the filters will need to be changeable by multiple people at around the same time, this layout will need to be changed. Thought as to if business metrics are to be charted or device monitoring metrics or a correlation between them will be needed.  Also if the charts will be used in reports, or if a specific set of charts are needed for a specific customer then this will likely need to be accounted for.</a:t>
            </a:r>
          </a:p>
          <a:p>
            <a:endParaRPr lang="en-US" baseline="0" dirty="0" smtClean="0"/>
          </a:p>
          <a:p>
            <a:r>
              <a:rPr lang="en-US" baseline="0" dirty="0" smtClean="0"/>
              <a:t>The good news is that these can be incorporated after the fact, but should be considered up front.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4</a:t>
            </a:fld>
            <a:endParaRPr lang="en-US"/>
          </a:p>
        </p:txBody>
      </p:sp>
    </p:spTree>
    <p:extLst>
      <p:ext uri="{BB962C8B-B14F-4D97-AF65-F5344CB8AC3E}">
        <p14:creationId xmlns:p14="http://schemas.microsoft.com/office/powerpoint/2010/main" val="221735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on a search string that will drive the repots.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example is </a:t>
            </a:r>
            <a:r>
              <a:rPr lang="en-US" b="1" dirty="0" smtClean="0"/>
              <a:t>(</a:t>
            </a:r>
            <a:r>
              <a:rPr lang="en-US" b="1" dirty="0" err="1" smtClean="0"/>
              <a:t>sys:p</a:t>
            </a:r>
            <a:r>
              <a:rPr lang="en-US" b="1" dirty="0" smtClean="0"/>
              <a:t>*app01 OR </a:t>
            </a:r>
            <a:r>
              <a:rPr lang="en-US" b="1" dirty="0" err="1" smtClean="0"/>
              <a:t>sys:p</a:t>
            </a:r>
            <a:r>
              <a:rPr lang="en-US" b="1" dirty="0" smtClean="0"/>
              <a:t>*app02 AND </a:t>
            </a:r>
            <a:r>
              <a:rPr lang="en-US" b="1" dirty="0" err="1" smtClean="0"/>
              <a:t>enttype:Generic</a:t>
            </a:r>
            <a:r>
              <a:rPr lang="en-US" b="1" dirty="0" smtClean="0"/>
              <a:t>)</a:t>
            </a:r>
            <a:r>
              <a:rPr lang="en-US" dirty="0" smtClean="0"/>
              <a:t>  which gives  six results.  Many times all</a:t>
            </a:r>
            <a:r>
              <a:rPr lang="en-US" baseline="0" dirty="0" smtClean="0"/>
              <a:t> you have is a list of devices that are of interest.  In that case a simple list is appropriate, such as </a:t>
            </a:r>
            <a:r>
              <a:rPr lang="en-US" sz="1200" b="1" i="0" kern="1200" dirty="0" smtClean="0">
                <a:solidFill>
                  <a:schemeClr val="tx1"/>
                </a:solidFill>
                <a:effectLst/>
                <a:latin typeface="+mn-lt"/>
                <a:ea typeface="+mn-ea"/>
                <a:cs typeface="+mn-cs"/>
              </a:rPr>
              <a:t>(sys:pwauslihsapp11 OR sys:pwauslwasapp65 OR sys:pwauslwasapp66 OR sys:pwauslwasapp75) </a:t>
            </a:r>
            <a:r>
              <a:rPr lang="en-US" sz="1200" b="0" i="0" kern="1200" dirty="0" smtClean="0">
                <a:solidFill>
                  <a:schemeClr val="tx1"/>
                </a:solidFill>
                <a:effectLst/>
                <a:latin typeface="+mn-lt"/>
                <a:ea typeface="+mn-ea"/>
                <a:cs typeface="+mn-cs"/>
              </a:rPr>
              <a:t>– this was</a:t>
            </a:r>
            <a:r>
              <a:rPr lang="en-US" sz="1200" b="0" i="0" kern="1200" baseline="0" dirty="0" smtClean="0">
                <a:solidFill>
                  <a:schemeClr val="tx1"/>
                </a:solidFill>
                <a:effectLst/>
                <a:latin typeface="+mn-lt"/>
                <a:ea typeface="+mn-ea"/>
                <a:cs typeface="+mn-cs"/>
              </a:rPr>
              <a:t> the list in the filter at the time of this writing.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It may help you to know that this is part of an SQL statement.. SELECT the metrics needed for the chart WHERE the device name is LIKE (your search string).   This is why the connector word is OR and not AND.  Also, the connector key word must be upper case.  See the manual for more information on search options and formats.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 text editor will help format from the way you get your target list to a useable search string.  Search and replace can be helpful. Search the end of the line code and replace with a space plus </a:t>
            </a:r>
            <a:r>
              <a:rPr lang="en-US" sz="1200" b="1" i="0" kern="1200" baseline="0" dirty="0" smtClean="0">
                <a:solidFill>
                  <a:schemeClr val="tx1"/>
                </a:solidFill>
                <a:effectLst/>
                <a:latin typeface="+mn-lt"/>
                <a:ea typeface="+mn-ea"/>
                <a:cs typeface="+mn-cs"/>
              </a:rPr>
              <a:t>OR sys: </a:t>
            </a:r>
            <a:r>
              <a:rPr lang="en-US" sz="1200" b="0" i="0" kern="1200" baseline="0" dirty="0" smtClean="0">
                <a:solidFill>
                  <a:schemeClr val="tx1"/>
                </a:solidFill>
                <a:effectLst/>
                <a:latin typeface="+mn-lt"/>
                <a:ea typeface="+mn-ea"/>
                <a:cs typeface="+mn-cs"/>
              </a:rPr>
              <a:t>can get you a list of devices quickly.</a:t>
            </a:r>
            <a:endParaRPr lang="en-US" dirty="0" smtClean="0"/>
          </a:p>
          <a:p>
            <a:endParaRPr lang="en-US" dirty="0" smtClean="0"/>
          </a:p>
          <a:p>
            <a:endParaRPr lang="en-US" baseline="0" dirty="0" smtClean="0"/>
          </a:p>
          <a:p>
            <a:r>
              <a:rPr lang="en-US" baseline="0" dirty="0" smtClean="0"/>
              <a:t>There is a large BCO manual and these search options are on </a:t>
            </a:r>
            <a:r>
              <a:rPr lang="en-US" dirty="0" smtClean="0"/>
              <a:t>Page 1536 in the 2869 page BCO</a:t>
            </a:r>
            <a:r>
              <a:rPr lang="en-US" baseline="0" dirty="0" smtClean="0"/>
              <a:t> 9.5.00 manual.</a:t>
            </a:r>
          </a:p>
          <a:p>
            <a:endParaRPr lang="en-US" baseline="0" dirty="0" smtClean="0"/>
          </a:p>
          <a:p>
            <a:r>
              <a:rPr lang="en-US" baseline="0" dirty="0" smtClean="0"/>
              <a:t>These may be helpful.</a:t>
            </a:r>
          </a:p>
          <a:p>
            <a:endParaRPr lang="en-US" baseline="0" dirty="0" smtClean="0"/>
          </a:p>
          <a:p>
            <a:r>
              <a:rPr lang="en-US" dirty="0" smtClean="0"/>
              <a:t>Type Filter=  +</a:t>
            </a:r>
            <a:r>
              <a:rPr lang="en-US" dirty="0" err="1" smtClean="0"/>
              <a:t>type:system</a:t>
            </a:r>
            <a:r>
              <a:rPr lang="en-US" dirty="0" smtClean="0"/>
              <a:t> +subtype:*network* -</a:t>
            </a:r>
            <a:r>
              <a:rPr lang="en-US" dirty="0" err="1" smtClean="0"/>
              <a:t>type:object</a:t>
            </a:r>
            <a:endParaRPr lang="en-US" dirty="0" smtClean="0"/>
          </a:p>
          <a:p>
            <a:endParaRPr lang="en-US" dirty="0" smtClean="0"/>
          </a:p>
          <a:p>
            <a:r>
              <a:rPr lang="en-US" dirty="0" smtClean="0"/>
              <a:t>Domain Filter= +(</a:t>
            </a:r>
            <a:r>
              <a:rPr lang="en-US" dirty="0" err="1" smtClean="0"/>
              <a:t>domain:alineo</a:t>
            </a:r>
            <a:r>
              <a:rPr lang="en-US" dirty="0" smtClean="0"/>
              <a:t>*) -(</a:t>
            </a:r>
            <a:r>
              <a:rPr lang="en-US" dirty="0" err="1" smtClean="0"/>
              <a:t>type:object</a:t>
            </a:r>
            <a:r>
              <a:rPr lang="en-US" dirty="0" smtClean="0"/>
              <a:t> </a:t>
            </a:r>
            <a:r>
              <a:rPr lang="en-US" dirty="0" err="1" smtClean="0"/>
              <a:t>enttype</a:t>
            </a:r>
            <a:r>
              <a:rPr lang="en-US" dirty="0" smtClean="0"/>
              <a:t>:*database* type:*analysis type:*report sys:*)</a:t>
            </a:r>
          </a:p>
          <a:p>
            <a:endParaRPr lang="en-US" dirty="0" smtClean="0"/>
          </a:p>
          <a:p>
            <a:r>
              <a:rPr lang="en-US" dirty="0" smtClean="0"/>
              <a:t>Application Filter= +((appid:2059 </a:t>
            </a:r>
            <a:r>
              <a:rPr lang="en-US" dirty="0" err="1" smtClean="0"/>
              <a:t>enttype</a:t>
            </a:r>
            <a:r>
              <a:rPr lang="en-US" dirty="0" smtClean="0"/>
              <a:t>:*database*) AND (RMAS </a:t>
            </a:r>
            <a:r>
              <a:rPr lang="en-US" dirty="0" err="1" smtClean="0"/>
              <a:t>enttype</a:t>
            </a:r>
            <a:r>
              <a:rPr lang="en-US" dirty="0" smtClean="0"/>
              <a:t>:*database*)) -</a:t>
            </a:r>
            <a:r>
              <a:rPr lang="en-US" dirty="0" err="1" smtClean="0"/>
              <a:t>type:object</a:t>
            </a:r>
            <a:endParaRPr lang="en-US" dirty="0" smtClean="0"/>
          </a:p>
          <a:p>
            <a:endParaRPr lang="en-US" dirty="0" smtClean="0"/>
          </a:p>
          <a:p>
            <a:r>
              <a:rPr lang="en-US" dirty="0" smtClean="0"/>
              <a:t>System Filter=  (+(</a:t>
            </a:r>
            <a:r>
              <a:rPr lang="en-US" dirty="0" err="1" smtClean="0"/>
              <a:t>sys:LIVE</a:t>
            </a:r>
            <a:r>
              <a:rPr lang="en-US" dirty="0" smtClean="0"/>
              <a:t>*OK*</a:t>
            </a:r>
            <a:r>
              <a:rPr lang="en-US" dirty="0" err="1" smtClean="0"/>
              <a:t>pwauslihsapp</a:t>
            </a:r>
            <a:r>
              <a:rPr lang="en-US" dirty="0" smtClean="0"/>
              <a:t>*) -(</a:t>
            </a:r>
            <a:r>
              <a:rPr lang="en-US" dirty="0" err="1" smtClean="0"/>
              <a:t>sys:retail</a:t>
            </a:r>
            <a:r>
              <a:rPr lang="en-US" dirty="0" smtClean="0"/>
              <a:t>*) -(</a:t>
            </a:r>
            <a:r>
              <a:rPr lang="en-US" dirty="0" err="1" smtClean="0"/>
              <a:t>sys:memprofil</a:t>
            </a:r>
            <a:r>
              <a:rPr lang="en-US" dirty="0" smtClean="0"/>
              <a:t>*) -</a:t>
            </a:r>
            <a:r>
              <a:rPr lang="en-US" dirty="0" err="1" smtClean="0"/>
              <a:t>type:object</a:t>
            </a:r>
            <a:r>
              <a:rPr lang="en-US" dirty="0" smtClean="0"/>
              <a:t>)</a:t>
            </a:r>
          </a:p>
          <a:p>
            <a:endParaRPr lang="en-US" dirty="0" smtClean="0"/>
          </a:p>
          <a:p>
            <a:r>
              <a:rPr lang="en-US" dirty="0" smtClean="0"/>
              <a:t>+ is to include  - is to exclude  the () make it more readable</a:t>
            </a:r>
            <a:r>
              <a:rPr lang="en-US" baseline="0" dirty="0" smtClean="0"/>
              <a:t> and are not always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5</a:t>
            </a:fld>
            <a:endParaRPr lang="en-US"/>
          </a:p>
        </p:txBody>
      </p:sp>
    </p:spTree>
    <p:extLst>
      <p:ext uri="{BB962C8B-B14F-4D97-AF65-F5344CB8AC3E}">
        <p14:creationId xmlns:p14="http://schemas.microsoft.com/office/powerpoint/2010/main" val="328103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a:t>
            </a:r>
            <a:r>
              <a:rPr lang="en-US" baseline="0" dirty="0" smtClean="0"/>
              <a:t> set of reports by copying reports you have found helpful that others groups have made, create reports you find helpful, or that your customers have requested.  The key is that these charts are  based on the devices found by the filter and when the chart is well designed getting actionable intelligence out of becomes easier.</a:t>
            </a:r>
          </a:p>
          <a:p>
            <a:endParaRPr lang="en-US" baseline="0" dirty="0" smtClean="0"/>
          </a:p>
          <a:p>
            <a:r>
              <a:rPr lang="en-US" baseline="0" dirty="0" smtClean="0"/>
              <a:t>Coping the charts can sometimes break the copied report.  When this happens you will need to either ‘reinvent’ the report or use other techniques to copy from the original. This can be complicated but the </a:t>
            </a:r>
            <a:r>
              <a:rPr lang="en-US" dirty="0" smtClean="0"/>
              <a:t>Capacity Forecasting Services Team will help.</a:t>
            </a:r>
          </a:p>
          <a:p>
            <a:endParaRPr lang="en-US" dirty="0" smtClean="0"/>
          </a:p>
          <a:p>
            <a:r>
              <a:rPr lang="en-US" dirty="0" smtClean="0"/>
              <a:t>It is worth spending</a:t>
            </a:r>
            <a:r>
              <a:rPr lang="en-US" baseline="0" dirty="0" smtClean="0"/>
              <a:t> some time to make the reports ‘exactly’ as you wish them as they will be reused.  For example the chart that shows CPU, Memory, </a:t>
            </a:r>
            <a:r>
              <a:rPr lang="en-US" baseline="0" dirty="0" err="1" smtClean="0"/>
              <a:t>RunQueue</a:t>
            </a:r>
            <a:r>
              <a:rPr lang="en-US" baseline="0" dirty="0" smtClean="0"/>
              <a:t> and Swap space took more than a week to get it to ‘look right’ but once it was ‘right’ updating it to show new </a:t>
            </a:r>
            <a:r>
              <a:rPr lang="en-US" baseline="0" dirty="0" err="1" smtClean="0"/>
              <a:t>devies</a:t>
            </a:r>
            <a:r>
              <a:rPr lang="en-US" baseline="0" dirty="0" smtClean="0"/>
              <a:t> only takes a few minutes.  You will see the CPU, MEM, Swap, </a:t>
            </a:r>
            <a:r>
              <a:rPr lang="en-US" baseline="0" dirty="0" err="1" smtClean="0"/>
              <a:t>RunQueue</a:t>
            </a:r>
            <a:r>
              <a:rPr lang="en-US" baseline="0" dirty="0" smtClean="0"/>
              <a:t> report in a few forms in nearly every report grouping.  The effort spent making the report useful is worth it, when you see how frequently the report is used, and with very little effort.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6</a:t>
            </a:fld>
            <a:endParaRPr lang="en-US"/>
          </a:p>
        </p:txBody>
      </p:sp>
    </p:spTree>
    <p:extLst>
      <p:ext uri="{BB962C8B-B14F-4D97-AF65-F5344CB8AC3E}">
        <p14:creationId xmlns:p14="http://schemas.microsoft.com/office/powerpoint/2010/main" val="49423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filter updated,</a:t>
            </a:r>
            <a:r>
              <a:rPr lang="en-US" baseline="0" dirty="0" smtClean="0"/>
              <a:t> (you should be sure the filter gives data that the chart would plot), select the chart and run it.  Evaluate the result with a critical eye, and edit as necessary.  You may find that two slightly different versions of a chart is necessary such as the CPU, MEM, Swap and </a:t>
            </a:r>
            <a:r>
              <a:rPr lang="en-US" baseline="0" dirty="0" err="1" smtClean="0"/>
              <a:t>RunQueue</a:t>
            </a:r>
            <a:r>
              <a:rPr lang="en-US" baseline="0" dirty="0" smtClean="0"/>
              <a:t> charts.  One version shows all devices on their own chart.  Each metric from that device is on the chart.  The other version shows all of the devices for CPU on chart, all of the devices for MEM on one chart etc.  The idea is you can see how the group compares to each other and how each device reports on its own.</a:t>
            </a:r>
          </a:p>
          <a:p>
            <a:endParaRPr lang="en-US" baseline="0" dirty="0" smtClean="0"/>
          </a:p>
          <a:p>
            <a:r>
              <a:rPr lang="en-US" baseline="0" dirty="0" smtClean="0"/>
              <a:t>Generically this is a good chart, as are most of the charts in the Stable for PCF section.  The intent is these are relevant charts when the data they are plotting exists.  Other charts are for specific cases and are in the changeable for analysis grouping.  You can make appropriate buckets depending on what you find interesting and helpful.</a:t>
            </a:r>
          </a:p>
          <a:p>
            <a:endParaRPr lang="en-US" baseline="0" dirty="0" smtClean="0"/>
          </a:p>
          <a:p>
            <a:r>
              <a:rPr lang="en-US" baseline="0" dirty="0" smtClean="0"/>
              <a:t>Additionally, when an application is being reviewed you can create repots specific to that application in the application area of BCO.  Even copy your favorite report to the application area (and change the filter) so others can benefit from the time you spent making useful charts.</a:t>
            </a:r>
          </a:p>
          <a:p>
            <a:endParaRPr lang="en-US" baseline="0" dirty="0" smtClean="0"/>
          </a:p>
          <a:p>
            <a:r>
              <a:rPr lang="en-US" baseline="0" dirty="0" smtClean="0"/>
              <a:t>Most of the charts shown are line charts, however other types of charts are available.  Tables, bar, scatter, stacked and others.  Feel free to experiment and know that a well designed chart can be easily used, so it is generally worth spending some time on making useful reports.</a:t>
            </a:r>
          </a:p>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7</a:t>
            </a:fld>
            <a:endParaRPr lang="en-US"/>
          </a:p>
        </p:txBody>
      </p:sp>
    </p:spTree>
    <p:extLst>
      <p:ext uri="{BB962C8B-B14F-4D97-AF65-F5344CB8AC3E}">
        <p14:creationId xmlns:p14="http://schemas.microsoft.com/office/powerpoint/2010/main" val="43469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8</a:t>
            </a:fld>
            <a:endParaRPr lang="en-US"/>
          </a:p>
        </p:txBody>
      </p:sp>
    </p:spTree>
    <p:extLst>
      <p:ext uri="{BB962C8B-B14F-4D97-AF65-F5344CB8AC3E}">
        <p14:creationId xmlns:p14="http://schemas.microsoft.com/office/powerpoint/2010/main" val="2994759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101F8-4046-4B9A-9C7B-EA711EA30FB7}" type="slidenum">
              <a:rPr lang="en-US" smtClean="0"/>
              <a:t>9</a:t>
            </a:fld>
            <a:endParaRPr lang="en-US"/>
          </a:p>
        </p:txBody>
      </p:sp>
    </p:spTree>
    <p:extLst>
      <p:ext uri="{BB962C8B-B14F-4D97-AF65-F5344CB8AC3E}">
        <p14:creationId xmlns:p14="http://schemas.microsoft.com/office/powerpoint/2010/main" val="34636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0.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36543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455100"/>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39480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742578"/>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60789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9"/>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2584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323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02200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2871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959759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47595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01301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533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561581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624079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554951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392672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168205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567177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9" name="Freeform 42"/>
            <p:cNvSpPr>
              <a:spLocks/>
            </p:cNvSpPr>
            <p:nvPr userDrawn="1"/>
          </p:nvSpPr>
          <p:spPr bwMode="auto">
            <a:xfrm>
              <a:off x="2674" y="2079"/>
              <a:ext cx="142" cy="45"/>
            </a:xfrm>
            <a:custGeom>
              <a:avLst/>
              <a:gdLst>
                <a:gd name="T0" fmla="*/ 873 w 60"/>
                <a:gd name="T1" fmla="*/ 18853 h 19"/>
                <a:gd name="T2" fmla="*/ 20708 w 60"/>
                <a:gd name="T3" fmla="*/ 18853 h 19"/>
                <a:gd name="T4" fmla="*/ 27389 w 60"/>
                <a:gd name="T5" fmla="*/ 14971 h 19"/>
                <a:gd name="T6" fmla="*/ 25849 w 60"/>
                <a:gd name="T7" fmla="*/ 7960 h 19"/>
                <a:gd name="T8" fmla="*/ 29545 w 60"/>
                <a:gd name="T9" fmla="*/ 3709 h 19"/>
                <a:gd name="T10" fmla="*/ 33193 w 60"/>
                <a:gd name="T11" fmla="*/ 7960 h 19"/>
                <a:gd name="T12" fmla="*/ 30369 w 60"/>
                <a:gd name="T13" fmla="*/ 14971 h 19"/>
                <a:gd name="T14" fmla="*/ 36520 w 60"/>
                <a:gd name="T15" fmla="*/ 18853 h 19"/>
                <a:gd name="T16" fmla="*/ 55411 w 60"/>
                <a:gd name="T17" fmla="*/ 18853 h 19"/>
                <a:gd name="T18" fmla="*/ 59041 w 60"/>
                <a:gd name="T19" fmla="*/ 18853 h 19"/>
                <a:gd name="T20" fmla="*/ 46181 w 60"/>
                <a:gd name="T21" fmla="*/ 3709 h 19"/>
                <a:gd name="T22" fmla="*/ 29545 w 60"/>
                <a:gd name="T23" fmla="*/ 0 h 19"/>
                <a:gd name="T24" fmla="*/ 11573 w 60"/>
                <a:gd name="T25" fmla="*/ 3709 h 19"/>
                <a:gd name="T26" fmla="*/ 0 w 60"/>
                <a:gd name="T27" fmla="*/ 18853 h 19"/>
                <a:gd name="T28" fmla="*/ 873 w 60"/>
                <a:gd name="T29" fmla="*/ 1885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0" name="Freeform 43"/>
            <p:cNvSpPr>
              <a:spLocks/>
            </p:cNvSpPr>
            <p:nvPr userDrawn="1"/>
          </p:nvSpPr>
          <p:spPr bwMode="auto">
            <a:xfrm>
              <a:off x="2693" y="2093"/>
              <a:ext cx="35" cy="21"/>
            </a:xfrm>
            <a:custGeom>
              <a:avLst/>
              <a:gdLst>
                <a:gd name="T0" fmla="*/ 11270 w 15"/>
                <a:gd name="T1" fmla="*/ 7117 h 9"/>
                <a:gd name="T2" fmla="*/ 828 w 15"/>
                <a:gd name="T3" fmla="*/ 7117 h 9"/>
                <a:gd name="T4" fmla="*/ 0 w 15"/>
                <a:gd name="T5" fmla="*/ 7117 h 9"/>
                <a:gd name="T6" fmla="*/ 11270 w 15"/>
                <a:gd name="T7" fmla="*/ 0 h 9"/>
                <a:gd name="T8" fmla="*/ 11270 w 15"/>
                <a:gd name="T9" fmla="*/ 0 h 9"/>
                <a:gd name="T10" fmla="*/ 11270 w 15"/>
                <a:gd name="T11" fmla="*/ 2553 h 9"/>
                <a:gd name="T12" fmla="*/ 13225 w 15"/>
                <a:gd name="T13" fmla="*/ 7117 h 9"/>
                <a:gd name="T14" fmla="*/ 11270 w 15"/>
                <a:gd name="T15" fmla="*/ 71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1" name="Freeform 44"/>
            <p:cNvSpPr>
              <a:spLocks/>
            </p:cNvSpPr>
            <p:nvPr userDrawn="1"/>
          </p:nvSpPr>
          <p:spPr bwMode="auto">
            <a:xfrm>
              <a:off x="2759" y="2093"/>
              <a:ext cx="35" cy="19"/>
            </a:xfrm>
            <a:custGeom>
              <a:avLst/>
              <a:gdLst>
                <a:gd name="T0" fmla="*/ 1932 w 15"/>
                <a:gd name="T1" fmla="*/ 8077 h 8"/>
                <a:gd name="T2" fmla="*/ 828 w 15"/>
                <a:gd name="T3" fmla="*/ 8077 h 8"/>
                <a:gd name="T4" fmla="*/ 2553 w 15"/>
                <a:gd name="T5" fmla="*/ 3028 h 8"/>
                <a:gd name="T6" fmla="*/ 2553 w 15"/>
                <a:gd name="T7" fmla="*/ 0 h 8"/>
                <a:gd name="T8" fmla="*/ 2553 w 15"/>
                <a:gd name="T9" fmla="*/ 0 h 8"/>
                <a:gd name="T10" fmla="*/ 13225 w 15"/>
                <a:gd name="T11" fmla="*/ 8077 h 8"/>
                <a:gd name="T12" fmla="*/ 13225 w 15"/>
                <a:gd name="T13" fmla="*/ 8077 h 8"/>
                <a:gd name="T14" fmla="*/ 1932 w 15"/>
                <a:gd name="T15" fmla="*/ 807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2" name="Freeform 45"/>
            <p:cNvSpPr>
              <a:spLocks/>
            </p:cNvSpPr>
            <p:nvPr userDrawn="1"/>
          </p:nvSpPr>
          <p:spPr bwMode="auto">
            <a:xfrm>
              <a:off x="2667" y="2131"/>
              <a:ext cx="66" cy="87"/>
            </a:xfrm>
            <a:custGeom>
              <a:avLst/>
              <a:gdLst>
                <a:gd name="T0" fmla="*/ 26770 w 28"/>
                <a:gd name="T1" fmla="*/ 5589 h 37"/>
                <a:gd name="T2" fmla="*/ 21768 w 28"/>
                <a:gd name="T3" fmla="*/ 856 h 37"/>
                <a:gd name="T4" fmla="*/ 2044 w 28"/>
                <a:gd name="T5" fmla="*/ 0 h 37"/>
                <a:gd name="T6" fmla="*/ 0 w 28"/>
                <a:gd name="T7" fmla="*/ 10273 h 37"/>
                <a:gd name="T8" fmla="*/ 2044 w 28"/>
                <a:gd name="T9" fmla="*/ 23504 h 37"/>
                <a:gd name="T10" fmla="*/ 11357 w 28"/>
                <a:gd name="T11" fmla="*/ 34633 h 37"/>
                <a:gd name="T12" fmla="*/ 13396 w 28"/>
                <a:gd name="T13" fmla="*/ 31757 h 37"/>
                <a:gd name="T14" fmla="*/ 24663 w 28"/>
                <a:gd name="T15" fmla="*/ 12352 h 37"/>
                <a:gd name="T16" fmla="*/ 26770 w 28"/>
                <a:gd name="T17" fmla="*/ 5589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3" name="Freeform 46"/>
            <p:cNvSpPr>
              <a:spLocks/>
            </p:cNvSpPr>
            <p:nvPr userDrawn="1"/>
          </p:nvSpPr>
          <p:spPr bwMode="auto">
            <a:xfrm>
              <a:off x="2676" y="2142"/>
              <a:ext cx="45" cy="59"/>
            </a:xfrm>
            <a:custGeom>
              <a:avLst/>
              <a:gdLst>
                <a:gd name="T0" fmla="*/ 18853 w 19"/>
                <a:gd name="T1" fmla="*/ 3653 h 25"/>
                <a:gd name="T2" fmla="*/ 7960 w 19"/>
                <a:gd name="T3" fmla="*/ 21967 h 25"/>
                <a:gd name="T4" fmla="*/ 7079 w 19"/>
                <a:gd name="T5" fmla="*/ 24015 h 25"/>
                <a:gd name="T6" fmla="*/ 2070 w 19"/>
                <a:gd name="T7" fmla="*/ 15512 h 25"/>
                <a:gd name="T8" fmla="*/ 0 w 19"/>
                <a:gd name="T9" fmla="*/ 5704 h 25"/>
                <a:gd name="T10" fmla="*/ 874 w 19"/>
                <a:gd name="T11" fmla="*/ 0 h 25"/>
                <a:gd name="T12" fmla="*/ 15864 w 19"/>
                <a:gd name="T13" fmla="*/ 868 h 25"/>
                <a:gd name="T14" fmla="*/ 18853 w 19"/>
                <a:gd name="T15" fmla="*/ 2048 h 25"/>
                <a:gd name="T16" fmla="*/ 18853 w 19"/>
                <a:gd name="T17" fmla="*/ 365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4" name="Freeform 47"/>
            <p:cNvSpPr>
              <a:spLocks/>
            </p:cNvSpPr>
            <p:nvPr userDrawn="1"/>
          </p:nvSpPr>
          <p:spPr bwMode="auto">
            <a:xfrm>
              <a:off x="2757" y="2128"/>
              <a:ext cx="66" cy="90"/>
            </a:xfrm>
            <a:custGeom>
              <a:avLst/>
              <a:gdLst>
                <a:gd name="T0" fmla="*/ 867 w 28"/>
                <a:gd name="T1" fmla="*/ 11612 h 38"/>
                <a:gd name="T2" fmla="*/ 13396 w 28"/>
                <a:gd name="T3" fmla="*/ 35458 h 38"/>
                <a:gd name="T4" fmla="*/ 15442 w 28"/>
                <a:gd name="T5" fmla="*/ 37573 h 38"/>
                <a:gd name="T6" fmla="*/ 23864 w 28"/>
                <a:gd name="T7" fmla="*/ 26837 h 38"/>
                <a:gd name="T8" fmla="*/ 26770 w 28"/>
                <a:gd name="T9" fmla="*/ 11612 h 38"/>
                <a:gd name="T10" fmla="*/ 24663 w 28"/>
                <a:gd name="T11" fmla="*/ 0 h 38"/>
                <a:gd name="T12" fmla="*/ 4818 w 28"/>
                <a:gd name="T13" fmla="*/ 2989 h 38"/>
                <a:gd name="T14" fmla="*/ 0 w 28"/>
                <a:gd name="T15" fmla="*/ 7079 h 38"/>
                <a:gd name="T16" fmla="*/ 867 w 28"/>
                <a:gd name="T17" fmla="*/ 1161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5" name="Freeform 48"/>
            <p:cNvSpPr>
              <a:spLocks/>
            </p:cNvSpPr>
            <p:nvPr userDrawn="1"/>
          </p:nvSpPr>
          <p:spPr bwMode="auto">
            <a:xfrm>
              <a:off x="2768" y="2142"/>
              <a:ext cx="45" cy="59"/>
            </a:xfrm>
            <a:custGeom>
              <a:avLst/>
              <a:gdLst>
                <a:gd name="T0" fmla="*/ 10068 w 19"/>
                <a:gd name="T1" fmla="*/ 21214 h 25"/>
                <a:gd name="T2" fmla="*/ 874 w 19"/>
                <a:gd name="T3" fmla="*/ 3653 h 25"/>
                <a:gd name="T4" fmla="*/ 0 w 19"/>
                <a:gd name="T5" fmla="*/ 2048 h 25"/>
                <a:gd name="T6" fmla="*/ 2070 w 19"/>
                <a:gd name="T7" fmla="*/ 868 h 25"/>
                <a:gd name="T8" fmla="*/ 16766 w 19"/>
                <a:gd name="T9" fmla="*/ 0 h 25"/>
                <a:gd name="T10" fmla="*/ 18853 w 19"/>
                <a:gd name="T11" fmla="*/ 3653 h 25"/>
                <a:gd name="T12" fmla="*/ 16766 w 19"/>
                <a:gd name="T13" fmla="*/ 16258 h 25"/>
                <a:gd name="T14" fmla="*/ 11612 w 19"/>
                <a:gd name="T15" fmla="*/ 24015 h 25"/>
                <a:gd name="T16" fmla="*/ 10068 w 19"/>
                <a:gd name="T17" fmla="*/ 2121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6" name="Freeform 49"/>
            <p:cNvSpPr>
              <a:spLocks/>
            </p:cNvSpPr>
            <p:nvPr userDrawn="1"/>
          </p:nvSpPr>
          <p:spPr bwMode="auto">
            <a:xfrm>
              <a:off x="2702" y="2164"/>
              <a:ext cx="85" cy="73"/>
            </a:xfrm>
            <a:custGeom>
              <a:avLst/>
              <a:gdLst>
                <a:gd name="T0" fmla="*/ 14389 w 36"/>
                <a:gd name="T1" fmla="*/ 2025 h 31"/>
                <a:gd name="T2" fmla="*/ 869 w 36"/>
                <a:gd name="T3" fmla="*/ 21648 h 31"/>
                <a:gd name="T4" fmla="*/ 0 w 36"/>
                <a:gd name="T5" fmla="*/ 23673 h 31"/>
                <a:gd name="T6" fmla="*/ 16285 w 36"/>
                <a:gd name="T7" fmla="*/ 29339 h 31"/>
                <a:gd name="T8" fmla="*/ 26197 w 36"/>
                <a:gd name="T9" fmla="*/ 28442 h 31"/>
                <a:gd name="T10" fmla="*/ 34871 w 36"/>
                <a:gd name="T11" fmla="*/ 23673 h 31"/>
                <a:gd name="T12" fmla="*/ 33974 w 36"/>
                <a:gd name="T13" fmla="*/ 21648 h 31"/>
                <a:gd name="T14" fmla="*/ 20483 w 36"/>
                <a:gd name="T15" fmla="*/ 2746 h 31"/>
                <a:gd name="T16" fmla="*/ 17678 w 36"/>
                <a:gd name="T17" fmla="*/ 0 h 31"/>
                <a:gd name="T18" fmla="*/ 14389 w 36"/>
                <a:gd name="T19" fmla="*/ 202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7" name="Freeform 50"/>
            <p:cNvSpPr>
              <a:spLocks/>
            </p:cNvSpPr>
            <p:nvPr userDrawn="1"/>
          </p:nvSpPr>
          <p:spPr bwMode="auto">
            <a:xfrm>
              <a:off x="2719" y="2180"/>
              <a:ext cx="52" cy="45"/>
            </a:xfrm>
            <a:custGeom>
              <a:avLst/>
              <a:gdLst>
                <a:gd name="T0" fmla="*/ 872 w 22"/>
                <a:gd name="T1" fmla="*/ 13777 h 19"/>
                <a:gd name="T2" fmla="*/ 9956 w 22"/>
                <a:gd name="T3" fmla="*/ 874 h 19"/>
                <a:gd name="T4" fmla="*/ 10615 w 22"/>
                <a:gd name="T5" fmla="*/ 0 h 19"/>
                <a:gd name="T6" fmla="*/ 11513 w 22"/>
                <a:gd name="T7" fmla="*/ 874 h 19"/>
                <a:gd name="T8" fmla="*/ 20575 w 22"/>
                <a:gd name="T9" fmla="*/ 13777 h 19"/>
                <a:gd name="T10" fmla="*/ 21469 w 22"/>
                <a:gd name="T11" fmla="*/ 16766 h 19"/>
                <a:gd name="T12" fmla="*/ 9956 w 22"/>
                <a:gd name="T13" fmla="*/ 18853 h 19"/>
                <a:gd name="T14" fmla="*/ 0 w 22"/>
                <a:gd name="T15" fmla="*/ 15864 h 19"/>
                <a:gd name="T16" fmla="*/ 872 w 22"/>
                <a:gd name="T17" fmla="*/ 1377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8" name="Freeform 51"/>
            <p:cNvSpPr>
              <a:spLocks noEditPoints="1"/>
            </p:cNvSpPr>
            <p:nvPr userDrawn="1"/>
          </p:nvSpPr>
          <p:spPr bwMode="auto">
            <a:xfrm>
              <a:off x="2825" y="2279"/>
              <a:ext cx="24" cy="24"/>
            </a:xfrm>
            <a:custGeom>
              <a:avLst/>
              <a:gdLst>
                <a:gd name="T0" fmla="*/ 967 w 10"/>
                <a:gd name="T1" fmla="*/ 5570 h 10"/>
                <a:gd name="T2" fmla="*/ 5570 w 10"/>
                <a:gd name="T3" fmla="*/ 967 h 10"/>
                <a:gd name="T4" fmla="*/ 10121 w 10"/>
                <a:gd name="T5" fmla="*/ 5570 h 10"/>
                <a:gd name="T6" fmla="*/ 5570 w 10"/>
                <a:gd name="T7" fmla="*/ 10121 h 10"/>
                <a:gd name="T8" fmla="*/ 967 w 10"/>
                <a:gd name="T9" fmla="*/ 5570 h 10"/>
                <a:gd name="T10" fmla="*/ 5570 w 10"/>
                <a:gd name="T11" fmla="*/ 11088 h 10"/>
                <a:gd name="T12" fmla="*/ 11088 w 10"/>
                <a:gd name="T13" fmla="*/ 5570 h 10"/>
                <a:gd name="T14" fmla="*/ 5570 w 10"/>
                <a:gd name="T15" fmla="*/ 0 h 10"/>
                <a:gd name="T16" fmla="*/ 0 w 10"/>
                <a:gd name="T17" fmla="*/ 5570 h 10"/>
                <a:gd name="T18" fmla="*/ 5570 w 10"/>
                <a:gd name="T19" fmla="*/ 11088 h 10"/>
                <a:gd name="T20" fmla="*/ 4620 w 10"/>
                <a:gd name="T21" fmla="*/ 5570 h 10"/>
                <a:gd name="T22" fmla="*/ 5570 w 10"/>
                <a:gd name="T23" fmla="*/ 5570 h 10"/>
                <a:gd name="T24" fmla="*/ 6538 w 10"/>
                <a:gd name="T25" fmla="*/ 8767 h 10"/>
                <a:gd name="T26" fmla="*/ 7800 w 10"/>
                <a:gd name="T27" fmla="*/ 8767 h 10"/>
                <a:gd name="T28" fmla="*/ 6538 w 10"/>
                <a:gd name="T29" fmla="*/ 5570 h 10"/>
                <a:gd name="T30" fmla="*/ 7800 w 10"/>
                <a:gd name="T31" fmla="*/ 4620 h 10"/>
                <a:gd name="T32" fmla="*/ 5570 w 10"/>
                <a:gd name="T33" fmla="*/ 2321 h 10"/>
                <a:gd name="T34" fmla="*/ 3250 w 10"/>
                <a:gd name="T35" fmla="*/ 2321 h 10"/>
                <a:gd name="T36" fmla="*/ 3250 w 10"/>
                <a:gd name="T37" fmla="*/ 8767 h 10"/>
                <a:gd name="T38" fmla="*/ 4620 w 10"/>
                <a:gd name="T39" fmla="*/ 8767 h 10"/>
                <a:gd name="T40" fmla="*/ 4620 w 10"/>
                <a:gd name="T41" fmla="*/ 5570 h 10"/>
                <a:gd name="T42" fmla="*/ 4620 w 10"/>
                <a:gd name="T43" fmla="*/ 5570 h 10"/>
                <a:gd name="T44" fmla="*/ 4620 w 10"/>
                <a:gd name="T45" fmla="*/ 3250 h 10"/>
                <a:gd name="T46" fmla="*/ 5570 w 10"/>
                <a:gd name="T47" fmla="*/ 3250 h 10"/>
                <a:gd name="T48" fmla="*/ 6538 w 10"/>
                <a:gd name="T49" fmla="*/ 4620 h 10"/>
                <a:gd name="T50" fmla="*/ 5570 w 10"/>
                <a:gd name="T51" fmla="*/ 5570 h 10"/>
                <a:gd name="T52" fmla="*/ 4620 w 10"/>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19" name="Freeform 52"/>
            <p:cNvSpPr>
              <a:spLocks noEditPoints="1"/>
            </p:cNvSpPr>
            <p:nvPr userDrawn="1"/>
          </p:nvSpPr>
          <p:spPr bwMode="auto">
            <a:xfrm>
              <a:off x="3099" y="2279"/>
              <a:ext cx="22" cy="24"/>
            </a:xfrm>
            <a:custGeom>
              <a:avLst/>
              <a:gdLst>
                <a:gd name="T0" fmla="*/ 1039 w 9"/>
                <a:gd name="T1" fmla="*/ 5570 h 10"/>
                <a:gd name="T2" fmla="*/ 6209 w 9"/>
                <a:gd name="T3" fmla="*/ 967 h 10"/>
                <a:gd name="T4" fmla="*/ 10457 w 9"/>
                <a:gd name="T5" fmla="*/ 5570 h 10"/>
                <a:gd name="T6" fmla="*/ 6209 w 9"/>
                <a:gd name="T7" fmla="*/ 10121 h 10"/>
                <a:gd name="T8" fmla="*/ 1039 w 9"/>
                <a:gd name="T9" fmla="*/ 5570 h 10"/>
                <a:gd name="T10" fmla="*/ 6209 w 9"/>
                <a:gd name="T11" fmla="*/ 11088 h 10"/>
                <a:gd name="T12" fmla="*/ 11538 w 9"/>
                <a:gd name="T13" fmla="*/ 5570 h 10"/>
                <a:gd name="T14" fmla="*/ 6209 w 9"/>
                <a:gd name="T15" fmla="*/ 0 h 10"/>
                <a:gd name="T16" fmla="*/ 0 w 9"/>
                <a:gd name="T17" fmla="*/ 5570 h 10"/>
                <a:gd name="T18" fmla="*/ 6209 w 9"/>
                <a:gd name="T19" fmla="*/ 11088 h 10"/>
                <a:gd name="T20" fmla="*/ 5138 w 9"/>
                <a:gd name="T21" fmla="*/ 5570 h 10"/>
                <a:gd name="T22" fmla="*/ 6209 w 9"/>
                <a:gd name="T23" fmla="*/ 5570 h 10"/>
                <a:gd name="T24" fmla="*/ 7856 w 9"/>
                <a:gd name="T25" fmla="*/ 8767 h 10"/>
                <a:gd name="T26" fmla="*/ 8998 w 9"/>
                <a:gd name="T27" fmla="*/ 8767 h 10"/>
                <a:gd name="T28" fmla="*/ 6209 w 9"/>
                <a:gd name="T29" fmla="*/ 5570 h 10"/>
                <a:gd name="T30" fmla="*/ 8998 w 9"/>
                <a:gd name="T31" fmla="*/ 4620 h 10"/>
                <a:gd name="T32" fmla="*/ 6209 w 9"/>
                <a:gd name="T33" fmla="*/ 2321 h 10"/>
                <a:gd name="T34" fmla="*/ 3681 w 9"/>
                <a:gd name="T35" fmla="*/ 2321 h 10"/>
                <a:gd name="T36" fmla="*/ 3681 w 9"/>
                <a:gd name="T37" fmla="*/ 8767 h 10"/>
                <a:gd name="T38" fmla="*/ 5138 w 9"/>
                <a:gd name="T39" fmla="*/ 8767 h 10"/>
                <a:gd name="T40" fmla="*/ 5138 w 9"/>
                <a:gd name="T41" fmla="*/ 5570 h 10"/>
                <a:gd name="T42" fmla="*/ 5138 w 9"/>
                <a:gd name="T43" fmla="*/ 5570 h 10"/>
                <a:gd name="T44" fmla="*/ 5138 w 9"/>
                <a:gd name="T45" fmla="*/ 3250 h 10"/>
                <a:gd name="T46" fmla="*/ 6209 w 9"/>
                <a:gd name="T47" fmla="*/ 3250 h 10"/>
                <a:gd name="T48" fmla="*/ 7856 w 9"/>
                <a:gd name="T49" fmla="*/ 4620 h 10"/>
                <a:gd name="T50" fmla="*/ 6209 w 9"/>
                <a:gd name="T51" fmla="*/ 5570 h 10"/>
                <a:gd name="T52" fmla="*/ 5138 w 9"/>
                <a:gd name="T53" fmla="*/ 557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0" name="Freeform 53"/>
            <p:cNvSpPr>
              <a:spLocks/>
            </p:cNvSpPr>
            <p:nvPr userDrawn="1"/>
          </p:nvSpPr>
          <p:spPr bwMode="auto">
            <a:xfrm>
              <a:off x="2927" y="2015"/>
              <a:ext cx="229" cy="290"/>
            </a:xfrm>
            <a:custGeom>
              <a:avLst/>
              <a:gdLst>
                <a:gd name="T0" fmla="*/ 6894 w 97"/>
                <a:gd name="T1" fmla="*/ 0 h 123"/>
                <a:gd name="T2" fmla="*/ 7765 w 97"/>
                <a:gd name="T3" fmla="*/ 0 h 123"/>
                <a:gd name="T4" fmla="*/ 48328 w 97"/>
                <a:gd name="T5" fmla="*/ 9768 h 123"/>
                <a:gd name="T6" fmla="*/ 85894 w 97"/>
                <a:gd name="T7" fmla="*/ 0 h 123"/>
                <a:gd name="T8" fmla="*/ 86541 w 97"/>
                <a:gd name="T9" fmla="*/ 868 h 123"/>
                <a:gd name="T10" fmla="*/ 93656 w 97"/>
                <a:gd name="T11" fmla="*/ 36434 h 123"/>
                <a:gd name="T12" fmla="*/ 48328 w 97"/>
                <a:gd name="T13" fmla="*/ 117509 h 123"/>
                <a:gd name="T14" fmla="*/ 48328 w 97"/>
                <a:gd name="T15" fmla="*/ 117509 h 123"/>
                <a:gd name="T16" fmla="*/ 0 w 97"/>
                <a:gd name="T17" fmla="*/ 32504 h 123"/>
                <a:gd name="T18" fmla="*/ 6894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1" name="Freeform 54"/>
            <p:cNvSpPr>
              <a:spLocks/>
            </p:cNvSpPr>
            <p:nvPr userDrawn="1"/>
          </p:nvSpPr>
          <p:spPr bwMode="auto">
            <a:xfrm>
              <a:off x="2946" y="2043"/>
              <a:ext cx="191" cy="241"/>
            </a:xfrm>
            <a:custGeom>
              <a:avLst/>
              <a:gdLst>
                <a:gd name="T0" fmla="*/ 3648 w 81"/>
                <a:gd name="T1" fmla="*/ 0 h 102"/>
                <a:gd name="T2" fmla="*/ 3648 w 81"/>
                <a:gd name="T3" fmla="*/ 0 h 102"/>
                <a:gd name="T4" fmla="*/ 0 w 81"/>
                <a:gd name="T5" fmla="*/ 24150 h 102"/>
                <a:gd name="T6" fmla="*/ 40039 w 81"/>
                <a:gd name="T7" fmla="*/ 98978 h 102"/>
                <a:gd name="T8" fmla="*/ 40039 w 81"/>
                <a:gd name="T9" fmla="*/ 98978 h 102"/>
                <a:gd name="T10" fmla="*/ 77355 w 81"/>
                <a:gd name="T11" fmla="*/ 27169 h 102"/>
                <a:gd name="T12" fmla="*/ 72533 w 81"/>
                <a:gd name="T13" fmla="*/ 0 h 102"/>
                <a:gd name="T14" fmla="*/ 72533 w 81"/>
                <a:gd name="T15" fmla="*/ 0 h 102"/>
                <a:gd name="T16" fmla="*/ 39360 w 81"/>
                <a:gd name="T17" fmla="*/ 6977 h 102"/>
                <a:gd name="T18" fmla="*/ 3648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2" name="Freeform 55"/>
            <p:cNvSpPr>
              <a:spLocks/>
            </p:cNvSpPr>
            <p:nvPr userDrawn="1"/>
          </p:nvSpPr>
          <p:spPr bwMode="auto">
            <a:xfrm>
              <a:off x="2960" y="2058"/>
              <a:ext cx="165" cy="212"/>
            </a:xfrm>
            <a:custGeom>
              <a:avLst/>
              <a:gdLst>
                <a:gd name="T0" fmla="*/ 2044 w 70"/>
                <a:gd name="T1" fmla="*/ 0 h 90"/>
                <a:gd name="T2" fmla="*/ 2906 w 70"/>
                <a:gd name="T3" fmla="*/ 0 h 90"/>
                <a:gd name="T4" fmla="*/ 34259 w 70"/>
                <a:gd name="T5" fmla="*/ 4772 h 90"/>
                <a:gd name="T6" fmla="*/ 63806 w 70"/>
                <a:gd name="T7" fmla="*/ 0 h 90"/>
                <a:gd name="T8" fmla="*/ 63806 w 70"/>
                <a:gd name="T9" fmla="*/ 860 h 90"/>
                <a:gd name="T10" fmla="*/ 66740 w 70"/>
                <a:gd name="T11" fmla="*/ 19643 h 90"/>
                <a:gd name="T12" fmla="*/ 34259 w 70"/>
                <a:gd name="T13" fmla="*/ 85217 h 90"/>
                <a:gd name="T14" fmla="*/ 34259 w 70"/>
                <a:gd name="T15" fmla="*/ 85217 h 90"/>
                <a:gd name="T16" fmla="*/ 0 w 70"/>
                <a:gd name="T17" fmla="*/ 16901 h 90"/>
                <a:gd name="T18" fmla="*/ 2044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3" name="Freeform 56"/>
            <p:cNvSpPr>
              <a:spLocks/>
            </p:cNvSpPr>
            <p:nvPr userDrawn="1"/>
          </p:nvSpPr>
          <p:spPr bwMode="auto">
            <a:xfrm>
              <a:off x="3031" y="2142"/>
              <a:ext cx="19" cy="22"/>
            </a:xfrm>
            <a:custGeom>
              <a:avLst/>
              <a:gdLst>
                <a:gd name="T0" fmla="*/ 8077 w 8"/>
                <a:gd name="T1" fmla="*/ 11538 h 9"/>
                <a:gd name="T2" fmla="*/ 8077 w 8"/>
                <a:gd name="T3" fmla="*/ 1039 h 9"/>
                <a:gd name="T4" fmla="*/ 926 w 8"/>
                <a:gd name="T5" fmla="*/ 0 h 9"/>
                <a:gd name="T6" fmla="*/ 0 w 8"/>
                <a:gd name="T7" fmla="*/ 1039 h 9"/>
                <a:gd name="T8" fmla="*/ 8077 w 8"/>
                <a:gd name="T9" fmla="*/ 11538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4" name="Freeform 57"/>
            <p:cNvSpPr>
              <a:spLocks/>
            </p:cNvSpPr>
            <p:nvPr userDrawn="1"/>
          </p:nvSpPr>
          <p:spPr bwMode="auto">
            <a:xfrm>
              <a:off x="3000" y="2088"/>
              <a:ext cx="73" cy="73"/>
            </a:xfrm>
            <a:custGeom>
              <a:avLst/>
              <a:gdLst>
                <a:gd name="T0" fmla="*/ 21648 w 31"/>
                <a:gd name="T1" fmla="*/ 23673 h 31"/>
                <a:gd name="T2" fmla="*/ 21648 w 31"/>
                <a:gd name="T3" fmla="*/ 29339 h 31"/>
                <a:gd name="T4" fmla="*/ 29339 w 31"/>
                <a:gd name="T5" fmla="*/ 21648 h 31"/>
                <a:gd name="T6" fmla="*/ 6466 w 31"/>
                <a:gd name="T7" fmla="*/ 8329 h 31"/>
                <a:gd name="T8" fmla="*/ 7691 w 31"/>
                <a:gd name="T9" fmla="*/ 6466 h 31"/>
                <a:gd name="T10" fmla="*/ 12459 w 31"/>
                <a:gd name="T11" fmla="*/ 7691 h 31"/>
                <a:gd name="T12" fmla="*/ 15226 w 31"/>
                <a:gd name="T13" fmla="*/ 6466 h 31"/>
                <a:gd name="T14" fmla="*/ 10420 w 31"/>
                <a:gd name="T15" fmla="*/ 4769 h 31"/>
                <a:gd name="T16" fmla="*/ 10420 w 31"/>
                <a:gd name="T17" fmla="*/ 4769 h 31"/>
                <a:gd name="T18" fmla="*/ 16884 w 31"/>
                <a:gd name="T19" fmla="*/ 3537 h 31"/>
                <a:gd name="T20" fmla="*/ 13957 w 31"/>
                <a:gd name="T21" fmla="*/ 860 h 31"/>
                <a:gd name="T22" fmla="*/ 9716 w 31"/>
                <a:gd name="T23" fmla="*/ 0 h 31"/>
                <a:gd name="T24" fmla="*/ 0 w 31"/>
                <a:gd name="T25" fmla="*/ 8329 h 31"/>
                <a:gd name="T26" fmla="*/ 9716 w 31"/>
                <a:gd name="T27" fmla="*/ 18909 h 31"/>
                <a:gd name="T28" fmla="*/ 16884 w 31"/>
                <a:gd name="T29" fmla="*/ 19613 h 31"/>
                <a:gd name="T30" fmla="*/ 21648 w 31"/>
                <a:gd name="T31" fmla="*/ 2367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5" name="Freeform 58"/>
            <p:cNvSpPr>
              <a:spLocks/>
            </p:cNvSpPr>
            <p:nvPr userDrawn="1"/>
          </p:nvSpPr>
          <p:spPr bwMode="auto">
            <a:xfrm>
              <a:off x="3033" y="2079"/>
              <a:ext cx="40" cy="37"/>
            </a:xfrm>
            <a:custGeom>
              <a:avLst/>
              <a:gdLst>
                <a:gd name="T0" fmla="*/ 0 w 17"/>
                <a:gd name="T1" fmla="*/ 11290 h 16"/>
                <a:gd name="T2" fmla="*/ 0 w 17"/>
                <a:gd name="T3" fmla="*/ 12353 h 16"/>
                <a:gd name="T4" fmla="*/ 7635 w 17"/>
                <a:gd name="T5" fmla="*/ 13160 h 16"/>
                <a:gd name="T6" fmla="*/ 8311 w 17"/>
                <a:gd name="T7" fmla="*/ 13160 h 16"/>
                <a:gd name="T8" fmla="*/ 15944 w 17"/>
                <a:gd name="T9" fmla="*/ 7472 h 16"/>
                <a:gd name="T10" fmla="*/ 15944 w 17"/>
                <a:gd name="T11" fmla="*/ 5691 h 16"/>
                <a:gd name="T12" fmla="*/ 13913 w 17"/>
                <a:gd name="T13" fmla="*/ 3231 h 16"/>
                <a:gd name="T14" fmla="*/ 12412 w 17"/>
                <a:gd name="T15" fmla="*/ 4290 h 16"/>
                <a:gd name="T16" fmla="*/ 9534 w 17"/>
                <a:gd name="T17" fmla="*/ 5691 h 16"/>
                <a:gd name="T18" fmla="*/ 8311 w 17"/>
                <a:gd name="T19" fmla="*/ 6755 h 16"/>
                <a:gd name="T20" fmla="*/ 7635 w 17"/>
                <a:gd name="T21" fmla="*/ 4290 h 16"/>
                <a:gd name="T22" fmla="*/ 5642 w 17"/>
                <a:gd name="T23" fmla="*/ 1855 h 16"/>
                <a:gd name="T24" fmla="*/ 2725 w 17"/>
                <a:gd name="T25" fmla="*/ 802 h 16"/>
                <a:gd name="T26" fmla="*/ 2021 w 17"/>
                <a:gd name="T27" fmla="*/ 0 h 16"/>
                <a:gd name="T28" fmla="*/ 859 w 17"/>
                <a:gd name="T29" fmla="*/ 802 h 16"/>
                <a:gd name="T30" fmla="*/ 859 w 17"/>
                <a:gd name="T31" fmla="*/ 2461 h 16"/>
                <a:gd name="T32" fmla="*/ 5642 w 17"/>
                <a:gd name="T33" fmla="*/ 6755 h 16"/>
                <a:gd name="T34" fmla="*/ 4755 w 17"/>
                <a:gd name="T35" fmla="*/ 8124 h 16"/>
                <a:gd name="T36" fmla="*/ 5642 w 17"/>
                <a:gd name="T37" fmla="*/ 8124 h 16"/>
                <a:gd name="T38" fmla="*/ 6412 w 17"/>
                <a:gd name="T39" fmla="*/ 8866 h 16"/>
                <a:gd name="T40" fmla="*/ 5642 w 17"/>
                <a:gd name="T41" fmla="*/ 9921 h 16"/>
                <a:gd name="T42" fmla="*/ 4755 w 17"/>
                <a:gd name="T43" fmla="*/ 9921 h 16"/>
                <a:gd name="T44" fmla="*/ 4755 w 17"/>
                <a:gd name="T45" fmla="*/ 9921 h 16"/>
                <a:gd name="T46" fmla="*/ 3532 w 17"/>
                <a:gd name="T47" fmla="*/ 9921 h 16"/>
                <a:gd name="T48" fmla="*/ 0 w 17"/>
                <a:gd name="T49" fmla="*/ 1129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6" name="Freeform 59"/>
            <p:cNvSpPr>
              <a:spLocks/>
            </p:cNvSpPr>
            <p:nvPr userDrawn="1"/>
          </p:nvSpPr>
          <p:spPr bwMode="auto">
            <a:xfrm>
              <a:off x="3031" y="2091"/>
              <a:ext cx="4" cy="4"/>
            </a:xfrm>
            <a:custGeom>
              <a:avLst/>
              <a:gdLst>
                <a:gd name="T0" fmla="*/ 0 w 2"/>
                <a:gd name="T1" fmla="*/ 0 h 2"/>
                <a:gd name="T2" fmla="*/ 512 w 2"/>
                <a:gd name="T3" fmla="*/ 256 h 2"/>
                <a:gd name="T4" fmla="*/ 512 w 2"/>
                <a:gd name="T5" fmla="*/ 256 h 2"/>
                <a:gd name="T6" fmla="*/ 256 w 2"/>
                <a:gd name="T7" fmla="*/ 512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7" name="Freeform 60"/>
            <p:cNvSpPr>
              <a:spLocks/>
            </p:cNvSpPr>
            <p:nvPr userDrawn="1"/>
          </p:nvSpPr>
          <p:spPr bwMode="auto">
            <a:xfrm>
              <a:off x="3021" y="2154"/>
              <a:ext cx="48" cy="45"/>
            </a:xfrm>
            <a:custGeom>
              <a:avLst/>
              <a:gdLst>
                <a:gd name="T0" fmla="*/ 2321 w 20"/>
                <a:gd name="T1" fmla="*/ 0 h 19"/>
                <a:gd name="T2" fmla="*/ 2321 w 20"/>
                <a:gd name="T3" fmla="*/ 0 h 19"/>
                <a:gd name="T4" fmla="*/ 0 w 20"/>
                <a:gd name="T5" fmla="*/ 3709 h 19"/>
                <a:gd name="T6" fmla="*/ 7800 w 20"/>
                <a:gd name="T7" fmla="*/ 10949 h 19"/>
                <a:gd name="T8" fmla="*/ 13368 w 20"/>
                <a:gd name="T9" fmla="*/ 10949 h 19"/>
                <a:gd name="T10" fmla="*/ 16392 w 20"/>
                <a:gd name="T11" fmla="*/ 13777 h 19"/>
                <a:gd name="T12" fmla="*/ 16392 w 20"/>
                <a:gd name="T13" fmla="*/ 18853 h 19"/>
                <a:gd name="T14" fmla="*/ 21970 w 20"/>
                <a:gd name="T15" fmla="*/ 12901 h 19"/>
                <a:gd name="T16" fmla="*/ 2321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29" name="Freeform 62"/>
            <p:cNvSpPr>
              <a:spLocks/>
            </p:cNvSpPr>
            <p:nvPr userDrawn="1"/>
          </p:nvSpPr>
          <p:spPr bwMode="auto">
            <a:xfrm>
              <a:off x="3026" y="2190"/>
              <a:ext cx="35" cy="42"/>
            </a:xfrm>
            <a:custGeom>
              <a:avLst/>
              <a:gdLst>
                <a:gd name="T0" fmla="*/ 2553 w 15"/>
                <a:gd name="T1" fmla="*/ 828 h 18"/>
                <a:gd name="T2" fmla="*/ 3381 w 15"/>
                <a:gd name="T3" fmla="*/ 0 h 18"/>
                <a:gd name="T4" fmla="*/ 0 w 15"/>
                <a:gd name="T5" fmla="*/ 4508 h 18"/>
                <a:gd name="T6" fmla="*/ 10519 w 15"/>
                <a:gd name="T7" fmla="*/ 15006 h 18"/>
                <a:gd name="T8" fmla="*/ 10519 w 15"/>
                <a:gd name="T9" fmla="*/ 15006 h 18"/>
                <a:gd name="T10" fmla="*/ 10519 w 15"/>
                <a:gd name="T11" fmla="*/ 15827 h 18"/>
                <a:gd name="T12" fmla="*/ 13225 w 15"/>
                <a:gd name="T13" fmla="*/ 11270 h 18"/>
                <a:gd name="T14" fmla="*/ 2553 w 15"/>
                <a:gd name="T15" fmla="*/ 828 h 18"/>
                <a:gd name="T16" fmla="*/ 2553 w 15"/>
                <a:gd name="T17" fmla="*/ 82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10463 h 14"/>
                <a:gd name="T4" fmla="*/ 3250 w 4"/>
                <a:gd name="T5" fmla="*/ 13396 h 14"/>
                <a:gd name="T6" fmla="*/ 6175 w 4"/>
                <a:gd name="T7" fmla="*/ 10463 h 14"/>
                <a:gd name="T8" fmla="*/ 6175 w 4"/>
                <a:gd name="T9" fmla="*/ 3639 h 14"/>
                <a:gd name="T10" fmla="*/ 4895 w 4"/>
                <a:gd name="T11" fmla="*/ 867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31" name="Freeform 64"/>
            <p:cNvSpPr>
              <a:spLocks/>
            </p:cNvSpPr>
            <p:nvPr userDrawn="1"/>
          </p:nvSpPr>
          <p:spPr bwMode="auto">
            <a:xfrm>
              <a:off x="3033" y="2232"/>
              <a:ext cx="5" cy="17"/>
            </a:xfrm>
            <a:custGeom>
              <a:avLst/>
              <a:gdLst>
                <a:gd name="T0" fmla="*/ 3250 w 2"/>
                <a:gd name="T1" fmla="*/ 4901 h 7"/>
                <a:gd name="T2" fmla="*/ 1958 w 2"/>
                <a:gd name="T3" fmla="*/ 0 h 7"/>
                <a:gd name="T4" fmla="*/ 0 w 2"/>
                <a:gd name="T5" fmla="*/ 4901 h 7"/>
                <a:gd name="T6" fmla="*/ 1958 w 2"/>
                <a:gd name="T7" fmla="*/ 8451 h 7"/>
                <a:gd name="T8" fmla="*/ 3250 w 2"/>
                <a:gd name="T9" fmla="*/ 5916 h 7"/>
                <a:gd name="T10" fmla="*/ 3250 w 2"/>
                <a:gd name="T11" fmla="*/ 4901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3658502343"/>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CFB5559B-41F5-4FC6-8C4D-DED27CDBB0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3525272"/>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1FE4A7F-E7F2-4641-BC56-F1A363311F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656816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EC6CB1D0-1119-4AE1-B61B-2C02AF2EAF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238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B378C1C3-9CC3-4176-AA77-55617DAAD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48579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7EEB738A-A37C-4F5F-8A73-FE2F9FDB34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228312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2B2B0267-7CAF-4D66-9842-89B1AAC3A4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431569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39C13965-CF54-470E-A1A2-C1463F0C6F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4308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5E0C168C-0CBF-4660-B43C-F285B71CDA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721046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F03B58-6636-42F1-96A4-9BB4C46EFB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30624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0303FA17-C01E-4FCD-84E6-FEC42CA721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365809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608579-E55B-44C4-B062-B282353EF6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394313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551918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214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11150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494183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743493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272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42305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530827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381830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92622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25992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39132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649476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65205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07257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7688" y="1524000"/>
            <a:ext cx="8316912" cy="4826000"/>
          </a:xfrm>
        </p:spPr>
        <p:txBody>
          <a:bodyPr/>
          <a:lstStyle/>
          <a:p>
            <a:pPr lvl="0"/>
            <a:r>
              <a:rPr lang="en-US" noProof="0" smtClean="0"/>
              <a:t>Click icon to add table</a:t>
            </a:r>
            <a:endParaRPr lang="en-US" noProof="0" dirty="0"/>
          </a:p>
        </p:txBody>
      </p:sp>
      <p:sp>
        <p:nvSpPr>
          <p:cNvPr id="4" name="Rectangle 15"/>
          <p:cNvSpPr>
            <a:spLocks noGrp="1" noChangeArrowheads="1"/>
          </p:cNvSpPr>
          <p:nvPr>
            <p:ph type="sldNum" sz="quarter" idx="10"/>
          </p:nvPr>
        </p:nvSpPr>
        <p:spPr>
          <a:ln/>
        </p:spPr>
        <p:txBody>
          <a:bodyPr/>
          <a:lstStyle>
            <a:lvl1pPr>
              <a:defRPr/>
            </a:lvl1pPr>
          </a:lstStyle>
          <a:p>
            <a:fld id="{39EB57C6-3D3B-40FB-B235-2C585CF3146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5223388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203200"/>
            <a:ext cx="7175500" cy="1016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7689" y="1524000"/>
            <a:ext cx="4081462"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96301" y="6505575"/>
            <a:ext cx="457200" cy="200025"/>
          </a:xfrm>
        </p:spPr>
        <p:txBody>
          <a:bodyPr/>
          <a:lstStyle>
            <a:lvl1pPr>
              <a:defRPr/>
            </a:lvl1pPr>
          </a:lstStyle>
          <a:p>
            <a:fld id="{AB51987E-09C7-4129-8E88-CD7D0C3E5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73179056"/>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046744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108172"/>
      </p:ext>
    </p:extLst>
  </p:cSld>
  <p:clrMapOvr>
    <a:masterClrMapping/>
  </p:clrMapOvr>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3428931"/>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46188"/>
            <a:ext cx="4229100"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8446381"/>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779822"/>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977437"/>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20669"/>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323812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939073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029040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334693"/>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32847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017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891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4780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2493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7446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2204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163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097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76825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2312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939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98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E8F5E-497A-475C-92EB-5F18329CE3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673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AED21-3F9E-40A7-90BD-CDF7261353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47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174A84-31AA-489E-9228-18B71FFDE1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991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902A4A-81BB-4609-83FB-D2A383788A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218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21047B-7DF9-4F0F-BC6E-E23DF9DFAF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90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FCD1A-BE34-4C13-A2FA-68AEDF91BC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8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50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ACB69-B92B-4D09-A7D0-6FB0B48BDA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2430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EC777-7F6C-4C2B-A9DD-0025577DAC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536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E559D-0352-4A74-84B0-AE8E0EA0A9C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5295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55DDDE-A236-4145-AC5A-F0FA023861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505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3C9AC0-DFBE-4816-B5A8-731012329E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43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7"/>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3B4A702-2E94-4167-A18E-62464CE21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1778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6146" name="Freeform 2"/>
          <p:cNvSpPr>
            <a:spLocks/>
          </p:cNvSpPr>
          <p:nvPr userDrawn="1"/>
        </p:nvSpPr>
        <p:spPr bwMode="auto">
          <a:xfrm>
            <a:off x="103189" y="88907"/>
            <a:ext cx="8934450" cy="6645275"/>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7" name="Freeform 3"/>
          <p:cNvSpPr>
            <a:spLocks/>
          </p:cNvSpPr>
          <p:nvPr userDrawn="1"/>
        </p:nvSpPr>
        <p:spPr bwMode="auto">
          <a:xfrm>
            <a:off x="-19050" y="3733800"/>
            <a:ext cx="9182100" cy="3124200"/>
          </a:xfrm>
          <a:custGeom>
            <a:avLst/>
            <a:gdLst>
              <a:gd name="T0" fmla="*/ 12 w 2880"/>
              <a:gd name="T1" fmla="*/ 952 h 952"/>
              <a:gd name="T2" fmla="*/ 2880 w 2880"/>
              <a:gd name="T3" fmla="*/ 952 h 952"/>
              <a:gd name="T4" fmla="*/ 2880 w 2880"/>
              <a:gd name="T5" fmla="*/ 91 h 952"/>
              <a:gd name="T6" fmla="*/ 0 w 2880"/>
              <a:gd name="T7" fmla="*/ 0 h 952"/>
              <a:gd name="T8" fmla="*/ 12 w 2880"/>
              <a:gd name="T9" fmla="*/ 952 h 952"/>
            </a:gdLst>
            <a:ahLst/>
            <a:cxnLst>
              <a:cxn ang="0">
                <a:pos x="T0" y="T1"/>
              </a:cxn>
              <a:cxn ang="0">
                <a:pos x="T2" y="T3"/>
              </a:cxn>
              <a:cxn ang="0">
                <a:pos x="T4" y="T5"/>
              </a:cxn>
              <a:cxn ang="0">
                <a:pos x="T6" y="T7"/>
              </a:cxn>
              <a:cxn ang="0">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6148" name="Freeform 4"/>
          <p:cNvSpPr>
            <a:spLocks/>
          </p:cNvSpPr>
          <p:nvPr userDrawn="1"/>
        </p:nvSpPr>
        <p:spPr bwMode="auto">
          <a:xfrm>
            <a:off x="-28575" y="3740150"/>
            <a:ext cx="9207500" cy="3117850"/>
          </a:xfrm>
          <a:custGeom>
            <a:avLst/>
            <a:gdLst>
              <a:gd name="T0" fmla="*/ 2897 w 2897"/>
              <a:gd name="T1" fmla="*/ 103 h 982"/>
              <a:gd name="T2" fmla="*/ 0 w 2897"/>
              <a:gd name="T3" fmla="*/ 982 h 982"/>
              <a:gd name="T4" fmla="*/ 0 w 2897"/>
              <a:gd name="T5" fmla="*/ 211 h 982"/>
              <a:gd name="T6" fmla="*/ 2897 w 2897"/>
              <a:gd name="T7" fmla="*/ 0 h 982"/>
              <a:gd name="T8" fmla="*/ 2897 w 2897"/>
              <a:gd name="T9" fmla="*/ 103 h 982"/>
            </a:gdLst>
            <a:ahLst/>
            <a:cxnLst>
              <a:cxn ang="0">
                <a:pos x="T0" y="T1"/>
              </a:cxn>
              <a:cxn ang="0">
                <a:pos x="T2" y="T3"/>
              </a:cxn>
              <a:cxn ang="0">
                <a:pos x="T4" y="T5"/>
              </a:cxn>
              <a:cxn ang="0">
                <a:pos x="T6" y="T7"/>
              </a:cxn>
              <a:cxn ang="0">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grpSp>
        <p:nvGrpSpPr>
          <p:cNvPr id="6183" name="Group 39"/>
          <p:cNvGrpSpPr>
            <a:grpSpLocks noChangeAspect="1"/>
          </p:cNvGrpSpPr>
          <p:nvPr userDrawn="1"/>
        </p:nvGrpSpPr>
        <p:grpSpPr bwMode="auto">
          <a:xfrm>
            <a:off x="384175" y="5800726"/>
            <a:ext cx="1092200" cy="573088"/>
            <a:chOff x="2603" y="2015"/>
            <a:chExt cx="553" cy="290"/>
          </a:xfrm>
        </p:grpSpPr>
        <p:sp>
          <p:nvSpPr>
            <p:cNvPr id="6184"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5"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6" name="Freeform 42"/>
            <p:cNvSpPr>
              <a:spLocks/>
            </p:cNvSpPr>
            <p:nvPr userDrawn="1"/>
          </p:nvSpPr>
          <p:spPr bwMode="auto">
            <a:xfrm>
              <a:off x="2674" y="2079"/>
              <a:ext cx="142" cy="45"/>
            </a:xfrm>
            <a:custGeom>
              <a:avLst/>
              <a:gdLst>
                <a:gd name="T0" fmla="*/ 1 w 60"/>
                <a:gd name="T1" fmla="*/ 19 h 19"/>
                <a:gd name="T2" fmla="*/ 21 w 60"/>
                <a:gd name="T3" fmla="*/ 19 h 19"/>
                <a:gd name="T4" fmla="*/ 28 w 60"/>
                <a:gd name="T5" fmla="*/ 15 h 19"/>
                <a:gd name="T6" fmla="*/ 26 w 60"/>
                <a:gd name="T7" fmla="*/ 8 h 19"/>
                <a:gd name="T8" fmla="*/ 30 w 60"/>
                <a:gd name="T9" fmla="*/ 4 h 19"/>
                <a:gd name="T10" fmla="*/ 34 w 60"/>
                <a:gd name="T11" fmla="*/ 8 h 19"/>
                <a:gd name="T12" fmla="*/ 31 w 60"/>
                <a:gd name="T13" fmla="*/ 15 h 19"/>
                <a:gd name="T14" fmla="*/ 37 w 60"/>
                <a:gd name="T15" fmla="*/ 19 h 19"/>
                <a:gd name="T16" fmla="*/ 56 w 60"/>
                <a:gd name="T17" fmla="*/ 19 h 19"/>
                <a:gd name="T18" fmla="*/ 60 w 60"/>
                <a:gd name="T19" fmla="*/ 19 h 19"/>
                <a:gd name="T20" fmla="*/ 47 w 60"/>
                <a:gd name="T21" fmla="*/ 4 h 19"/>
                <a:gd name="T22" fmla="*/ 30 w 60"/>
                <a:gd name="T23" fmla="*/ 0 h 19"/>
                <a:gd name="T24" fmla="*/ 12 w 60"/>
                <a:gd name="T25" fmla="*/ 4 h 19"/>
                <a:gd name="T26" fmla="*/ 0 w 60"/>
                <a:gd name="T27" fmla="*/ 19 h 19"/>
                <a:gd name="T28" fmla="*/ 1 w 60"/>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7" name="Freeform 43"/>
            <p:cNvSpPr>
              <a:spLocks/>
            </p:cNvSpPr>
            <p:nvPr userDrawn="1"/>
          </p:nvSpPr>
          <p:spPr bwMode="auto">
            <a:xfrm>
              <a:off x="2693" y="2093"/>
              <a:ext cx="35" cy="21"/>
            </a:xfrm>
            <a:custGeom>
              <a:avLst/>
              <a:gdLst>
                <a:gd name="T0" fmla="*/ 13 w 15"/>
                <a:gd name="T1" fmla="*/ 8 h 9"/>
                <a:gd name="T2" fmla="*/ 1 w 15"/>
                <a:gd name="T3" fmla="*/ 8 h 9"/>
                <a:gd name="T4" fmla="*/ 0 w 15"/>
                <a:gd name="T5" fmla="*/ 8 h 9"/>
                <a:gd name="T6" fmla="*/ 13 w 15"/>
                <a:gd name="T7" fmla="*/ 0 h 9"/>
                <a:gd name="T8" fmla="*/ 13 w 15"/>
                <a:gd name="T9" fmla="*/ 0 h 9"/>
                <a:gd name="T10" fmla="*/ 13 w 15"/>
                <a:gd name="T11" fmla="*/ 3 h 9"/>
                <a:gd name="T12" fmla="*/ 15 w 15"/>
                <a:gd name="T13" fmla="*/ 8 h 9"/>
                <a:gd name="T14" fmla="*/ 13 w 15"/>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8" name="Freeform 44"/>
            <p:cNvSpPr>
              <a:spLocks/>
            </p:cNvSpPr>
            <p:nvPr userDrawn="1"/>
          </p:nvSpPr>
          <p:spPr bwMode="auto">
            <a:xfrm>
              <a:off x="2759" y="2093"/>
              <a:ext cx="35" cy="19"/>
            </a:xfrm>
            <a:custGeom>
              <a:avLst/>
              <a:gdLst>
                <a:gd name="T0" fmla="*/ 2 w 15"/>
                <a:gd name="T1" fmla="*/ 8 h 8"/>
                <a:gd name="T2" fmla="*/ 1 w 15"/>
                <a:gd name="T3" fmla="*/ 8 h 8"/>
                <a:gd name="T4" fmla="*/ 3 w 15"/>
                <a:gd name="T5" fmla="*/ 3 h 8"/>
                <a:gd name="T6" fmla="*/ 3 w 15"/>
                <a:gd name="T7" fmla="*/ 0 h 8"/>
                <a:gd name="T8" fmla="*/ 3 w 15"/>
                <a:gd name="T9" fmla="*/ 0 h 8"/>
                <a:gd name="T10" fmla="*/ 15 w 15"/>
                <a:gd name="T11" fmla="*/ 8 h 8"/>
                <a:gd name="T12" fmla="*/ 15 w 15"/>
                <a:gd name="T13" fmla="*/ 8 h 8"/>
                <a:gd name="T14" fmla="*/ 2 w 1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89" name="Freeform 45"/>
            <p:cNvSpPr>
              <a:spLocks/>
            </p:cNvSpPr>
            <p:nvPr userDrawn="1"/>
          </p:nvSpPr>
          <p:spPr bwMode="auto">
            <a:xfrm>
              <a:off x="2667" y="2131"/>
              <a:ext cx="66" cy="87"/>
            </a:xfrm>
            <a:custGeom>
              <a:avLst/>
              <a:gdLst>
                <a:gd name="T0" fmla="*/ 28 w 28"/>
                <a:gd name="T1" fmla="*/ 6 h 37"/>
                <a:gd name="T2" fmla="*/ 23 w 28"/>
                <a:gd name="T3" fmla="*/ 1 h 37"/>
                <a:gd name="T4" fmla="*/ 2 w 28"/>
                <a:gd name="T5" fmla="*/ 0 h 37"/>
                <a:gd name="T6" fmla="*/ 0 w 28"/>
                <a:gd name="T7" fmla="*/ 11 h 37"/>
                <a:gd name="T8" fmla="*/ 2 w 28"/>
                <a:gd name="T9" fmla="*/ 25 h 37"/>
                <a:gd name="T10" fmla="*/ 12 w 28"/>
                <a:gd name="T11" fmla="*/ 37 h 37"/>
                <a:gd name="T12" fmla="*/ 14 w 28"/>
                <a:gd name="T13" fmla="*/ 34 h 37"/>
                <a:gd name="T14" fmla="*/ 26 w 28"/>
                <a:gd name="T15" fmla="*/ 13 h 37"/>
                <a:gd name="T16" fmla="*/ 28 w 28"/>
                <a:gd name="T1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0" name="Freeform 46"/>
            <p:cNvSpPr>
              <a:spLocks/>
            </p:cNvSpPr>
            <p:nvPr userDrawn="1"/>
          </p:nvSpPr>
          <p:spPr bwMode="auto">
            <a:xfrm>
              <a:off x="2676" y="2142"/>
              <a:ext cx="45" cy="59"/>
            </a:xfrm>
            <a:custGeom>
              <a:avLst/>
              <a:gdLst>
                <a:gd name="T0" fmla="*/ 19 w 19"/>
                <a:gd name="T1" fmla="*/ 4 h 25"/>
                <a:gd name="T2" fmla="*/ 8 w 19"/>
                <a:gd name="T3" fmla="*/ 23 h 25"/>
                <a:gd name="T4" fmla="*/ 7 w 19"/>
                <a:gd name="T5" fmla="*/ 25 h 25"/>
                <a:gd name="T6" fmla="*/ 2 w 19"/>
                <a:gd name="T7" fmla="*/ 16 h 25"/>
                <a:gd name="T8" fmla="*/ 0 w 19"/>
                <a:gd name="T9" fmla="*/ 6 h 25"/>
                <a:gd name="T10" fmla="*/ 1 w 19"/>
                <a:gd name="T11" fmla="*/ 0 h 25"/>
                <a:gd name="T12" fmla="*/ 16 w 19"/>
                <a:gd name="T13" fmla="*/ 1 h 25"/>
                <a:gd name="T14" fmla="*/ 19 w 19"/>
                <a:gd name="T15" fmla="*/ 2 h 25"/>
                <a:gd name="T16" fmla="*/ 19 w 19"/>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1" name="Freeform 47"/>
            <p:cNvSpPr>
              <a:spLocks/>
            </p:cNvSpPr>
            <p:nvPr userDrawn="1"/>
          </p:nvSpPr>
          <p:spPr bwMode="auto">
            <a:xfrm>
              <a:off x="2757" y="2128"/>
              <a:ext cx="66" cy="90"/>
            </a:xfrm>
            <a:custGeom>
              <a:avLst/>
              <a:gdLst>
                <a:gd name="T0" fmla="*/ 1 w 28"/>
                <a:gd name="T1" fmla="*/ 12 h 38"/>
                <a:gd name="T2" fmla="*/ 14 w 28"/>
                <a:gd name="T3" fmla="*/ 36 h 38"/>
                <a:gd name="T4" fmla="*/ 16 w 28"/>
                <a:gd name="T5" fmla="*/ 38 h 38"/>
                <a:gd name="T6" fmla="*/ 25 w 28"/>
                <a:gd name="T7" fmla="*/ 27 h 38"/>
                <a:gd name="T8" fmla="*/ 28 w 28"/>
                <a:gd name="T9" fmla="*/ 12 h 38"/>
                <a:gd name="T10" fmla="*/ 26 w 28"/>
                <a:gd name="T11" fmla="*/ 0 h 38"/>
                <a:gd name="T12" fmla="*/ 5 w 28"/>
                <a:gd name="T13" fmla="*/ 3 h 38"/>
                <a:gd name="T14" fmla="*/ 0 w 28"/>
                <a:gd name="T15" fmla="*/ 7 h 38"/>
                <a:gd name="T16" fmla="*/ 1 w 28"/>
                <a:gd name="T17"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2" name="Freeform 48"/>
            <p:cNvSpPr>
              <a:spLocks/>
            </p:cNvSpPr>
            <p:nvPr userDrawn="1"/>
          </p:nvSpPr>
          <p:spPr bwMode="auto">
            <a:xfrm>
              <a:off x="2768" y="2142"/>
              <a:ext cx="45" cy="59"/>
            </a:xfrm>
            <a:custGeom>
              <a:avLst/>
              <a:gdLst>
                <a:gd name="T0" fmla="*/ 10 w 19"/>
                <a:gd name="T1" fmla="*/ 22 h 25"/>
                <a:gd name="T2" fmla="*/ 1 w 19"/>
                <a:gd name="T3" fmla="*/ 4 h 25"/>
                <a:gd name="T4" fmla="*/ 0 w 19"/>
                <a:gd name="T5" fmla="*/ 2 h 25"/>
                <a:gd name="T6" fmla="*/ 2 w 19"/>
                <a:gd name="T7" fmla="*/ 1 h 25"/>
                <a:gd name="T8" fmla="*/ 17 w 19"/>
                <a:gd name="T9" fmla="*/ 0 h 25"/>
                <a:gd name="T10" fmla="*/ 19 w 19"/>
                <a:gd name="T11" fmla="*/ 4 h 25"/>
                <a:gd name="T12" fmla="*/ 17 w 19"/>
                <a:gd name="T13" fmla="*/ 17 h 25"/>
                <a:gd name="T14" fmla="*/ 12 w 19"/>
                <a:gd name="T15" fmla="*/ 25 h 25"/>
                <a:gd name="T16" fmla="*/ 10 w 19"/>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3" name="Freeform 49"/>
            <p:cNvSpPr>
              <a:spLocks/>
            </p:cNvSpPr>
            <p:nvPr userDrawn="1"/>
          </p:nvSpPr>
          <p:spPr bwMode="auto">
            <a:xfrm>
              <a:off x="2702" y="2164"/>
              <a:ext cx="85" cy="73"/>
            </a:xfrm>
            <a:custGeom>
              <a:avLst/>
              <a:gdLst>
                <a:gd name="T0" fmla="*/ 15 w 36"/>
                <a:gd name="T1" fmla="*/ 2 h 31"/>
                <a:gd name="T2" fmla="*/ 1 w 36"/>
                <a:gd name="T3" fmla="*/ 23 h 31"/>
                <a:gd name="T4" fmla="*/ 0 w 36"/>
                <a:gd name="T5" fmla="*/ 25 h 31"/>
                <a:gd name="T6" fmla="*/ 17 w 36"/>
                <a:gd name="T7" fmla="*/ 31 h 31"/>
                <a:gd name="T8" fmla="*/ 27 w 36"/>
                <a:gd name="T9" fmla="*/ 30 h 31"/>
                <a:gd name="T10" fmla="*/ 36 w 36"/>
                <a:gd name="T11" fmla="*/ 25 h 31"/>
                <a:gd name="T12" fmla="*/ 35 w 36"/>
                <a:gd name="T13" fmla="*/ 23 h 31"/>
                <a:gd name="T14" fmla="*/ 21 w 36"/>
                <a:gd name="T15" fmla="*/ 3 h 31"/>
                <a:gd name="T16" fmla="*/ 18 w 36"/>
                <a:gd name="T17" fmla="*/ 0 h 31"/>
                <a:gd name="T18" fmla="*/ 15 w 36"/>
                <a:gd name="T1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4" name="Freeform 50"/>
            <p:cNvSpPr>
              <a:spLocks/>
            </p:cNvSpPr>
            <p:nvPr userDrawn="1"/>
          </p:nvSpPr>
          <p:spPr bwMode="auto">
            <a:xfrm>
              <a:off x="2719" y="2180"/>
              <a:ext cx="52" cy="45"/>
            </a:xfrm>
            <a:custGeom>
              <a:avLst/>
              <a:gdLst>
                <a:gd name="T0" fmla="*/ 1 w 22"/>
                <a:gd name="T1" fmla="*/ 14 h 19"/>
                <a:gd name="T2" fmla="*/ 10 w 22"/>
                <a:gd name="T3" fmla="*/ 1 h 19"/>
                <a:gd name="T4" fmla="*/ 11 w 22"/>
                <a:gd name="T5" fmla="*/ 0 h 19"/>
                <a:gd name="T6" fmla="*/ 12 w 22"/>
                <a:gd name="T7" fmla="*/ 1 h 19"/>
                <a:gd name="T8" fmla="*/ 21 w 22"/>
                <a:gd name="T9" fmla="*/ 14 h 19"/>
                <a:gd name="T10" fmla="*/ 22 w 22"/>
                <a:gd name="T11" fmla="*/ 17 h 19"/>
                <a:gd name="T12" fmla="*/ 10 w 22"/>
                <a:gd name="T13" fmla="*/ 19 h 19"/>
                <a:gd name="T14" fmla="*/ 0 w 22"/>
                <a:gd name="T15" fmla="*/ 16 h 19"/>
                <a:gd name="T16" fmla="*/ 1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5" name="Freeform 51"/>
            <p:cNvSpPr>
              <a:spLocks noEditPoints="1"/>
            </p:cNvSpPr>
            <p:nvPr userDrawn="1"/>
          </p:nvSpPr>
          <p:spPr bwMode="auto">
            <a:xfrm>
              <a:off x="2825" y="2279"/>
              <a:ext cx="24" cy="24"/>
            </a:xfrm>
            <a:custGeom>
              <a:avLst/>
              <a:gdLst>
                <a:gd name="T0" fmla="*/ 1 w 10"/>
                <a:gd name="T1" fmla="*/ 5 h 10"/>
                <a:gd name="T2" fmla="*/ 5 w 10"/>
                <a:gd name="T3" fmla="*/ 1 h 10"/>
                <a:gd name="T4" fmla="*/ 9 w 10"/>
                <a:gd name="T5" fmla="*/ 5 h 10"/>
                <a:gd name="T6" fmla="*/ 5 w 10"/>
                <a:gd name="T7" fmla="*/ 9 h 10"/>
                <a:gd name="T8" fmla="*/ 1 w 10"/>
                <a:gd name="T9" fmla="*/ 5 h 10"/>
                <a:gd name="T10" fmla="*/ 5 w 10"/>
                <a:gd name="T11" fmla="*/ 10 h 10"/>
                <a:gd name="T12" fmla="*/ 10 w 10"/>
                <a:gd name="T13" fmla="*/ 5 h 10"/>
                <a:gd name="T14" fmla="*/ 5 w 10"/>
                <a:gd name="T15" fmla="*/ 0 h 10"/>
                <a:gd name="T16" fmla="*/ 0 w 10"/>
                <a:gd name="T17" fmla="*/ 5 h 10"/>
                <a:gd name="T18" fmla="*/ 5 w 10"/>
                <a:gd name="T19" fmla="*/ 10 h 10"/>
                <a:gd name="T20" fmla="*/ 4 w 10"/>
                <a:gd name="T21" fmla="*/ 5 h 10"/>
                <a:gd name="T22" fmla="*/ 5 w 10"/>
                <a:gd name="T23" fmla="*/ 5 h 10"/>
                <a:gd name="T24" fmla="*/ 6 w 10"/>
                <a:gd name="T25" fmla="*/ 8 h 10"/>
                <a:gd name="T26" fmla="*/ 7 w 10"/>
                <a:gd name="T27" fmla="*/ 8 h 10"/>
                <a:gd name="T28" fmla="*/ 6 w 10"/>
                <a:gd name="T29" fmla="*/ 5 h 10"/>
                <a:gd name="T30" fmla="*/ 7 w 10"/>
                <a:gd name="T31" fmla="*/ 4 h 10"/>
                <a:gd name="T32" fmla="*/ 5 w 10"/>
                <a:gd name="T33" fmla="*/ 2 h 10"/>
                <a:gd name="T34" fmla="*/ 3 w 10"/>
                <a:gd name="T35" fmla="*/ 2 h 10"/>
                <a:gd name="T36" fmla="*/ 3 w 10"/>
                <a:gd name="T37" fmla="*/ 8 h 10"/>
                <a:gd name="T38" fmla="*/ 4 w 10"/>
                <a:gd name="T39" fmla="*/ 8 h 10"/>
                <a:gd name="T40" fmla="*/ 4 w 10"/>
                <a:gd name="T41" fmla="*/ 5 h 10"/>
                <a:gd name="T42" fmla="*/ 4 w 10"/>
                <a:gd name="T43" fmla="*/ 5 h 10"/>
                <a:gd name="T44" fmla="*/ 4 w 10"/>
                <a:gd name="T45" fmla="*/ 3 h 10"/>
                <a:gd name="T46" fmla="*/ 5 w 10"/>
                <a:gd name="T47" fmla="*/ 3 h 10"/>
                <a:gd name="T48" fmla="*/ 6 w 10"/>
                <a:gd name="T49" fmla="*/ 4 h 10"/>
                <a:gd name="T50" fmla="*/ 5 w 10"/>
                <a:gd name="T51" fmla="*/ 5 h 10"/>
                <a:gd name="T52" fmla="*/ 4 w 10"/>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6" name="Freeform 52"/>
            <p:cNvSpPr>
              <a:spLocks noEditPoints="1"/>
            </p:cNvSpPr>
            <p:nvPr userDrawn="1"/>
          </p:nvSpPr>
          <p:spPr bwMode="auto">
            <a:xfrm>
              <a:off x="3099" y="2279"/>
              <a:ext cx="22" cy="24"/>
            </a:xfrm>
            <a:custGeom>
              <a:avLst/>
              <a:gdLst>
                <a:gd name="T0" fmla="*/ 1 w 9"/>
                <a:gd name="T1" fmla="*/ 5 h 10"/>
                <a:gd name="T2" fmla="*/ 5 w 9"/>
                <a:gd name="T3" fmla="*/ 1 h 10"/>
                <a:gd name="T4" fmla="*/ 8 w 9"/>
                <a:gd name="T5" fmla="*/ 5 h 10"/>
                <a:gd name="T6" fmla="*/ 5 w 9"/>
                <a:gd name="T7" fmla="*/ 9 h 10"/>
                <a:gd name="T8" fmla="*/ 1 w 9"/>
                <a:gd name="T9" fmla="*/ 5 h 10"/>
                <a:gd name="T10" fmla="*/ 5 w 9"/>
                <a:gd name="T11" fmla="*/ 10 h 10"/>
                <a:gd name="T12" fmla="*/ 9 w 9"/>
                <a:gd name="T13" fmla="*/ 5 h 10"/>
                <a:gd name="T14" fmla="*/ 5 w 9"/>
                <a:gd name="T15" fmla="*/ 0 h 10"/>
                <a:gd name="T16" fmla="*/ 0 w 9"/>
                <a:gd name="T17" fmla="*/ 5 h 10"/>
                <a:gd name="T18" fmla="*/ 5 w 9"/>
                <a:gd name="T19" fmla="*/ 10 h 10"/>
                <a:gd name="T20" fmla="*/ 4 w 9"/>
                <a:gd name="T21" fmla="*/ 5 h 10"/>
                <a:gd name="T22" fmla="*/ 5 w 9"/>
                <a:gd name="T23" fmla="*/ 5 h 10"/>
                <a:gd name="T24" fmla="*/ 6 w 9"/>
                <a:gd name="T25" fmla="*/ 8 h 10"/>
                <a:gd name="T26" fmla="*/ 7 w 9"/>
                <a:gd name="T27" fmla="*/ 8 h 10"/>
                <a:gd name="T28" fmla="*/ 5 w 9"/>
                <a:gd name="T29" fmla="*/ 5 h 10"/>
                <a:gd name="T30" fmla="*/ 7 w 9"/>
                <a:gd name="T31" fmla="*/ 4 h 10"/>
                <a:gd name="T32" fmla="*/ 5 w 9"/>
                <a:gd name="T33" fmla="*/ 2 h 10"/>
                <a:gd name="T34" fmla="*/ 3 w 9"/>
                <a:gd name="T35" fmla="*/ 2 h 10"/>
                <a:gd name="T36" fmla="*/ 3 w 9"/>
                <a:gd name="T37" fmla="*/ 8 h 10"/>
                <a:gd name="T38" fmla="*/ 4 w 9"/>
                <a:gd name="T39" fmla="*/ 8 h 10"/>
                <a:gd name="T40" fmla="*/ 4 w 9"/>
                <a:gd name="T41" fmla="*/ 5 h 10"/>
                <a:gd name="T42" fmla="*/ 4 w 9"/>
                <a:gd name="T43" fmla="*/ 5 h 10"/>
                <a:gd name="T44" fmla="*/ 4 w 9"/>
                <a:gd name="T45" fmla="*/ 3 h 10"/>
                <a:gd name="T46" fmla="*/ 5 w 9"/>
                <a:gd name="T47" fmla="*/ 3 h 10"/>
                <a:gd name="T48" fmla="*/ 6 w 9"/>
                <a:gd name="T49" fmla="*/ 4 h 10"/>
                <a:gd name="T50" fmla="*/ 5 w 9"/>
                <a:gd name="T51" fmla="*/ 5 h 10"/>
                <a:gd name="T52" fmla="*/ 4 w 9"/>
                <a:gd name="T53"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7" name="Freeform 53"/>
            <p:cNvSpPr>
              <a:spLocks/>
            </p:cNvSpPr>
            <p:nvPr userDrawn="1"/>
          </p:nvSpPr>
          <p:spPr bwMode="auto">
            <a:xfrm>
              <a:off x="2927" y="2015"/>
              <a:ext cx="229" cy="290"/>
            </a:xfrm>
            <a:custGeom>
              <a:avLst/>
              <a:gdLst>
                <a:gd name="T0" fmla="*/ 7 w 97"/>
                <a:gd name="T1" fmla="*/ 0 h 123"/>
                <a:gd name="T2" fmla="*/ 8 w 97"/>
                <a:gd name="T3" fmla="*/ 0 h 123"/>
                <a:gd name="T4" fmla="*/ 50 w 97"/>
                <a:gd name="T5" fmla="*/ 10 h 123"/>
                <a:gd name="T6" fmla="*/ 89 w 97"/>
                <a:gd name="T7" fmla="*/ 0 h 123"/>
                <a:gd name="T8" fmla="*/ 90 w 97"/>
                <a:gd name="T9" fmla="*/ 1 h 123"/>
                <a:gd name="T10" fmla="*/ 97 w 97"/>
                <a:gd name="T11" fmla="*/ 38 h 123"/>
                <a:gd name="T12" fmla="*/ 50 w 97"/>
                <a:gd name="T13" fmla="*/ 123 h 123"/>
                <a:gd name="T14" fmla="*/ 50 w 97"/>
                <a:gd name="T15" fmla="*/ 123 h 123"/>
                <a:gd name="T16" fmla="*/ 0 w 97"/>
                <a:gd name="T17" fmla="*/ 34 h 123"/>
                <a:gd name="T18" fmla="*/ 7 w 97"/>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8" name="Freeform 54"/>
            <p:cNvSpPr>
              <a:spLocks/>
            </p:cNvSpPr>
            <p:nvPr userDrawn="1"/>
          </p:nvSpPr>
          <p:spPr bwMode="auto">
            <a:xfrm>
              <a:off x="2946" y="2043"/>
              <a:ext cx="191" cy="241"/>
            </a:xfrm>
            <a:custGeom>
              <a:avLst/>
              <a:gdLst>
                <a:gd name="T0" fmla="*/ 4 w 81"/>
                <a:gd name="T1" fmla="*/ 0 h 102"/>
                <a:gd name="T2" fmla="*/ 4 w 81"/>
                <a:gd name="T3" fmla="*/ 0 h 102"/>
                <a:gd name="T4" fmla="*/ 0 w 81"/>
                <a:gd name="T5" fmla="*/ 25 h 102"/>
                <a:gd name="T6" fmla="*/ 42 w 81"/>
                <a:gd name="T7" fmla="*/ 102 h 102"/>
                <a:gd name="T8" fmla="*/ 42 w 81"/>
                <a:gd name="T9" fmla="*/ 102 h 102"/>
                <a:gd name="T10" fmla="*/ 81 w 81"/>
                <a:gd name="T11" fmla="*/ 28 h 102"/>
                <a:gd name="T12" fmla="*/ 76 w 81"/>
                <a:gd name="T13" fmla="*/ 0 h 102"/>
                <a:gd name="T14" fmla="*/ 76 w 81"/>
                <a:gd name="T15" fmla="*/ 0 h 102"/>
                <a:gd name="T16" fmla="*/ 41 w 81"/>
                <a:gd name="T17" fmla="*/ 7 h 102"/>
                <a:gd name="T18" fmla="*/ 4 w 81"/>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199" name="Freeform 55"/>
            <p:cNvSpPr>
              <a:spLocks/>
            </p:cNvSpPr>
            <p:nvPr userDrawn="1"/>
          </p:nvSpPr>
          <p:spPr bwMode="auto">
            <a:xfrm>
              <a:off x="2960" y="2058"/>
              <a:ext cx="165" cy="212"/>
            </a:xfrm>
            <a:custGeom>
              <a:avLst/>
              <a:gdLst>
                <a:gd name="T0" fmla="*/ 2 w 70"/>
                <a:gd name="T1" fmla="*/ 0 h 90"/>
                <a:gd name="T2" fmla="*/ 3 w 70"/>
                <a:gd name="T3" fmla="*/ 0 h 90"/>
                <a:gd name="T4" fmla="*/ 36 w 70"/>
                <a:gd name="T5" fmla="*/ 5 h 90"/>
                <a:gd name="T6" fmla="*/ 67 w 70"/>
                <a:gd name="T7" fmla="*/ 0 h 90"/>
                <a:gd name="T8" fmla="*/ 67 w 70"/>
                <a:gd name="T9" fmla="*/ 1 h 90"/>
                <a:gd name="T10" fmla="*/ 70 w 70"/>
                <a:gd name="T11" fmla="*/ 21 h 90"/>
                <a:gd name="T12" fmla="*/ 36 w 70"/>
                <a:gd name="T13" fmla="*/ 90 h 90"/>
                <a:gd name="T14" fmla="*/ 36 w 70"/>
                <a:gd name="T15" fmla="*/ 90 h 90"/>
                <a:gd name="T16" fmla="*/ 0 w 70"/>
                <a:gd name="T17" fmla="*/ 18 h 90"/>
                <a:gd name="T18" fmla="*/ 2 w 70"/>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0" name="Freeform 56"/>
            <p:cNvSpPr>
              <a:spLocks/>
            </p:cNvSpPr>
            <p:nvPr userDrawn="1"/>
          </p:nvSpPr>
          <p:spPr bwMode="auto">
            <a:xfrm>
              <a:off x="3031" y="2142"/>
              <a:ext cx="19" cy="22"/>
            </a:xfrm>
            <a:custGeom>
              <a:avLst/>
              <a:gdLst>
                <a:gd name="T0" fmla="*/ 8 w 8"/>
                <a:gd name="T1" fmla="*/ 9 h 9"/>
                <a:gd name="T2" fmla="*/ 8 w 8"/>
                <a:gd name="T3" fmla="*/ 1 h 9"/>
                <a:gd name="T4" fmla="*/ 1 w 8"/>
                <a:gd name="T5" fmla="*/ 0 h 9"/>
                <a:gd name="T6" fmla="*/ 0 w 8"/>
                <a:gd name="T7" fmla="*/ 1 h 9"/>
                <a:gd name="T8" fmla="*/ 8 w 8"/>
                <a:gd name="T9" fmla="*/ 9 h 9"/>
              </a:gdLst>
              <a:ahLst/>
              <a:cxnLst>
                <a:cxn ang="0">
                  <a:pos x="T0" y="T1"/>
                </a:cxn>
                <a:cxn ang="0">
                  <a:pos x="T2" y="T3"/>
                </a:cxn>
                <a:cxn ang="0">
                  <a:pos x="T4" y="T5"/>
                </a:cxn>
                <a:cxn ang="0">
                  <a:pos x="T6" y="T7"/>
                </a:cxn>
                <a:cxn ang="0">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1" name="Freeform 57"/>
            <p:cNvSpPr>
              <a:spLocks/>
            </p:cNvSpPr>
            <p:nvPr userDrawn="1"/>
          </p:nvSpPr>
          <p:spPr bwMode="auto">
            <a:xfrm>
              <a:off x="3000" y="2088"/>
              <a:ext cx="73" cy="73"/>
            </a:xfrm>
            <a:custGeom>
              <a:avLst/>
              <a:gdLst>
                <a:gd name="T0" fmla="*/ 23 w 31"/>
                <a:gd name="T1" fmla="*/ 25 h 31"/>
                <a:gd name="T2" fmla="*/ 23 w 31"/>
                <a:gd name="T3" fmla="*/ 31 h 31"/>
                <a:gd name="T4" fmla="*/ 31 w 31"/>
                <a:gd name="T5" fmla="*/ 23 h 31"/>
                <a:gd name="T6" fmla="*/ 7 w 31"/>
                <a:gd name="T7" fmla="*/ 9 h 31"/>
                <a:gd name="T8" fmla="*/ 8 w 31"/>
                <a:gd name="T9" fmla="*/ 7 h 31"/>
                <a:gd name="T10" fmla="*/ 13 w 31"/>
                <a:gd name="T11" fmla="*/ 8 h 31"/>
                <a:gd name="T12" fmla="*/ 16 w 31"/>
                <a:gd name="T13" fmla="*/ 7 h 31"/>
                <a:gd name="T14" fmla="*/ 11 w 31"/>
                <a:gd name="T15" fmla="*/ 5 h 31"/>
                <a:gd name="T16" fmla="*/ 11 w 31"/>
                <a:gd name="T17" fmla="*/ 5 h 31"/>
                <a:gd name="T18" fmla="*/ 18 w 31"/>
                <a:gd name="T19" fmla="*/ 4 h 31"/>
                <a:gd name="T20" fmla="*/ 15 w 31"/>
                <a:gd name="T21" fmla="*/ 1 h 31"/>
                <a:gd name="T22" fmla="*/ 10 w 31"/>
                <a:gd name="T23" fmla="*/ 0 h 31"/>
                <a:gd name="T24" fmla="*/ 0 w 31"/>
                <a:gd name="T25" fmla="*/ 9 h 31"/>
                <a:gd name="T26" fmla="*/ 10 w 31"/>
                <a:gd name="T27" fmla="*/ 20 h 31"/>
                <a:gd name="T28" fmla="*/ 18 w 31"/>
                <a:gd name="T29" fmla="*/ 21 h 31"/>
                <a:gd name="T30" fmla="*/ 23 w 31"/>
                <a:gd name="T3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2" name="Freeform 58"/>
            <p:cNvSpPr>
              <a:spLocks/>
            </p:cNvSpPr>
            <p:nvPr userDrawn="1"/>
          </p:nvSpPr>
          <p:spPr bwMode="auto">
            <a:xfrm>
              <a:off x="3033" y="2079"/>
              <a:ext cx="40" cy="37"/>
            </a:xfrm>
            <a:custGeom>
              <a:avLst/>
              <a:gdLst>
                <a:gd name="T0" fmla="*/ 0 w 17"/>
                <a:gd name="T1" fmla="*/ 14 h 16"/>
                <a:gd name="T2" fmla="*/ 0 w 17"/>
                <a:gd name="T3" fmla="*/ 15 h 16"/>
                <a:gd name="T4" fmla="*/ 8 w 17"/>
                <a:gd name="T5" fmla="*/ 16 h 16"/>
                <a:gd name="T6" fmla="*/ 9 w 17"/>
                <a:gd name="T7" fmla="*/ 16 h 16"/>
                <a:gd name="T8" fmla="*/ 17 w 17"/>
                <a:gd name="T9" fmla="*/ 9 h 16"/>
                <a:gd name="T10" fmla="*/ 17 w 17"/>
                <a:gd name="T11" fmla="*/ 7 h 16"/>
                <a:gd name="T12" fmla="*/ 15 w 17"/>
                <a:gd name="T13" fmla="*/ 4 h 16"/>
                <a:gd name="T14" fmla="*/ 13 w 17"/>
                <a:gd name="T15" fmla="*/ 5 h 16"/>
                <a:gd name="T16" fmla="*/ 10 w 17"/>
                <a:gd name="T17" fmla="*/ 7 h 16"/>
                <a:gd name="T18" fmla="*/ 9 w 17"/>
                <a:gd name="T19" fmla="*/ 8 h 16"/>
                <a:gd name="T20" fmla="*/ 8 w 17"/>
                <a:gd name="T21" fmla="*/ 5 h 16"/>
                <a:gd name="T22" fmla="*/ 6 w 17"/>
                <a:gd name="T23" fmla="*/ 2 h 16"/>
                <a:gd name="T24" fmla="*/ 3 w 17"/>
                <a:gd name="T25" fmla="*/ 1 h 16"/>
                <a:gd name="T26" fmla="*/ 2 w 17"/>
                <a:gd name="T27" fmla="*/ 0 h 16"/>
                <a:gd name="T28" fmla="*/ 1 w 17"/>
                <a:gd name="T29" fmla="*/ 1 h 16"/>
                <a:gd name="T30" fmla="*/ 1 w 17"/>
                <a:gd name="T31" fmla="*/ 3 h 16"/>
                <a:gd name="T32" fmla="*/ 6 w 17"/>
                <a:gd name="T33" fmla="*/ 8 h 16"/>
                <a:gd name="T34" fmla="*/ 5 w 17"/>
                <a:gd name="T35" fmla="*/ 10 h 16"/>
                <a:gd name="T36" fmla="*/ 6 w 17"/>
                <a:gd name="T37" fmla="*/ 10 h 16"/>
                <a:gd name="T38" fmla="*/ 7 w 17"/>
                <a:gd name="T39" fmla="*/ 11 h 16"/>
                <a:gd name="T40" fmla="*/ 6 w 17"/>
                <a:gd name="T41" fmla="*/ 12 h 16"/>
                <a:gd name="T42" fmla="*/ 5 w 17"/>
                <a:gd name="T43" fmla="*/ 12 h 16"/>
                <a:gd name="T44" fmla="*/ 5 w 17"/>
                <a:gd name="T45" fmla="*/ 12 h 16"/>
                <a:gd name="T46" fmla="*/ 4 w 17"/>
                <a:gd name="T47" fmla="*/ 12 h 16"/>
                <a:gd name="T48" fmla="*/ 0 w 17"/>
                <a:gd name="T4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3" name="Freeform 59"/>
            <p:cNvSpPr>
              <a:spLocks/>
            </p:cNvSpPr>
            <p:nvPr userDrawn="1"/>
          </p:nvSpPr>
          <p:spPr bwMode="auto">
            <a:xfrm>
              <a:off x="3031" y="2091"/>
              <a:ext cx="4" cy="4"/>
            </a:xfrm>
            <a:custGeom>
              <a:avLst/>
              <a:gdLst>
                <a:gd name="T0" fmla="*/ 0 w 2"/>
                <a:gd name="T1" fmla="*/ 0 h 2"/>
                <a:gd name="T2" fmla="*/ 2 w 2"/>
                <a:gd name="T3" fmla="*/ 1 h 2"/>
                <a:gd name="T4" fmla="*/ 2 w 2"/>
                <a:gd name="T5" fmla="*/ 1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4" name="Freeform 60"/>
            <p:cNvSpPr>
              <a:spLocks/>
            </p:cNvSpPr>
            <p:nvPr userDrawn="1"/>
          </p:nvSpPr>
          <p:spPr bwMode="auto">
            <a:xfrm>
              <a:off x="3021" y="2154"/>
              <a:ext cx="48" cy="45"/>
            </a:xfrm>
            <a:custGeom>
              <a:avLst/>
              <a:gdLst>
                <a:gd name="T0" fmla="*/ 2 w 20"/>
                <a:gd name="T1" fmla="*/ 0 h 19"/>
                <a:gd name="T2" fmla="*/ 2 w 20"/>
                <a:gd name="T3" fmla="*/ 0 h 19"/>
                <a:gd name="T4" fmla="*/ 0 w 20"/>
                <a:gd name="T5" fmla="*/ 4 h 19"/>
                <a:gd name="T6" fmla="*/ 7 w 20"/>
                <a:gd name="T7" fmla="*/ 11 h 19"/>
                <a:gd name="T8" fmla="*/ 12 w 20"/>
                <a:gd name="T9" fmla="*/ 11 h 19"/>
                <a:gd name="T10" fmla="*/ 15 w 20"/>
                <a:gd name="T11" fmla="*/ 14 h 19"/>
                <a:gd name="T12" fmla="*/ 15 w 20"/>
                <a:gd name="T13" fmla="*/ 19 h 19"/>
                <a:gd name="T14" fmla="*/ 20 w 20"/>
                <a:gd name="T15" fmla="*/ 13 h 19"/>
                <a:gd name="T16" fmla="*/ 2 w 2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5"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Lst>
              <a:ahLst/>
              <a:cxnLst>
                <a:cxn ang="0">
                  <a:pos x="T0" y="T1"/>
                </a:cxn>
                <a:cxn ang="0">
                  <a:pos x="T2" y="T3"/>
                </a:cxn>
                <a:cxn ang="0">
                  <a:pos x="T4" y="T5"/>
                </a:cxn>
                <a:cxn ang="0">
                  <a:pos x="T6" y="T7"/>
                </a:cxn>
                <a:cxn ang="0">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6" name="Freeform 62"/>
            <p:cNvSpPr>
              <a:spLocks/>
            </p:cNvSpPr>
            <p:nvPr userDrawn="1"/>
          </p:nvSpPr>
          <p:spPr bwMode="auto">
            <a:xfrm>
              <a:off x="3026" y="2190"/>
              <a:ext cx="35" cy="42"/>
            </a:xfrm>
            <a:custGeom>
              <a:avLst/>
              <a:gdLst>
                <a:gd name="T0" fmla="*/ 3 w 15"/>
                <a:gd name="T1" fmla="*/ 1 h 18"/>
                <a:gd name="T2" fmla="*/ 4 w 15"/>
                <a:gd name="T3" fmla="*/ 0 h 18"/>
                <a:gd name="T4" fmla="*/ 0 w 15"/>
                <a:gd name="T5" fmla="*/ 5 h 18"/>
                <a:gd name="T6" fmla="*/ 12 w 15"/>
                <a:gd name="T7" fmla="*/ 17 h 18"/>
                <a:gd name="T8" fmla="*/ 12 w 15"/>
                <a:gd name="T9" fmla="*/ 17 h 18"/>
                <a:gd name="T10" fmla="*/ 12 w 15"/>
                <a:gd name="T11" fmla="*/ 18 h 18"/>
                <a:gd name="T12" fmla="*/ 15 w 15"/>
                <a:gd name="T13" fmla="*/ 13 h 18"/>
                <a:gd name="T14" fmla="*/ 3 w 15"/>
                <a:gd name="T15" fmla="*/ 1 h 18"/>
                <a:gd name="T16" fmla="*/ 3 w 15"/>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7" name="Freeform 63"/>
            <p:cNvSpPr>
              <a:spLocks/>
            </p:cNvSpPr>
            <p:nvPr userDrawn="1"/>
          </p:nvSpPr>
          <p:spPr bwMode="auto">
            <a:xfrm>
              <a:off x="3040" y="2223"/>
              <a:ext cx="10" cy="33"/>
            </a:xfrm>
            <a:custGeom>
              <a:avLst/>
              <a:gdLst>
                <a:gd name="T0" fmla="*/ 0 w 4"/>
                <a:gd name="T1" fmla="*/ 0 h 14"/>
                <a:gd name="T2" fmla="*/ 0 w 4"/>
                <a:gd name="T3" fmla="*/ 11 h 14"/>
                <a:gd name="T4" fmla="*/ 2 w 4"/>
                <a:gd name="T5" fmla="*/ 14 h 14"/>
                <a:gd name="T6" fmla="*/ 4 w 4"/>
                <a:gd name="T7" fmla="*/ 11 h 14"/>
                <a:gd name="T8" fmla="*/ 4 w 4"/>
                <a:gd name="T9" fmla="*/ 4 h 14"/>
                <a:gd name="T10" fmla="*/ 3 w 4"/>
                <a:gd name="T11" fmla="*/ 1 h 14"/>
                <a:gd name="T12" fmla="*/ 0 w 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sp>
          <p:nvSpPr>
            <p:cNvPr id="6208" name="Freeform 64"/>
            <p:cNvSpPr>
              <a:spLocks/>
            </p:cNvSpPr>
            <p:nvPr userDrawn="1"/>
          </p:nvSpPr>
          <p:spPr bwMode="auto">
            <a:xfrm>
              <a:off x="3033" y="2232"/>
              <a:ext cx="5" cy="17"/>
            </a:xfrm>
            <a:custGeom>
              <a:avLst/>
              <a:gdLst>
                <a:gd name="T0" fmla="*/ 2 w 2"/>
                <a:gd name="T1" fmla="*/ 4 h 7"/>
                <a:gd name="T2" fmla="*/ 1 w 2"/>
                <a:gd name="T3" fmla="*/ 0 h 7"/>
                <a:gd name="T4" fmla="*/ 0 w 2"/>
                <a:gd name="T5" fmla="*/ 4 h 7"/>
                <a:gd name="T6" fmla="*/ 1 w 2"/>
                <a:gd name="T7" fmla="*/ 7 h 7"/>
                <a:gd name="T8" fmla="*/ 2 w 2"/>
                <a:gd name="T9" fmla="*/ 5 h 7"/>
                <a:gd name="T10" fmla="*/ 2 w 2"/>
                <a:gd name="T11" fmla="*/ 4 h 7"/>
              </a:gdLst>
              <a:ahLst/>
              <a:cxnLst>
                <a:cxn ang="0">
                  <a:pos x="T0" y="T1"/>
                </a:cxn>
                <a:cxn ang="0">
                  <a:pos x="T2" y="T3"/>
                </a:cxn>
                <a:cxn ang="0">
                  <a:pos x="T4" y="T5"/>
                </a:cxn>
                <a:cxn ang="0">
                  <a:pos x="T6" y="T7"/>
                </a:cxn>
                <a:cxn ang="0">
                  <a:pos x="T8" y="T9"/>
                </a:cxn>
                <a:cxn ang="0">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ndParaRPr>
            </a:p>
          </p:txBody>
        </p:sp>
      </p:grpSp>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pic>
        <p:nvPicPr>
          <p:cNvPr id="6217" name="Picture 7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565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EDF76F1-3ADF-4FF3-BBE1-21AFC1841CD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5997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817B59D-71DD-4F2B-B9E4-5BA463B755A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50984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C61F49-8CB0-4A24-842A-D81DBFBCC9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857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59540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BD3891-CA03-4F0A-A7DB-2E19A50AFF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710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1794AD0-A8AF-4149-86AC-681EB08F09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172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7DF00EC-B206-47B2-A6CC-C472C79DD8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8148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7EE0F7F-2E36-4B62-B8BC-57DE6628369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3383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DFAB88-3A06-4CA5-ABE7-E13840FCED9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6407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C477533-F9E0-49EB-9CAE-BED2B8A0302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4437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BFF8F-1A5E-4C08-8DEF-14B1F6E520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5978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0" y="6629400"/>
            <a:ext cx="990600" cy="2286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4038601" y="6613532"/>
            <a:ext cx="1143000" cy="244475"/>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E4865-7506-4FE8-942E-7161F4C678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485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BED4E9"/>
        </a:solidFill>
        <a:effectLst/>
      </p:bgPr>
    </p:bg>
    <p:spTree>
      <p:nvGrpSpPr>
        <p:cNvPr id="1" name=""/>
        <p:cNvGrpSpPr/>
        <p:nvPr/>
      </p:nvGrpSpPr>
      <p:grpSpPr>
        <a:xfrm>
          <a:off x="0" y="0"/>
          <a:ext cx="0" cy="0"/>
          <a:chOff x="0" y="0"/>
          <a:chExt cx="0" cy="0"/>
        </a:xfrm>
      </p:grpSpPr>
      <p:sp>
        <p:nvSpPr>
          <p:cNvPr id="3" name="Freeform 10"/>
          <p:cNvSpPr>
            <a:spLocks/>
          </p:cNvSpPr>
          <p:nvPr userDrawn="1"/>
        </p:nvSpPr>
        <p:spPr bwMode="auto">
          <a:xfrm>
            <a:off x="103189" y="88907"/>
            <a:ext cx="8934450" cy="6645275"/>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w="12700" cap="flat">
            <a:solidFill>
              <a:srgbClr val="0073AE"/>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4" name="Freeform 11"/>
          <p:cNvSpPr>
            <a:spLocks/>
          </p:cNvSpPr>
          <p:nvPr userDrawn="1"/>
        </p:nvSpPr>
        <p:spPr bwMode="auto">
          <a:xfrm>
            <a:off x="-19050" y="3733800"/>
            <a:ext cx="9182100" cy="3124200"/>
          </a:xfrm>
          <a:custGeom>
            <a:avLst/>
            <a:gdLst>
              <a:gd name="T0" fmla="*/ 2147483647 w 2880"/>
              <a:gd name="T1" fmla="*/ 2147483647 h 952"/>
              <a:gd name="T2" fmla="*/ 2147483647 w 2880"/>
              <a:gd name="T3" fmla="*/ 2147483647 h 952"/>
              <a:gd name="T4" fmla="*/ 2147483647 w 2880"/>
              <a:gd name="T5" fmla="*/ 2147483647 h 952"/>
              <a:gd name="T6" fmla="*/ 0 w 2880"/>
              <a:gd name="T7" fmla="*/ 0 h 952"/>
              <a:gd name="T8" fmla="*/ 2147483647 w 2880"/>
              <a:gd name="T9" fmla="*/ 2147483647 h 9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952">
                <a:moveTo>
                  <a:pt x="12" y="952"/>
                </a:moveTo>
                <a:cubicBezTo>
                  <a:pt x="12" y="952"/>
                  <a:pt x="428" y="942"/>
                  <a:pt x="2880" y="952"/>
                </a:cubicBezTo>
                <a:cubicBezTo>
                  <a:pt x="2880" y="91"/>
                  <a:pt x="2880" y="91"/>
                  <a:pt x="2880" y="91"/>
                </a:cubicBezTo>
                <a:cubicBezTo>
                  <a:pt x="2880" y="91"/>
                  <a:pt x="1572" y="844"/>
                  <a:pt x="0" y="0"/>
                </a:cubicBezTo>
                <a:lnTo>
                  <a:pt x="12" y="952"/>
                </a:lnTo>
                <a:close/>
              </a:path>
            </a:pathLst>
          </a:custGeom>
          <a:gradFill rotWithShape="1">
            <a:gsLst>
              <a:gs pos="0">
                <a:srgbClr val="61A1CC"/>
              </a:gs>
              <a:gs pos="100000">
                <a:srgbClr val="A1C4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5" name="Freeform 12"/>
          <p:cNvSpPr>
            <a:spLocks/>
          </p:cNvSpPr>
          <p:nvPr userDrawn="1"/>
        </p:nvSpPr>
        <p:spPr bwMode="auto">
          <a:xfrm>
            <a:off x="-28575" y="3740150"/>
            <a:ext cx="9207500" cy="3117850"/>
          </a:xfrm>
          <a:custGeom>
            <a:avLst/>
            <a:gdLst>
              <a:gd name="T0" fmla="*/ 2147483647 w 2897"/>
              <a:gd name="T1" fmla="*/ 2147483647 h 982"/>
              <a:gd name="T2" fmla="*/ 0 w 2897"/>
              <a:gd name="T3" fmla="*/ 2147483647 h 982"/>
              <a:gd name="T4" fmla="*/ 0 w 2897"/>
              <a:gd name="T5" fmla="*/ 2147483647 h 982"/>
              <a:gd name="T6" fmla="*/ 2147483647 w 2897"/>
              <a:gd name="T7" fmla="*/ 0 h 982"/>
              <a:gd name="T8" fmla="*/ 2147483647 w 2897"/>
              <a:gd name="T9" fmla="*/ 2147483647 h 9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97" h="982">
                <a:moveTo>
                  <a:pt x="2897" y="103"/>
                </a:moveTo>
                <a:cubicBezTo>
                  <a:pt x="2897" y="103"/>
                  <a:pt x="2257" y="934"/>
                  <a:pt x="0" y="982"/>
                </a:cubicBezTo>
                <a:cubicBezTo>
                  <a:pt x="0" y="211"/>
                  <a:pt x="0" y="211"/>
                  <a:pt x="0" y="211"/>
                </a:cubicBezTo>
                <a:cubicBezTo>
                  <a:pt x="0" y="211"/>
                  <a:pt x="1322" y="843"/>
                  <a:pt x="2897" y="0"/>
                </a:cubicBezTo>
                <a:lnTo>
                  <a:pt x="2897" y="103"/>
                </a:lnTo>
                <a:close/>
              </a:path>
            </a:pathLst>
          </a:custGeom>
          <a:gradFill rotWithShape="1">
            <a:gsLst>
              <a:gs pos="0">
                <a:srgbClr val="A1C4E0"/>
              </a:gs>
              <a:gs pos="100000">
                <a:srgbClr val="61A1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grpSp>
        <p:nvGrpSpPr>
          <p:cNvPr id="6" name="Group 39"/>
          <p:cNvGrpSpPr>
            <a:grpSpLocks noChangeAspect="1"/>
          </p:cNvGrpSpPr>
          <p:nvPr userDrawn="1"/>
        </p:nvGrpSpPr>
        <p:grpSpPr bwMode="auto">
          <a:xfrm>
            <a:off x="384175" y="5800726"/>
            <a:ext cx="1092200" cy="573088"/>
            <a:chOff x="2603" y="2015"/>
            <a:chExt cx="553" cy="290"/>
          </a:xfrm>
        </p:grpSpPr>
        <p:sp>
          <p:nvSpPr>
            <p:cNvPr id="7" name="AutoShape 40"/>
            <p:cNvSpPr>
              <a:spLocks noChangeAspect="1" noChangeArrowheads="1" noTextEdit="1"/>
            </p:cNvSpPr>
            <p:nvPr userDrawn="1"/>
          </p:nvSpPr>
          <p:spPr bwMode="auto">
            <a:xfrm>
              <a:off x="2603" y="2015"/>
              <a:ext cx="55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8" name="Freeform 41"/>
            <p:cNvSpPr>
              <a:spLocks/>
            </p:cNvSpPr>
            <p:nvPr userDrawn="1"/>
          </p:nvSpPr>
          <p:spPr bwMode="auto">
            <a:xfrm>
              <a:off x="2603" y="2015"/>
              <a:ext cx="284" cy="285"/>
            </a:xfrm>
            <a:custGeom>
              <a:avLst/>
              <a:gdLst>
                <a:gd name="T0" fmla="*/ 0 w 284"/>
                <a:gd name="T1" fmla="*/ 78 h 285"/>
                <a:gd name="T2" fmla="*/ 78 w 284"/>
                <a:gd name="T3" fmla="*/ 78 h 285"/>
                <a:gd name="T4" fmla="*/ 78 w 284"/>
                <a:gd name="T5" fmla="*/ 0 h 285"/>
                <a:gd name="T6" fmla="*/ 206 w 284"/>
                <a:gd name="T7" fmla="*/ 0 h 285"/>
                <a:gd name="T8" fmla="*/ 206 w 284"/>
                <a:gd name="T9" fmla="*/ 78 h 285"/>
                <a:gd name="T10" fmla="*/ 284 w 284"/>
                <a:gd name="T11" fmla="*/ 78 h 285"/>
                <a:gd name="T12" fmla="*/ 284 w 284"/>
                <a:gd name="T13" fmla="*/ 208 h 285"/>
                <a:gd name="T14" fmla="*/ 206 w 284"/>
                <a:gd name="T15" fmla="*/ 208 h 285"/>
                <a:gd name="T16" fmla="*/ 206 w 284"/>
                <a:gd name="T17" fmla="*/ 285 h 285"/>
                <a:gd name="T18" fmla="*/ 78 w 284"/>
                <a:gd name="T19" fmla="*/ 285 h 285"/>
                <a:gd name="T20" fmla="*/ 78 w 284"/>
                <a:gd name="T21" fmla="*/ 208 h 285"/>
                <a:gd name="T22" fmla="*/ 0 w 284"/>
                <a:gd name="T23" fmla="*/ 208 h 285"/>
                <a:gd name="T24" fmla="*/ 0 w 284"/>
                <a:gd name="T25" fmla="*/ 7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285">
                  <a:moveTo>
                    <a:pt x="0" y="78"/>
                  </a:moveTo>
                  <a:lnTo>
                    <a:pt x="78" y="78"/>
                  </a:lnTo>
                  <a:lnTo>
                    <a:pt x="78" y="0"/>
                  </a:lnTo>
                  <a:lnTo>
                    <a:pt x="206" y="0"/>
                  </a:lnTo>
                  <a:lnTo>
                    <a:pt x="206" y="78"/>
                  </a:lnTo>
                  <a:lnTo>
                    <a:pt x="284" y="78"/>
                  </a:lnTo>
                  <a:lnTo>
                    <a:pt x="284" y="208"/>
                  </a:lnTo>
                  <a:lnTo>
                    <a:pt x="206" y="208"/>
                  </a:lnTo>
                  <a:lnTo>
                    <a:pt x="206" y="285"/>
                  </a:lnTo>
                  <a:lnTo>
                    <a:pt x="78" y="285"/>
                  </a:lnTo>
                  <a:lnTo>
                    <a:pt x="78" y="208"/>
                  </a:lnTo>
                  <a:lnTo>
                    <a:pt x="0" y="208"/>
                  </a:lnTo>
                  <a:lnTo>
                    <a:pt x="0" y="7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9" name="Freeform 42"/>
            <p:cNvSpPr>
              <a:spLocks/>
            </p:cNvSpPr>
            <p:nvPr userDrawn="1"/>
          </p:nvSpPr>
          <p:spPr bwMode="auto">
            <a:xfrm>
              <a:off x="2674" y="2079"/>
              <a:ext cx="142" cy="45"/>
            </a:xfrm>
            <a:custGeom>
              <a:avLst/>
              <a:gdLst>
                <a:gd name="T0" fmla="*/ 2066 w 60"/>
                <a:gd name="T1" fmla="*/ 44652 h 19"/>
                <a:gd name="T2" fmla="*/ 49009 w 60"/>
                <a:gd name="T3" fmla="*/ 44652 h 19"/>
                <a:gd name="T4" fmla="*/ 64821 w 60"/>
                <a:gd name="T5" fmla="*/ 35458 h 19"/>
                <a:gd name="T6" fmla="*/ 61176 w 60"/>
                <a:gd name="T7" fmla="*/ 18853 h 19"/>
                <a:gd name="T8" fmla="*/ 69923 w 60"/>
                <a:gd name="T9" fmla="*/ 8784 h 19"/>
                <a:gd name="T10" fmla="*/ 78557 w 60"/>
                <a:gd name="T11" fmla="*/ 18853 h 19"/>
                <a:gd name="T12" fmla="*/ 71873 w 60"/>
                <a:gd name="T13" fmla="*/ 35458 h 19"/>
                <a:gd name="T14" fmla="*/ 86431 w 60"/>
                <a:gd name="T15" fmla="*/ 44652 h 19"/>
                <a:gd name="T16" fmla="*/ 131139 w 60"/>
                <a:gd name="T17" fmla="*/ 44652 h 19"/>
                <a:gd name="T18" fmla="*/ 139730 w 60"/>
                <a:gd name="T19" fmla="*/ 44652 h 19"/>
                <a:gd name="T20" fmla="*/ 109295 w 60"/>
                <a:gd name="T21" fmla="*/ 8784 h 19"/>
                <a:gd name="T22" fmla="*/ 69923 w 60"/>
                <a:gd name="T23" fmla="*/ 0 h 19"/>
                <a:gd name="T24" fmla="*/ 27389 w 60"/>
                <a:gd name="T25" fmla="*/ 8784 h 19"/>
                <a:gd name="T26" fmla="*/ 0 w 60"/>
                <a:gd name="T27" fmla="*/ 44652 h 19"/>
                <a:gd name="T28" fmla="*/ 2066 w 60"/>
                <a:gd name="T29" fmla="*/ 44652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9">
                  <a:moveTo>
                    <a:pt x="1" y="19"/>
                  </a:moveTo>
                  <a:cubicBezTo>
                    <a:pt x="21" y="19"/>
                    <a:pt x="21" y="19"/>
                    <a:pt x="21" y="19"/>
                  </a:cubicBezTo>
                  <a:cubicBezTo>
                    <a:pt x="25" y="19"/>
                    <a:pt x="28" y="19"/>
                    <a:pt x="28" y="15"/>
                  </a:cubicBezTo>
                  <a:cubicBezTo>
                    <a:pt x="28" y="12"/>
                    <a:pt x="26" y="11"/>
                    <a:pt x="26" y="8"/>
                  </a:cubicBezTo>
                  <a:cubicBezTo>
                    <a:pt x="26" y="6"/>
                    <a:pt x="28" y="4"/>
                    <a:pt x="30" y="4"/>
                  </a:cubicBezTo>
                  <a:cubicBezTo>
                    <a:pt x="32" y="4"/>
                    <a:pt x="34" y="6"/>
                    <a:pt x="34" y="8"/>
                  </a:cubicBezTo>
                  <a:cubicBezTo>
                    <a:pt x="34" y="11"/>
                    <a:pt x="31" y="12"/>
                    <a:pt x="31" y="15"/>
                  </a:cubicBezTo>
                  <a:cubicBezTo>
                    <a:pt x="31" y="18"/>
                    <a:pt x="34" y="19"/>
                    <a:pt x="37" y="19"/>
                  </a:cubicBezTo>
                  <a:cubicBezTo>
                    <a:pt x="56" y="19"/>
                    <a:pt x="56" y="19"/>
                    <a:pt x="56" y="19"/>
                  </a:cubicBezTo>
                  <a:cubicBezTo>
                    <a:pt x="60" y="19"/>
                    <a:pt x="60" y="19"/>
                    <a:pt x="60" y="19"/>
                  </a:cubicBezTo>
                  <a:cubicBezTo>
                    <a:pt x="60" y="15"/>
                    <a:pt x="52" y="7"/>
                    <a:pt x="47" y="4"/>
                  </a:cubicBezTo>
                  <a:cubicBezTo>
                    <a:pt x="43" y="1"/>
                    <a:pt x="36" y="0"/>
                    <a:pt x="30" y="0"/>
                  </a:cubicBezTo>
                  <a:cubicBezTo>
                    <a:pt x="23" y="0"/>
                    <a:pt x="17" y="1"/>
                    <a:pt x="12" y="4"/>
                  </a:cubicBezTo>
                  <a:cubicBezTo>
                    <a:pt x="8" y="7"/>
                    <a:pt x="0" y="15"/>
                    <a:pt x="0" y="19"/>
                  </a:cubicBezTo>
                  <a:cubicBezTo>
                    <a:pt x="0" y="19"/>
                    <a:pt x="0" y="19"/>
                    <a:pt x="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 name="Freeform 43"/>
            <p:cNvSpPr>
              <a:spLocks/>
            </p:cNvSpPr>
            <p:nvPr userDrawn="1"/>
          </p:nvSpPr>
          <p:spPr bwMode="auto">
            <a:xfrm>
              <a:off x="2693" y="2093"/>
              <a:ext cx="35" cy="21"/>
            </a:xfrm>
            <a:custGeom>
              <a:avLst/>
              <a:gdLst>
                <a:gd name="T0" fmla="*/ 26297 w 15"/>
                <a:gd name="T1" fmla="*/ 16606 h 9"/>
                <a:gd name="T2" fmla="*/ 1932 w 15"/>
                <a:gd name="T3" fmla="*/ 16606 h 9"/>
                <a:gd name="T4" fmla="*/ 0 w 15"/>
                <a:gd name="T5" fmla="*/ 16606 h 9"/>
                <a:gd name="T6" fmla="*/ 26297 w 15"/>
                <a:gd name="T7" fmla="*/ 0 h 9"/>
                <a:gd name="T8" fmla="*/ 26297 w 15"/>
                <a:gd name="T9" fmla="*/ 0 h 9"/>
                <a:gd name="T10" fmla="*/ 26297 w 15"/>
                <a:gd name="T11" fmla="*/ 5957 h 9"/>
                <a:gd name="T12" fmla="*/ 30858 w 15"/>
                <a:gd name="T13" fmla="*/ 16606 h 9"/>
                <a:gd name="T14" fmla="*/ 26297 w 15"/>
                <a:gd name="T15" fmla="*/ 16606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9">
                  <a:moveTo>
                    <a:pt x="13" y="8"/>
                  </a:moveTo>
                  <a:cubicBezTo>
                    <a:pt x="1" y="8"/>
                    <a:pt x="1" y="8"/>
                    <a:pt x="1" y="8"/>
                  </a:cubicBezTo>
                  <a:cubicBezTo>
                    <a:pt x="1" y="8"/>
                    <a:pt x="0" y="9"/>
                    <a:pt x="0" y="8"/>
                  </a:cubicBezTo>
                  <a:cubicBezTo>
                    <a:pt x="0" y="7"/>
                    <a:pt x="9" y="0"/>
                    <a:pt x="13" y="0"/>
                  </a:cubicBezTo>
                  <a:cubicBezTo>
                    <a:pt x="13" y="0"/>
                    <a:pt x="13" y="0"/>
                    <a:pt x="13" y="0"/>
                  </a:cubicBezTo>
                  <a:cubicBezTo>
                    <a:pt x="13" y="0"/>
                    <a:pt x="13" y="1"/>
                    <a:pt x="13" y="3"/>
                  </a:cubicBezTo>
                  <a:cubicBezTo>
                    <a:pt x="13" y="6"/>
                    <a:pt x="15" y="8"/>
                    <a:pt x="15" y="8"/>
                  </a:cubicBezTo>
                  <a:cubicBezTo>
                    <a:pt x="15" y="8"/>
                    <a:pt x="14" y="8"/>
                    <a:pt x="13" y="8"/>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1" name="Freeform 44"/>
            <p:cNvSpPr>
              <a:spLocks/>
            </p:cNvSpPr>
            <p:nvPr userDrawn="1"/>
          </p:nvSpPr>
          <p:spPr bwMode="auto">
            <a:xfrm>
              <a:off x="2759" y="2093"/>
              <a:ext cx="35" cy="19"/>
            </a:xfrm>
            <a:custGeom>
              <a:avLst/>
              <a:gdLst>
                <a:gd name="T0" fmla="*/ 4508 w 15"/>
                <a:gd name="T1" fmla="*/ 19183 h 8"/>
                <a:gd name="T2" fmla="*/ 1932 w 15"/>
                <a:gd name="T3" fmla="*/ 19183 h 8"/>
                <a:gd name="T4" fmla="*/ 5957 w 15"/>
                <a:gd name="T5" fmla="*/ 7192 h 8"/>
                <a:gd name="T6" fmla="*/ 5957 w 15"/>
                <a:gd name="T7" fmla="*/ 0 h 8"/>
                <a:gd name="T8" fmla="*/ 5957 w 15"/>
                <a:gd name="T9" fmla="*/ 0 h 8"/>
                <a:gd name="T10" fmla="*/ 30858 w 15"/>
                <a:gd name="T11" fmla="*/ 19183 h 8"/>
                <a:gd name="T12" fmla="*/ 30858 w 15"/>
                <a:gd name="T13" fmla="*/ 19183 h 8"/>
                <a:gd name="T14" fmla="*/ 4508 w 15"/>
                <a:gd name="T15" fmla="*/ 1918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8">
                  <a:moveTo>
                    <a:pt x="2" y="8"/>
                  </a:moveTo>
                  <a:cubicBezTo>
                    <a:pt x="0" y="8"/>
                    <a:pt x="1" y="8"/>
                    <a:pt x="1" y="8"/>
                  </a:cubicBezTo>
                  <a:cubicBezTo>
                    <a:pt x="1" y="7"/>
                    <a:pt x="3" y="7"/>
                    <a:pt x="3" y="3"/>
                  </a:cubicBezTo>
                  <a:cubicBezTo>
                    <a:pt x="3" y="2"/>
                    <a:pt x="3" y="1"/>
                    <a:pt x="3" y="0"/>
                  </a:cubicBezTo>
                  <a:cubicBezTo>
                    <a:pt x="3" y="0"/>
                    <a:pt x="3" y="0"/>
                    <a:pt x="3" y="0"/>
                  </a:cubicBezTo>
                  <a:cubicBezTo>
                    <a:pt x="7" y="0"/>
                    <a:pt x="15" y="7"/>
                    <a:pt x="15" y="8"/>
                  </a:cubicBezTo>
                  <a:cubicBezTo>
                    <a:pt x="15" y="8"/>
                    <a:pt x="15" y="8"/>
                    <a:pt x="15" y="8"/>
                  </a:cubicBezTo>
                  <a:lnTo>
                    <a:pt x="2" y="8"/>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2" name="Freeform 45"/>
            <p:cNvSpPr>
              <a:spLocks/>
            </p:cNvSpPr>
            <p:nvPr userDrawn="1"/>
          </p:nvSpPr>
          <p:spPr bwMode="auto">
            <a:xfrm>
              <a:off x="2667" y="2131"/>
              <a:ext cx="66" cy="87"/>
            </a:xfrm>
            <a:custGeom>
              <a:avLst/>
              <a:gdLst>
                <a:gd name="T0" fmla="*/ 63101 w 28"/>
                <a:gd name="T1" fmla="*/ 13142 h 37"/>
                <a:gd name="T2" fmla="*/ 51310 w 28"/>
                <a:gd name="T3" fmla="*/ 2013 h 37"/>
                <a:gd name="T4" fmla="*/ 4818 w 28"/>
                <a:gd name="T5" fmla="*/ 0 h 37"/>
                <a:gd name="T6" fmla="*/ 0 w 28"/>
                <a:gd name="T7" fmla="*/ 24155 h 37"/>
                <a:gd name="T8" fmla="*/ 4818 w 28"/>
                <a:gd name="T9" fmla="*/ 55266 h 37"/>
                <a:gd name="T10" fmla="*/ 26770 w 28"/>
                <a:gd name="T11" fmla="*/ 81434 h 37"/>
                <a:gd name="T12" fmla="*/ 31576 w 28"/>
                <a:gd name="T13" fmla="*/ 74672 h 37"/>
                <a:gd name="T14" fmla="*/ 58134 w 28"/>
                <a:gd name="T15" fmla="*/ 29044 h 37"/>
                <a:gd name="T16" fmla="*/ 63101 w 28"/>
                <a:gd name="T17" fmla="*/ 13142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28" y="6"/>
                  </a:moveTo>
                  <a:cubicBezTo>
                    <a:pt x="28" y="3"/>
                    <a:pt x="26" y="2"/>
                    <a:pt x="23" y="1"/>
                  </a:cubicBezTo>
                  <a:cubicBezTo>
                    <a:pt x="2" y="0"/>
                    <a:pt x="2" y="0"/>
                    <a:pt x="2" y="0"/>
                  </a:cubicBezTo>
                  <a:cubicBezTo>
                    <a:pt x="1" y="0"/>
                    <a:pt x="0" y="1"/>
                    <a:pt x="0" y="11"/>
                  </a:cubicBezTo>
                  <a:cubicBezTo>
                    <a:pt x="0" y="17"/>
                    <a:pt x="0" y="21"/>
                    <a:pt x="2" y="25"/>
                  </a:cubicBezTo>
                  <a:cubicBezTo>
                    <a:pt x="4" y="28"/>
                    <a:pt x="10" y="37"/>
                    <a:pt x="12" y="37"/>
                  </a:cubicBezTo>
                  <a:cubicBezTo>
                    <a:pt x="12" y="37"/>
                    <a:pt x="13" y="37"/>
                    <a:pt x="14" y="34"/>
                  </a:cubicBezTo>
                  <a:cubicBezTo>
                    <a:pt x="26" y="13"/>
                    <a:pt x="26" y="13"/>
                    <a:pt x="26" y="13"/>
                  </a:cubicBezTo>
                  <a:cubicBezTo>
                    <a:pt x="28" y="9"/>
                    <a:pt x="28" y="8"/>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3" name="Freeform 46"/>
            <p:cNvSpPr>
              <a:spLocks/>
            </p:cNvSpPr>
            <p:nvPr userDrawn="1"/>
          </p:nvSpPr>
          <p:spPr bwMode="auto">
            <a:xfrm>
              <a:off x="2676" y="2142"/>
              <a:ext cx="45" cy="59"/>
            </a:xfrm>
            <a:custGeom>
              <a:avLst/>
              <a:gdLst>
                <a:gd name="T0" fmla="*/ 44652 w 19"/>
                <a:gd name="T1" fmla="*/ 8621 h 25"/>
                <a:gd name="T2" fmla="*/ 18853 w 19"/>
                <a:gd name="T3" fmla="*/ 51842 h 25"/>
                <a:gd name="T4" fmla="*/ 16766 w 19"/>
                <a:gd name="T5" fmla="*/ 56675 h 25"/>
                <a:gd name="T6" fmla="*/ 4903 w 19"/>
                <a:gd name="T7" fmla="*/ 36608 h 25"/>
                <a:gd name="T8" fmla="*/ 0 w 19"/>
                <a:gd name="T9" fmla="*/ 13461 h 25"/>
                <a:gd name="T10" fmla="*/ 2070 w 19"/>
                <a:gd name="T11" fmla="*/ 0 h 25"/>
                <a:gd name="T12" fmla="*/ 37573 w 19"/>
                <a:gd name="T13" fmla="*/ 2048 h 25"/>
                <a:gd name="T14" fmla="*/ 44652 w 19"/>
                <a:gd name="T15" fmla="*/ 4833 h 25"/>
                <a:gd name="T16" fmla="*/ 44652 w 19"/>
                <a:gd name="T17" fmla="*/ 862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9" y="4"/>
                  </a:moveTo>
                  <a:cubicBezTo>
                    <a:pt x="8" y="23"/>
                    <a:pt x="8" y="23"/>
                    <a:pt x="8" y="23"/>
                  </a:cubicBezTo>
                  <a:cubicBezTo>
                    <a:pt x="8" y="23"/>
                    <a:pt x="7" y="25"/>
                    <a:pt x="7" y="25"/>
                  </a:cubicBezTo>
                  <a:cubicBezTo>
                    <a:pt x="6" y="25"/>
                    <a:pt x="2" y="17"/>
                    <a:pt x="2" y="16"/>
                  </a:cubicBezTo>
                  <a:cubicBezTo>
                    <a:pt x="1" y="13"/>
                    <a:pt x="0" y="10"/>
                    <a:pt x="0" y="6"/>
                  </a:cubicBezTo>
                  <a:cubicBezTo>
                    <a:pt x="0" y="0"/>
                    <a:pt x="1" y="0"/>
                    <a:pt x="1" y="0"/>
                  </a:cubicBezTo>
                  <a:cubicBezTo>
                    <a:pt x="16" y="1"/>
                    <a:pt x="16" y="1"/>
                    <a:pt x="16" y="1"/>
                  </a:cubicBezTo>
                  <a:cubicBezTo>
                    <a:pt x="19" y="1"/>
                    <a:pt x="19" y="2"/>
                    <a:pt x="19" y="2"/>
                  </a:cubicBezTo>
                  <a:cubicBezTo>
                    <a:pt x="19" y="3"/>
                    <a:pt x="19" y="3"/>
                    <a:pt x="19" y="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4" name="Freeform 47"/>
            <p:cNvSpPr>
              <a:spLocks/>
            </p:cNvSpPr>
            <p:nvPr userDrawn="1"/>
          </p:nvSpPr>
          <p:spPr bwMode="auto">
            <a:xfrm>
              <a:off x="2757" y="2128"/>
              <a:ext cx="66" cy="90"/>
            </a:xfrm>
            <a:custGeom>
              <a:avLst/>
              <a:gdLst>
                <a:gd name="T0" fmla="*/ 2044 w 28"/>
                <a:gd name="T1" fmla="*/ 27502 h 38"/>
                <a:gd name="T2" fmla="*/ 31576 w 28"/>
                <a:gd name="T3" fmla="*/ 83979 h 38"/>
                <a:gd name="T4" fmla="*/ 36399 w 28"/>
                <a:gd name="T5" fmla="*/ 88989 h 38"/>
                <a:gd name="T6" fmla="*/ 56251 w 28"/>
                <a:gd name="T7" fmla="*/ 63561 h 38"/>
                <a:gd name="T8" fmla="*/ 63101 w 28"/>
                <a:gd name="T9" fmla="*/ 27502 h 38"/>
                <a:gd name="T10" fmla="*/ 58134 w 28"/>
                <a:gd name="T11" fmla="*/ 0 h 38"/>
                <a:gd name="T12" fmla="*/ 11357 w 28"/>
                <a:gd name="T13" fmla="*/ 7079 h 38"/>
                <a:gd name="T14" fmla="*/ 0 w 28"/>
                <a:gd name="T15" fmla="*/ 16766 h 38"/>
                <a:gd name="T16" fmla="*/ 2044 w 28"/>
                <a:gd name="T17" fmla="*/ 2750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8">
                  <a:moveTo>
                    <a:pt x="1" y="12"/>
                  </a:moveTo>
                  <a:cubicBezTo>
                    <a:pt x="14" y="36"/>
                    <a:pt x="14" y="36"/>
                    <a:pt x="14" y="36"/>
                  </a:cubicBezTo>
                  <a:cubicBezTo>
                    <a:pt x="15" y="38"/>
                    <a:pt x="15" y="38"/>
                    <a:pt x="16" y="38"/>
                  </a:cubicBezTo>
                  <a:cubicBezTo>
                    <a:pt x="17" y="38"/>
                    <a:pt x="22" y="33"/>
                    <a:pt x="25" y="27"/>
                  </a:cubicBezTo>
                  <a:cubicBezTo>
                    <a:pt x="28" y="22"/>
                    <a:pt x="28" y="17"/>
                    <a:pt x="28" y="12"/>
                  </a:cubicBezTo>
                  <a:cubicBezTo>
                    <a:pt x="28" y="6"/>
                    <a:pt x="27" y="0"/>
                    <a:pt x="26" y="0"/>
                  </a:cubicBezTo>
                  <a:cubicBezTo>
                    <a:pt x="5" y="3"/>
                    <a:pt x="5" y="3"/>
                    <a:pt x="5" y="3"/>
                  </a:cubicBezTo>
                  <a:cubicBezTo>
                    <a:pt x="1" y="3"/>
                    <a:pt x="0" y="4"/>
                    <a:pt x="0" y="7"/>
                  </a:cubicBezTo>
                  <a:cubicBezTo>
                    <a:pt x="0" y="8"/>
                    <a:pt x="0" y="10"/>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5" name="Freeform 48"/>
            <p:cNvSpPr>
              <a:spLocks/>
            </p:cNvSpPr>
            <p:nvPr userDrawn="1"/>
          </p:nvSpPr>
          <p:spPr bwMode="auto">
            <a:xfrm>
              <a:off x="2768" y="2142"/>
              <a:ext cx="45" cy="59"/>
            </a:xfrm>
            <a:custGeom>
              <a:avLst/>
              <a:gdLst>
                <a:gd name="T0" fmla="*/ 23845 w 19"/>
                <a:gd name="T1" fmla="*/ 50065 h 25"/>
                <a:gd name="T2" fmla="*/ 2070 w 19"/>
                <a:gd name="T3" fmla="*/ 8621 h 25"/>
                <a:gd name="T4" fmla="*/ 0 w 19"/>
                <a:gd name="T5" fmla="*/ 4833 h 25"/>
                <a:gd name="T6" fmla="*/ 4903 w 19"/>
                <a:gd name="T7" fmla="*/ 2048 h 25"/>
                <a:gd name="T8" fmla="*/ 39709 w 19"/>
                <a:gd name="T9" fmla="*/ 0 h 25"/>
                <a:gd name="T10" fmla="*/ 44652 w 19"/>
                <a:gd name="T11" fmla="*/ 8621 h 25"/>
                <a:gd name="T12" fmla="*/ 39709 w 19"/>
                <a:gd name="T13" fmla="*/ 38369 h 25"/>
                <a:gd name="T14" fmla="*/ 27502 w 19"/>
                <a:gd name="T15" fmla="*/ 56675 h 25"/>
                <a:gd name="T16" fmla="*/ 23845 w 19"/>
                <a:gd name="T17" fmla="*/ 50065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5">
                  <a:moveTo>
                    <a:pt x="10" y="22"/>
                  </a:moveTo>
                  <a:cubicBezTo>
                    <a:pt x="1" y="4"/>
                    <a:pt x="1" y="4"/>
                    <a:pt x="1" y="4"/>
                  </a:cubicBezTo>
                  <a:cubicBezTo>
                    <a:pt x="0" y="2"/>
                    <a:pt x="0" y="2"/>
                    <a:pt x="0" y="2"/>
                  </a:cubicBezTo>
                  <a:cubicBezTo>
                    <a:pt x="0" y="1"/>
                    <a:pt x="1" y="1"/>
                    <a:pt x="2" y="1"/>
                  </a:cubicBezTo>
                  <a:cubicBezTo>
                    <a:pt x="17" y="0"/>
                    <a:pt x="17" y="0"/>
                    <a:pt x="17" y="0"/>
                  </a:cubicBezTo>
                  <a:cubicBezTo>
                    <a:pt x="18" y="0"/>
                    <a:pt x="19" y="0"/>
                    <a:pt x="19" y="4"/>
                  </a:cubicBezTo>
                  <a:cubicBezTo>
                    <a:pt x="19" y="9"/>
                    <a:pt x="18" y="13"/>
                    <a:pt x="17" y="17"/>
                  </a:cubicBezTo>
                  <a:cubicBezTo>
                    <a:pt x="16" y="19"/>
                    <a:pt x="13" y="25"/>
                    <a:pt x="12" y="25"/>
                  </a:cubicBezTo>
                  <a:cubicBezTo>
                    <a:pt x="12" y="25"/>
                    <a:pt x="12" y="25"/>
                    <a:pt x="10" y="22"/>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6" name="Freeform 49"/>
            <p:cNvSpPr>
              <a:spLocks/>
            </p:cNvSpPr>
            <p:nvPr userDrawn="1"/>
          </p:nvSpPr>
          <p:spPr bwMode="auto">
            <a:xfrm>
              <a:off x="2702" y="2164"/>
              <a:ext cx="85" cy="73"/>
            </a:xfrm>
            <a:custGeom>
              <a:avLst/>
              <a:gdLst>
                <a:gd name="T0" fmla="*/ 33974 w 36"/>
                <a:gd name="T1" fmla="*/ 4769 h 31"/>
                <a:gd name="T2" fmla="*/ 2052 w 36"/>
                <a:gd name="T3" fmla="*/ 50978 h 31"/>
                <a:gd name="T4" fmla="*/ 0 w 36"/>
                <a:gd name="T5" fmla="*/ 55746 h 31"/>
                <a:gd name="T6" fmla="*/ 38451 w 36"/>
                <a:gd name="T7" fmla="*/ 69089 h 31"/>
                <a:gd name="T8" fmla="*/ 61854 w 36"/>
                <a:gd name="T9" fmla="*/ 66976 h 31"/>
                <a:gd name="T10" fmla="*/ 82334 w 36"/>
                <a:gd name="T11" fmla="*/ 55746 h 31"/>
                <a:gd name="T12" fmla="*/ 80216 w 36"/>
                <a:gd name="T13" fmla="*/ 50978 h 31"/>
                <a:gd name="T14" fmla="*/ 48363 w 36"/>
                <a:gd name="T15" fmla="*/ 6466 h 31"/>
                <a:gd name="T16" fmla="*/ 41740 w 36"/>
                <a:gd name="T17" fmla="*/ 0 h 31"/>
                <a:gd name="T18" fmla="*/ 33974 w 36"/>
                <a:gd name="T19" fmla="*/ 4769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1">
                  <a:moveTo>
                    <a:pt x="15" y="2"/>
                  </a:moveTo>
                  <a:cubicBezTo>
                    <a:pt x="1" y="23"/>
                    <a:pt x="1" y="23"/>
                    <a:pt x="1" y="23"/>
                  </a:cubicBezTo>
                  <a:cubicBezTo>
                    <a:pt x="0" y="24"/>
                    <a:pt x="0" y="25"/>
                    <a:pt x="0" y="25"/>
                  </a:cubicBezTo>
                  <a:cubicBezTo>
                    <a:pt x="0" y="28"/>
                    <a:pt x="12" y="31"/>
                    <a:pt x="17" y="31"/>
                  </a:cubicBezTo>
                  <a:cubicBezTo>
                    <a:pt x="21" y="31"/>
                    <a:pt x="24" y="31"/>
                    <a:pt x="27" y="30"/>
                  </a:cubicBezTo>
                  <a:cubicBezTo>
                    <a:pt x="34" y="28"/>
                    <a:pt x="36" y="25"/>
                    <a:pt x="36" y="25"/>
                  </a:cubicBezTo>
                  <a:cubicBezTo>
                    <a:pt x="36" y="25"/>
                    <a:pt x="36" y="24"/>
                    <a:pt x="35" y="23"/>
                  </a:cubicBezTo>
                  <a:cubicBezTo>
                    <a:pt x="21" y="3"/>
                    <a:pt x="21" y="3"/>
                    <a:pt x="21" y="3"/>
                  </a:cubicBezTo>
                  <a:cubicBezTo>
                    <a:pt x="20" y="0"/>
                    <a:pt x="19" y="0"/>
                    <a:pt x="18" y="0"/>
                  </a:cubicBezTo>
                  <a:cubicBezTo>
                    <a:pt x="17" y="0"/>
                    <a:pt x="16" y="0"/>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7" name="Freeform 50"/>
            <p:cNvSpPr>
              <a:spLocks/>
            </p:cNvSpPr>
            <p:nvPr userDrawn="1"/>
          </p:nvSpPr>
          <p:spPr bwMode="auto">
            <a:xfrm>
              <a:off x="2719" y="2180"/>
              <a:ext cx="52" cy="45"/>
            </a:xfrm>
            <a:custGeom>
              <a:avLst/>
              <a:gdLst>
                <a:gd name="T0" fmla="*/ 2061 w 22"/>
                <a:gd name="T1" fmla="*/ 32630 h 19"/>
                <a:gd name="T2" fmla="*/ 23532 w 22"/>
                <a:gd name="T3" fmla="*/ 2070 h 19"/>
                <a:gd name="T4" fmla="*/ 25090 w 22"/>
                <a:gd name="T5" fmla="*/ 0 h 19"/>
                <a:gd name="T6" fmla="*/ 27213 w 22"/>
                <a:gd name="T7" fmla="*/ 2070 h 19"/>
                <a:gd name="T8" fmla="*/ 48632 w 22"/>
                <a:gd name="T9" fmla="*/ 32630 h 19"/>
                <a:gd name="T10" fmla="*/ 50745 w 22"/>
                <a:gd name="T11" fmla="*/ 39709 h 19"/>
                <a:gd name="T12" fmla="*/ 23532 w 22"/>
                <a:gd name="T13" fmla="*/ 44652 h 19"/>
                <a:gd name="T14" fmla="*/ 0 w 22"/>
                <a:gd name="T15" fmla="*/ 37573 h 19"/>
                <a:gd name="T16" fmla="*/ 2061 w 22"/>
                <a:gd name="T17" fmla="*/ 3263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1" y="14"/>
                  </a:moveTo>
                  <a:cubicBezTo>
                    <a:pt x="10" y="1"/>
                    <a:pt x="10" y="1"/>
                    <a:pt x="10" y="1"/>
                  </a:cubicBezTo>
                  <a:cubicBezTo>
                    <a:pt x="10" y="0"/>
                    <a:pt x="11" y="0"/>
                    <a:pt x="11" y="0"/>
                  </a:cubicBezTo>
                  <a:cubicBezTo>
                    <a:pt x="12" y="0"/>
                    <a:pt x="12" y="0"/>
                    <a:pt x="12" y="1"/>
                  </a:cubicBezTo>
                  <a:cubicBezTo>
                    <a:pt x="21" y="14"/>
                    <a:pt x="21" y="14"/>
                    <a:pt x="21" y="14"/>
                  </a:cubicBezTo>
                  <a:cubicBezTo>
                    <a:pt x="22" y="15"/>
                    <a:pt x="22" y="16"/>
                    <a:pt x="22" y="17"/>
                  </a:cubicBezTo>
                  <a:cubicBezTo>
                    <a:pt x="22" y="18"/>
                    <a:pt x="14" y="19"/>
                    <a:pt x="10" y="19"/>
                  </a:cubicBezTo>
                  <a:cubicBezTo>
                    <a:pt x="4" y="19"/>
                    <a:pt x="0" y="17"/>
                    <a:pt x="0" y="16"/>
                  </a:cubicBezTo>
                  <a:cubicBezTo>
                    <a:pt x="0" y="16"/>
                    <a:pt x="0" y="16"/>
                    <a:pt x="1" y="14"/>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8" name="Freeform 51"/>
            <p:cNvSpPr>
              <a:spLocks noEditPoints="1"/>
            </p:cNvSpPr>
            <p:nvPr userDrawn="1"/>
          </p:nvSpPr>
          <p:spPr bwMode="auto">
            <a:xfrm>
              <a:off x="2825" y="2279"/>
              <a:ext cx="24" cy="24"/>
            </a:xfrm>
            <a:custGeom>
              <a:avLst/>
              <a:gdLst>
                <a:gd name="T0" fmla="*/ 2321 w 10"/>
                <a:gd name="T1" fmla="*/ 13368 h 10"/>
                <a:gd name="T2" fmla="*/ 13368 w 10"/>
                <a:gd name="T3" fmla="*/ 2321 h 10"/>
                <a:gd name="T4" fmla="*/ 24290 w 10"/>
                <a:gd name="T5" fmla="*/ 13368 h 10"/>
                <a:gd name="T6" fmla="*/ 13368 w 10"/>
                <a:gd name="T7" fmla="*/ 24290 h 10"/>
                <a:gd name="T8" fmla="*/ 2321 w 10"/>
                <a:gd name="T9" fmla="*/ 13368 h 10"/>
                <a:gd name="T10" fmla="*/ 13368 w 10"/>
                <a:gd name="T11" fmla="*/ 26611 h 10"/>
                <a:gd name="T12" fmla="*/ 26611 w 10"/>
                <a:gd name="T13" fmla="*/ 13368 h 10"/>
                <a:gd name="T14" fmla="*/ 13368 w 10"/>
                <a:gd name="T15" fmla="*/ 0 h 10"/>
                <a:gd name="T16" fmla="*/ 0 w 10"/>
                <a:gd name="T17" fmla="*/ 13368 h 10"/>
                <a:gd name="T18" fmla="*/ 13368 w 10"/>
                <a:gd name="T19" fmla="*/ 26611 h 10"/>
                <a:gd name="T20" fmla="*/ 11088 w 10"/>
                <a:gd name="T21" fmla="*/ 13368 h 10"/>
                <a:gd name="T22" fmla="*/ 13368 w 10"/>
                <a:gd name="T23" fmla="*/ 13368 h 10"/>
                <a:gd name="T24" fmla="*/ 15691 w 10"/>
                <a:gd name="T25" fmla="*/ 21041 h 10"/>
                <a:gd name="T26" fmla="*/ 18720 w 10"/>
                <a:gd name="T27" fmla="*/ 21041 h 10"/>
                <a:gd name="T28" fmla="*/ 15691 w 10"/>
                <a:gd name="T29" fmla="*/ 13368 h 10"/>
                <a:gd name="T30" fmla="*/ 18720 w 10"/>
                <a:gd name="T31" fmla="*/ 11088 h 10"/>
                <a:gd name="T32" fmla="*/ 13368 w 10"/>
                <a:gd name="T33" fmla="*/ 5570 h 10"/>
                <a:gd name="T34" fmla="*/ 7800 w 10"/>
                <a:gd name="T35" fmla="*/ 5570 h 10"/>
                <a:gd name="T36" fmla="*/ 7800 w 10"/>
                <a:gd name="T37" fmla="*/ 21041 h 10"/>
                <a:gd name="T38" fmla="*/ 11088 w 10"/>
                <a:gd name="T39" fmla="*/ 21041 h 10"/>
                <a:gd name="T40" fmla="*/ 11088 w 10"/>
                <a:gd name="T41" fmla="*/ 13368 h 10"/>
                <a:gd name="T42" fmla="*/ 11088 w 10"/>
                <a:gd name="T43" fmla="*/ 13368 h 10"/>
                <a:gd name="T44" fmla="*/ 11088 w 10"/>
                <a:gd name="T45" fmla="*/ 7800 h 10"/>
                <a:gd name="T46" fmla="*/ 13368 w 10"/>
                <a:gd name="T47" fmla="*/ 7800 h 10"/>
                <a:gd name="T48" fmla="*/ 15691 w 10"/>
                <a:gd name="T49" fmla="*/ 11088 h 10"/>
                <a:gd name="T50" fmla="*/ 13368 w 10"/>
                <a:gd name="T51" fmla="*/ 13368 h 10"/>
                <a:gd name="T52" fmla="*/ 11088 w 10"/>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10">
                  <a:moveTo>
                    <a:pt x="1" y="5"/>
                  </a:moveTo>
                  <a:cubicBezTo>
                    <a:pt x="1" y="3"/>
                    <a:pt x="3" y="1"/>
                    <a:pt x="5" y="1"/>
                  </a:cubicBezTo>
                  <a:cubicBezTo>
                    <a:pt x="7" y="1"/>
                    <a:pt x="9" y="3"/>
                    <a:pt x="9" y="5"/>
                  </a:cubicBezTo>
                  <a:cubicBezTo>
                    <a:pt x="9" y="7"/>
                    <a:pt x="7" y="9"/>
                    <a:pt x="5" y="9"/>
                  </a:cubicBezTo>
                  <a:cubicBezTo>
                    <a:pt x="3" y="9"/>
                    <a:pt x="1" y="7"/>
                    <a:pt x="1" y="5"/>
                  </a:cubicBezTo>
                  <a:close/>
                  <a:moveTo>
                    <a:pt x="5" y="10"/>
                  </a:moveTo>
                  <a:cubicBezTo>
                    <a:pt x="7" y="10"/>
                    <a:pt x="10" y="8"/>
                    <a:pt x="10" y="5"/>
                  </a:cubicBezTo>
                  <a:cubicBezTo>
                    <a:pt x="10"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6" y="5"/>
                    <a:pt x="6" y="5"/>
                    <a:pt x="6"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6" y="3"/>
                    <a:pt x="6" y="3"/>
                    <a:pt x="6" y="4"/>
                  </a:cubicBezTo>
                  <a:cubicBezTo>
                    <a:pt x="6" y="4"/>
                    <a:pt x="6"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9" name="Freeform 52"/>
            <p:cNvSpPr>
              <a:spLocks noEditPoints="1"/>
            </p:cNvSpPr>
            <p:nvPr userDrawn="1"/>
          </p:nvSpPr>
          <p:spPr bwMode="auto">
            <a:xfrm>
              <a:off x="3099" y="2279"/>
              <a:ext cx="22" cy="24"/>
            </a:xfrm>
            <a:custGeom>
              <a:avLst/>
              <a:gdLst>
                <a:gd name="T0" fmla="*/ 2540 w 9"/>
                <a:gd name="T1" fmla="*/ 13368 h 10"/>
                <a:gd name="T2" fmla="*/ 15178 w 9"/>
                <a:gd name="T3" fmla="*/ 2321 h 10"/>
                <a:gd name="T4" fmla="*/ 25562 w 9"/>
                <a:gd name="T5" fmla="*/ 13368 h 10"/>
                <a:gd name="T6" fmla="*/ 15178 w 9"/>
                <a:gd name="T7" fmla="*/ 24290 h 10"/>
                <a:gd name="T8" fmla="*/ 2540 w 9"/>
                <a:gd name="T9" fmla="*/ 13368 h 10"/>
                <a:gd name="T10" fmla="*/ 15178 w 9"/>
                <a:gd name="T11" fmla="*/ 26611 h 10"/>
                <a:gd name="T12" fmla="*/ 28204 w 9"/>
                <a:gd name="T13" fmla="*/ 13368 h 10"/>
                <a:gd name="T14" fmla="*/ 15178 w 9"/>
                <a:gd name="T15" fmla="*/ 0 h 10"/>
                <a:gd name="T16" fmla="*/ 0 w 9"/>
                <a:gd name="T17" fmla="*/ 13368 h 10"/>
                <a:gd name="T18" fmla="*/ 15178 w 9"/>
                <a:gd name="T19" fmla="*/ 26611 h 10"/>
                <a:gd name="T20" fmla="*/ 12560 w 9"/>
                <a:gd name="T21" fmla="*/ 13368 h 10"/>
                <a:gd name="T22" fmla="*/ 15178 w 9"/>
                <a:gd name="T23" fmla="*/ 13368 h 10"/>
                <a:gd name="T24" fmla="*/ 19204 w 9"/>
                <a:gd name="T25" fmla="*/ 21041 h 10"/>
                <a:gd name="T26" fmla="*/ 21995 w 9"/>
                <a:gd name="T27" fmla="*/ 21041 h 10"/>
                <a:gd name="T28" fmla="*/ 15178 w 9"/>
                <a:gd name="T29" fmla="*/ 13368 h 10"/>
                <a:gd name="T30" fmla="*/ 21995 w 9"/>
                <a:gd name="T31" fmla="*/ 11088 h 10"/>
                <a:gd name="T32" fmla="*/ 15178 w 9"/>
                <a:gd name="T33" fmla="*/ 5570 h 10"/>
                <a:gd name="T34" fmla="*/ 8998 w 9"/>
                <a:gd name="T35" fmla="*/ 5570 h 10"/>
                <a:gd name="T36" fmla="*/ 8998 w 9"/>
                <a:gd name="T37" fmla="*/ 21041 h 10"/>
                <a:gd name="T38" fmla="*/ 12560 w 9"/>
                <a:gd name="T39" fmla="*/ 21041 h 10"/>
                <a:gd name="T40" fmla="*/ 12560 w 9"/>
                <a:gd name="T41" fmla="*/ 13368 h 10"/>
                <a:gd name="T42" fmla="*/ 12560 w 9"/>
                <a:gd name="T43" fmla="*/ 13368 h 10"/>
                <a:gd name="T44" fmla="*/ 12560 w 9"/>
                <a:gd name="T45" fmla="*/ 7800 h 10"/>
                <a:gd name="T46" fmla="*/ 15178 w 9"/>
                <a:gd name="T47" fmla="*/ 7800 h 10"/>
                <a:gd name="T48" fmla="*/ 19204 w 9"/>
                <a:gd name="T49" fmla="*/ 11088 h 10"/>
                <a:gd name="T50" fmla="*/ 15178 w 9"/>
                <a:gd name="T51" fmla="*/ 13368 h 10"/>
                <a:gd name="T52" fmla="*/ 12560 w 9"/>
                <a:gd name="T53" fmla="*/ 13368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 h="10">
                  <a:moveTo>
                    <a:pt x="1" y="5"/>
                  </a:moveTo>
                  <a:cubicBezTo>
                    <a:pt x="1" y="3"/>
                    <a:pt x="2" y="1"/>
                    <a:pt x="5" y="1"/>
                  </a:cubicBezTo>
                  <a:cubicBezTo>
                    <a:pt x="7" y="1"/>
                    <a:pt x="8" y="3"/>
                    <a:pt x="8" y="5"/>
                  </a:cubicBezTo>
                  <a:cubicBezTo>
                    <a:pt x="8" y="7"/>
                    <a:pt x="7" y="9"/>
                    <a:pt x="5" y="9"/>
                  </a:cubicBezTo>
                  <a:cubicBezTo>
                    <a:pt x="2" y="9"/>
                    <a:pt x="1" y="7"/>
                    <a:pt x="1" y="5"/>
                  </a:cubicBezTo>
                  <a:close/>
                  <a:moveTo>
                    <a:pt x="5" y="10"/>
                  </a:moveTo>
                  <a:cubicBezTo>
                    <a:pt x="7" y="10"/>
                    <a:pt x="9" y="8"/>
                    <a:pt x="9" y="5"/>
                  </a:cubicBezTo>
                  <a:cubicBezTo>
                    <a:pt x="9" y="2"/>
                    <a:pt x="7" y="0"/>
                    <a:pt x="5" y="0"/>
                  </a:cubicBezTo>
                  <a:cubicBezTo>
                    <a:pt x="2" y="0"/>
                    <a:pt x="0" y="2"/>
                    <a:pt x="0" y="5"/>
                  </a:cubicBezTo>
                  <a:cubicBezTo>
                    <a:pt x="0" y="8"/>
                    <a:pt x="2" y="10"/>
                    <a:pt x="5" y="10"/>
                  </a:cubicBezTo>
                  <a:close/>
                  <a:moveTo>
                    <a:pt x="4" y="5"/>
                  </a:moveTo>
                  <a:cubicBezTo>
                    <a:pt x="5" y="5"/>
                    <a:pt x="5" y="5"/>
                    <a:pt x="5" y="5"/>
                  </a:cubicBezTo>
                  <a:cubicBezTo>
                    <a:pt x="6" y="8"/>
                    <a:pt x="6" y="8"/>
                    <a:pt x="6" y="8"/>
                  </a:cubicBezTo>
                  <a:cubicBezTo>
                    <a:pt x="7" y="8"/>
                    <a:pt x="7" y="8"/>
                    <a:pt x="7" y="8"/>
                  </a:cubicBezTo>
                  <a:cubicBezTo>
                    <a:pt x="5" y="5"/>
                    <a:pt x="5" y="5"/>
                    <a:pt x="5" y="5"/>
                  </a:cubicBezTo>
                  <a:cubicBezTo>
                    <a:pt x="6" y="5"/>
                    <a:pt x="7" y="5"/>
                    <a:pt x="7" y="4"/>
                  </a:cubicBezTo>
                  <a:cubicBezTo>
                    <a:pt x="7" y="3"/>
                    <a:pt x="6" y="2"/>
                    <a:pt x="5" y="2"/>
                  </a:cubicBezTo>
                  <a:cubicBezTo>
                    <a:pt x="3" y="2"/>
                    <a:pt x="3" y="2"/>
                    <a:pt x="3" y="2"/>
                  </a:cubicBezTo>
                  <a:cubicBezTo>
                    <a:pt x="3" y="8"/>
                    <a:pt x="3" y="8"/>
                    <a:pt x="3" y="8"/>
                  </a:cubicBezTo>
                  <a:cubicBezTo>
                    <a:pt x="4" y="8"/>
                    <a:pt x="4" y="8"/>
                    <a:pt x="4" y="8"/>
                  </a:cubicBezTo>
                  <a:lnTo>
                    <a:pt x="4" y="5"/>
                  </a:lnTo>
                  <a:close/>
                  <a:moveTo>
                    <a:pt x="4" y="5"/>
                  </a:moveTo>
                  <a:cubicBezTo>
                    <a:pt x="4" y="3"/>
                    <a:pt x="4" y="3"/>
                    <a:pt x="4" y="3"/>
                  </a:cubicBezTo>
                  <a:cubicBezTo>
                    <a:pt x="5" y="3"/>
                    <a:pt x="5" y="3"/>
                    <a:pt x="5" y="3"/>
                  </a:cubicBezTo>
                  <a:cubicBezTo>
                    <a:pt x="5" y="3"/>
                    <a:pt x="6" y="3"/>
                    <a:pt x="6" y="4"/>
                  </a:cubicBezTo>
                  <a:cubicBezTo>
                    <a:pt x="6" y="5"/>
                    <a:pt x="5" y="5"/>
                    <a:pt x="5" y="5"/>
                  </a:cubicBezTo>
                  <a:lnTo>
                    <a:pt x="4" y="5"/>
                  </a:ln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0" name="Freeform 53"/>
            <p:cNvSpPr>
              <a:spLocks/>
            </p:cNvSpPr>
            <p:nvPr userDrawn="1"/>
          </p:nvSpPr>
          <p:spPr bwMode="auto">
            <a:xfrm>
              <a:off x="2927" y="2015"/>
              <a:ext cx="229" cy="290"/>
            </a:xfrm>
            <a:custGeom>
              <a:avLst/>
              <a:gdLst>
                <a:gd name="T0" fmla="*/ 16276 w 97"/>
                <a:gd name="T1" fmla="*/ 0 h 123"/>
                <a:gd name="T2" fmla="*/ 18332 w 97"/>
                <a:gd name="T3" fmla="*/ 0 h 123"/>
                <a:gd name="T4" fmla="*/ 114094 w 97"/>
                <a:gd name="T5" fmla="*/ 23030 h 123"/>
                <a:gd name="T6" fmla="*/ 202781 w 97"/>
                <a:gd name="T7" fmla="*/ 0 h 123"/>
                <a:gd name="T8" fmla="*/ 204308 w 97"/>
                <a:gd name="T9" fmla="*/ 2047 h 123"/>
                <a:gd name="T10" fmla="*/ 221105 w 97"/>
                <a:gd name="T11" fmla="*/ 85901 h 123"/>
                <a:gd name="T12" fmla="*/ 114094 w 97"/>
                <a:gd name="T13" fmla="*/ 277054 h 123"/>
                <a:gd name="T14" fmla="*/ 114094 w 97"/>
                <a:gd name="T15" fmla="*/ 277054 h 123"/>
                <a:gd name="T16" fmla="*/ 0 w 97"/>
                <a:gd name="T17" fmla="*/ 76635 h 123"/>
                <a:gd name="T18" fmla="*/ 16276 w 97"/>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23">
                  <a:moveTo>
                    <a:pt x="7" y="0"/>
                  </a:moveTo>
                  <a:cubicBezTo>
                    <a:pt x="8" y="0"/>
                    <a:pt x="8" y="0"/>
                    <a:pt x="8" y="0"/>
                  </a:cubicBezTo>
                  <a:cubicBezTo>
                    <a:pt x="21" y="7"/>
                    <a:pt x="32" y="10"/>
                    <a:pt x="50" y="10"/>
                  </a:cubicBezTo>
                  <a:cubicBezTo>
                    <a:pt x="64" y="10"/>
                    <a:pt x="72" y="8"/>
                    <a:pt x="89" y="0"/>
                  </a:cubicBezTo>
                  <a:cubicBezTo>
                    <a:pt x="90" y="1"/>
                    <a:pt x="90" y="1"/>
                    <a:pt x="90" y="1"/>
                  </a:cubicBezTo>
                  <a:cubicBezTo>
                    <a:pt x="95" y="13"/>
                    <a:pt x="97" y="25"/>
                    <a:pt x="97" y="38"/>
                  </a:cubicBezTo>
                  <a:cubicBezTo>
                    <a:pt x="97" y="74"/>
                    <a:pt x="80" y="106"/>
                    <a:pt x="50" y="123"/>
                  </a:cubicBezTo>
                  <a:cubicBezTo>
                    <a:pt x="50" y="123"/>
                    <a:pt x="50" y="123"/>
                    <a:pt x="50" y="123"/>
                  </a:cubicBezTo>
                  <a:cubicBezTo>
                    <a:pt x="18" y="103"/>
                    <a:pt x="0" y="71"/>
                    <a:pt x="0" y="34"/>
                  </a:cubicBezTo>
                  <a:cubicBezTo>
                    <a:pt x="0" y="22"/>
                    <a:pt x="2" y="13"/>
                    <a:pt x="7"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1" name="Freeform 54"/>
            <p:cNvSpPr>
              <a:spLocks/>
            </p:cNvSpPr>
            <p:nvPr userDrawn="1"/>
          </p:nvSpPr>
          <p:spPr bwMode="auto">
            <a:xfrm>
              <a:off x="2946" y="2043"/>
              <a:ext cx="191" cy="241"/>
            </a:xfrm>
            <a:custGeom>
              <a:avLst/>
              <a:gdLst>
                <a:gd name="T0" fmla="*/ 8602 w 81"/>
                <a:gd name="T1" fmla="*/ 0 h 102"/>
                <a:gd name="T2" fmla="*/ 8602 w 81"/>
                <a:gd name="T3" fmla="*/ 0 h 102"/>
                <a:gd name="T4" fmla="*/ 0 w 81"/>
                <a:gd name="T5" fmla="*/ 57060 h 102"/>
                <a:gd name="T6" fmla="*/ 94413 w 81"/>
                <a:gd name="T7" fmla="*/ 233860 h 102"/>
                <a:gd name="T8" fmla="*/ 94413 w 81"/>
                <a:gd name="T9" fmla="*/ 233860 h 102"/>
                <a:gd name="T10" fmla="*/ 182405 w 81"/>
                <a:gd name="T11" fmla="*/ 64193 h 102"/>
                <a:gd name="T12" fmla="*/ 171035 w 81"/>
                <a:gd name="T13" fmla="*/ 0 h 102"/>
                <a:gd name="T14" fmla="*/ 171035 w 81"/>
                <a:gd name="T15" fmla="*/ 0 h 102"/>
                <a:gd name="T16" fmla="*/ 92812 w 81"/>
                <a:gd name="T17" fmla="*/ 16485 h 102"/>
                <a:gd name="T18" fmla="*/ 8602 w 8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102">
                  <a:moveTo>
                    <a:pt x="4" y="0"/>
                  </a:moveTo>
                  <a:cubicBezTo>
                    <a:pt x="4" y="0"/>
                    <a:pt x="4" y="0"/>
                    <a:pt x="4" y="0"/>
                  </a:cubicBezTo>
                  <a:cubicBezTo>
                    <a:pt x="2" y="9"/>
                    <a:pt x="0" y="17"/>
                    <a:pt x="0" y="25"/>
                  </a:cubicBezTo>
                  <a:cubicBezTo>
                    <a:pt x="0" y="58"/>
                    <a:pt x="17" y="82"/>
                    <a:pt x="42" y="102"/>
                  </a:cubicBezTo>
                  <a:cubicBezTo>
                    <a:pt x="42" y="102"/>
                    <a:pt x="42" y="102"/>
                    <a:pt x="42" y="102"/>
                  </a:cubicBezTo>
                  <a:cubicBezTo>
                    <a:pt x="68" y="82"/>
                    <a:pt x="81" y="59"/>
                    <a:pt x="81" y="28"/>
                  </a:cubicBezTo>
                  <a:cubicBezTo>
                    <a:pt x="81" y="18"/>
                    <a:pt x="79" y="6"/>
                    <a:pt x="76" y="0"/>
                  </a:cubicBezTo>
                  <a:cubicBezTo>
                    <a:pt x="76" y="0"/>
                    <a:pt x="76" y="0"/>
                    <a:pt x="76" y="0"/>
                  </a:cubicBezTo>
                  <a:cubicBezTo>
                    <a:pt x="70" y="3"/>
                    <a:pt x="58" y="7"/>
                    <a:pt x="41" y="7"/>
                  </a:cubicBezTo>
                  <a:cubicBezTo>
                    <a:pt x="29" y="7"/>
                    <a:pt x="16" y="4"/>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2" name="Freeform 55"/>
            <p:cNvSpPr>
              <a:spLocks/>
            </p:cNvSpPr>
            <p:nvPr userDrawn="1"/>
          </p:nvSpPr>
          <p:spPr bwMode="auto">
            <a:xfrm>
              <a:off x="2960" y="2058"/>
              <a:ext cx="165" cy="212"/>
            </a:xfrm>
            <a:custGeom>
              <a:avLst/>
              <a:gdLst>
                <a:gd name="T0" fmla="*/ 4818 w 70"/>
                <a:gd name="T1" fmla="*/ 0 h 90"/>
                <a:gd name="T2" fmla="*/ 6850 w 70"/>
                <a:gd name="T3" fmla="*/ 0 h 90"/>
                <a:gd name="T4" fmla="*/ 80753 w 70"/>
                <a:gd name="T5" fmla="*/ 11241 h 90"/>
                <a:gd name="T6" fmla="*/ 150400 w 70"/>
                <a:gd name="T7" fmla="*/ 0 h 90"/>
                <a:gd name="T8" fmla="*/ 150400 w 70"/>
                <a:gd name="T9" fmla="*/ 2026 h 90"/>
                <a:gd name="T10" fmla="*/ 157316 w 70"/>
                <a:gd name="T11" fmla="*/ 46270 h 90"/>
                <a:gd name="T12" fmla="*/ 80753 w 70"/>
                <a:gd name="T13" fmla="*/ 200733 h 90"/>
                <a:gd name="T14" fmla="*/ 80753 w 70"/>
                <a:gd name="T15" fmla="*/ 200733 h 90"/>
                <a:gd name="T16" fmla="*/ 0 w 70"/>
                <a:gd name="T17" fmla="*/ 39811 h 90"/>
                <a:gd name="T18" fmla="*/ 4818 w 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90">
                  <a:moveTo>
                    <a:pt x="2" y="0"/>
                  </a:moveTo>
                  <a:cubicBezTo>
                    <a:pt x="3" y="0"/>
                    <a:pt x="3" y="0"/>
                    <a:pt x="3" y="0"/>
                  </a:cubicBezTo>
                  <a:cubicBezTo>
                    <a:pt x="15" y="4"/>
                    <a:pt x="25" y="5"/>
                    <a:pt x="36" y="5"/>
                  </a:cubicBezTo>
                  <a:cubicBezTo>
                    <a:pt x="49" y="5"/>
                    <a:pt x="57" y="4"/>
                    <a:pt x="67" y="0"/>
                  </a:cubicBezTo>
                  <a:cubicBezTo>
                    <a:pt x="67" y="1"/>
                    <a:pt x="67" y="1"/>
                    <a:pt x="67" y="1"/>
                  </a:cubicBezTo>
                  <a:cubicBezTo>
                    <a:pt x="69" y="8"/>
                    <a:pt x="70" y="14"/>
                    <a:pt x="70" y="21"/>
                  </a:cubicBezTo>
                  <a:cubicBezTo>
                    <a:pt x="70" y="50"/>
                    <a:pt x="59" y="70"/>
                    <a:pt x="36" y="90"/>
                  </a:cubicBezTo>
                  <a:cubicBezTo>
                    <a:pt x="36" y="90"/>
                    <a:pt x="36" y="90"/>
                    <a:pt x="36" y="90"/>
                  </a:cubicBezTo>
                  <a:cubicBezTo>
                    <a:pt x="14" y="72"/>
                    <a:pt x="0" y="48"/>
                    <a:pt x="0" y="18"/>
                  </a:cubicBezTo>
                  <a:cubicBezTo>
                    <a:pt x="0" y="12"/>
                    <a:pt x="1" y="8"/>
                    <a:pt x="2"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3" name="Freeform 56"/>
            <p:cNvSpPr>
              <a:spLocks/>
            </p:cNvSpPr>
            <p:nvPr userDrawn="1"/>
          </p:nvSpPr>
          <p:spPr bwMode="auto">
            <a:xfrm>
              <a:off x="3031" y="2142"/>
              <a:ext cx="19" cy="22"/>
            </a:xfrm>
            <a:custGeom>
              <a:avLst/>
              <a:gdLst>
                <a:gd name="T0" fmla="*/ 19183 w 8"/>
                <a:gd name="T1" fmla="*/ 28204 h 9"/>
                <a:gd name="T2" fmla="*/ 19183 w 8"/>
                <a:gd name="T3" fmla="*/ 2540 h 9"/>
                <a:gd name="T4" fmla="*/ 2199 w 8"/>
                <a:gd name="T5" fmla="*/ 0 h 9"/>
                <a:gd name="T6" fmla="*/ 0 w 8"/>
                <a:gd name="T7" fmla="*/ 2540 h 9"/>
                <a:gd name="T8" fmla="*/ 19183 w 8"/>
                <a:gd name="T9" fmla="*/ 282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8" y="9"/>
                  </a:moveTo>
                  <a:cubicBezTo>
                    <a:pt x="8" y="1"/>
                    <a:pt x="8" y="1"/>
                    <a:pt x="8" y="1"/>
                  </a:cubicBezTo>
                  <a:cubicBezTo>
                    <a:pt x="6" y="1"/>
                    <a:pt x="3" y="0"/>
                    <a:pt x="1" y="0"/>
                  </a:cubicBezTo>
                  <a:cubicBezTo>
                    <a:pt x="0" y="0"/>
                    <a:pt x="0" y="0"/>
                    <a:pt x="0" y="1"/>
                  </a:cubicBezTo>
                  <a:cubicBezTo>
                    <a:pt x="0" y="8"/>
                    <a:pt x="4" y="8"/>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4" name="Freeform 57"/>
            <p:cNvSpPr>
              <a:spLocks/>
            </p:cNvSpPr>
            <p:nvPr userDrawn="1"/>
          </p:nvSpPr>
          <p:spPr bwMode="auto">
            <a:xfrm>
              <a:off x="3000" y="2088"/>
              <a:ext cx="73" cy="73"/>
            </a:xfrm>
            <a:custGeom>
              <a:avLst/>
              <a:gdLst>
                <a:gd name="T0" fmla="*/ 50978 w 31"/>
                <a:gd name="T1" fmla="*/ 55746 h 31"/>
                <a:gd name="T2" fmla="*/ 50978 w 31"/>
                <a:gd name="T3" fmla="*/ 69089 h 31"/>
                <a:gd name="T4" fmla="*/ 69089 w 31"/>
                <a:gd name="T5" fmla="*/ 50978 h 31"/>
                <a:gd name="T6" fmla="*/ 15226 w 31"/>
                <a:gd name="T7" fmla="*/ 19613 h 31"/>
                <a:gd name="T8" fmla="*/ 18111 w 31"/>
                <a:gd name="T9" fmla="*/ 15226 h 31"/>
                <a:gd name="T10" fmla="*/ 29339 w 31"/>
                <a:gd name="T11" fmla="*/ 18111 h 31"/>
                <a:gd name="T12" fmla="*/ 35855 w 31"/>
                <a:gd name="T13" fmla="*/ 15226 h 31"/>
                <a:gd name="T14" fmla="*/ 24537 w 31"/>
                <a:gd name="T15" fmla="*/ 11230 h 31"/>
                <a:gd name="T16" fmla="*/ 24537 w 31"/>
                <a:gd name="T17" fmla="*/ 11230 h 31"/>
                <a:gd name="T18" fmla="*/ 39759 w 31"/>
                <a:gd name="T19" fmla="*/ 8329 h 31"/>
                <a:gd name="T20" fmla="*/ 32866 w 31"/>
                <a:gd name="T21" fmla="*/ 2025 h 31"/>
                <a:gd name="T22" fmla="*/ 22880 w 31"/>
                <a:gd name="T23" fmla="*/ 0 h 31"/>
                <a:gd name="T24" fmla="*/ 0 w 31"/>
                <a:gd name="T25" fmla="*/ 19613 h 31"/>
                <a:gd name="T26" fmla="*/ 22880 w 31"/>
                <a:gd name="T27" fmla="*/ 44528 h 31"/>
                <a:gd name="T28" fmla="*/ 39759 w 31"/>
                <a:gd name="T29" fmla="*/ 46185 h 31"/>
                <a:gd name="T30" fmla="*/ 50978 w 31"/>
                <a:gd name="T31" fmla="*/ 55746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31">
                  <a:moveTo>
                    <a:pt x="23" y="25"/>
                  </a:moveTo>
                  <a:cubicBezTo>
                    <a:pt x="23" y="31"/>
                    <a:pt x="23" y="31"/>
                    <a:pt x="23" y="31"/>
                  </a:cubicBezTo>
                  <a:cubicBezTo>
                    <a:pt x="28" y="30"/>
                    <a:pt x="31" y="28"/>
                    <a:pt x="31" y="23"/>
                  </a:cubicBezTo>
                  <a:cubicBezTo>
                    <a:pt x="31" y="9"/>
                    <a:pt x="7" y="17"/>
                    <a:pt x="7" y="9"/>
                  </a:cubicBezTo>
                  <a:cubicBezTo>
                    <a:pt x="7" y="8"/>
                    <a:pt x="7" y="7"/>
                    <a:pt x="8" y="7"/>
                  </a:cubicBezTo>
                  <a:cubicBezTo>
                    <a:pt x="9" y="7"/>
                    <a:pt x="10" y="8"/>
                    <a:pt x="13" y="8"/>
                  </a:cubicBezTo>
                  <a:cubicBezTo>
                    <a:pt x="15" y="8"/>
                    <a:pt x="16" y="8"/>
                    <a:pt x="16" y="7"/>
                  </a:cubicBezTo>
                  <a:cubicBezTo>
                    <a:pt x="16" y="7"/>
                    <a:pt x="11" y="7"/>
                    <a:pt x="11" y="5"/>
                  </a:cubicBezTo>
                  <a:cubicBezTo>
                    <a:pt x="11" y="5"/>
                    <a:pt x="11" y="5"/>
                    <a:pt x="11" y="5"/>
                  </a:cubicBezTo>
                  <a:cubicBezTo>
                    <a:pt x="17" y="5"/>
                    <a:pt x="18" y="5"/>
                    <a:pt x="18" y="4"/>
                  </a:cubicBezTo>
                  <a:cubicBezTo>
                    <a:pt x="18" y="4"/>
                    <a:pt x="17" y="2"/>
                    <a:pt x="15" y="1"/>
                  </a:cubicBezTo>
                  <a:cubicBezTo>
                    <a:pt x="14" y="0"/>
                    <a:pt x="12" y="0"/>
                    <a:pt x="10" y="0"/>
                  </a:cubicBezTo>
                  <a:cubicBezTo>
                    <a:pt x="4" y="0"/>
                    <a:pt x="0" y="4"/>
                    <a:pt x="0" y="9"/>
                  </a:cubicBezTo>
                  <a:cubicBezTo>
                    <a:pt x="0" y="14"/>
                    <a:pt x="4" y="18"/>
                    <a:pt x="10" y="20"/>
                  </a:cubicBezTo>
                  <a:cubicBezTo>
                    <a:pt x="12" y="20"/>
                    <a:pt x="15" y="21"/>
                    <a:pt x="18" y="21"/>
                  </a:cubicBezTo>
                  <a:cubicBezTo>
                    <a:pt x="23" y="21"/>
                    <a:pt x="23" y="22"/>
                    <a:pt x="2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5" name="Freeform 58"/>
            <p:cNvSpPr>
              <a:spLocks/>
            </p:cNvSpPr>
            <p:nvPr userDrawn="1"/>
          </p:nvSpPr>
          <p:spPr bwMode="auto">
            <a:xfrm>
              <a:off x="3033" y="2079"/>
              <a:ext cx="40" cy="37"/>
            </a:xfrm>
            <a:custGeom>
              <a:avLst/>
              <a:gdLst>
                <a:gd name="T0" fmla="*/ 0 w 17"/>
                <a:gd name="T1" fmla="*/ 26108 h 16"/>
                <a:gd name="T2" fmla="*/ 0 w 17"/>
                <a:gd name="T3" fmla="*/ 28566 h 16"/>
                <a:gd name="T4" fmla="*/ 17965 w 17"/>
                <a:gd name="T5" fmla="*/ 30433 h 16"/>
                <a:gd name="T6" fmla="*/ 19555 w 17"/>
                <a:gd name="T7" fmla="*/ 30433 h 16"/>
                <a:gd name="T8" fmla="*/ 37515 w 17"/>
                <a:gd name="T9" fmla="*/ 17279 h 16"/>
                <a:gd name="T10" fmla="*/ 37515 w 17"/>
                <a:gd name="T11" fmla="*/ 13160 h 16"/>
                <a:gd name="T12" fmla="*/ 32736 w 17"/>
                <a:gd name="T13" fmla="*/ 7472 h 16"/>
                <a:gd name="T14" fmla="*/ 29205 w 17"/>
                <a:gd name="T15" fmla="*/ 9921 h 16"/>
                <a:gd name="T16" fmla="*/ 22433 w 17"/>
                <a:gd name="T17" fmla="*/ 13160 h 16"/>
                <a:gd name="T18" fmla="*/ 19555 w 17"/>
                <a:gd name="T19" fmla="*/ 15621 h 16"/>
                <a:gd name="T20" fmla="*/ 17965 w 17"/>
                <a:gd name="T21" fmla="*/ 9921 h 16"/>
                <a:gd name="T22" fmla="*/ 13275 w 17"/>
                <a:gd name="T23" fmla="*/ 4290 h 16"/>
                <a:gd name="T24" fmla="*/ 6412 w 17"/>
                <a:gd name="T25" fmla="*/ 1855 h 16"/>
                <a:gd name="T26" fmla="*/ 4755 w 17"/>
                <a:gd name="T27" fmla="*/ 0 h 16"/>
                <a:gd name="T28" fmla="*/ 2021 w 17"/>
                <a:gd name="T29" fmla="*/ 1855 h 16"/>
                <a:gd name="T30" fmla="*/ 2021 w 17"/>
                <a:gd name="T31" fmla="*/ 5691 h 16"/>
                <a:gd name="T32" fmla="*/ 13275 w 17"/>
                <a:gd name="T33" fmla="*/ 15621 h 16"/>
                <a:gd name="T34" fmla="*/ 11188 w 17"/>
                <a:gd name="T35" fmla="*/ 18787 h 16"/>
                <a:gd name="T36" fmla="*/ 13275 w 17"/>
                <a:gd name="T37" fmla="*/ 18787 h 16"/>
                <a:gd name="T38" fmla="*/ 15087 w 17"/>
                <a:gd name="T39" fmla="*/ 20503 h 16"/>
                <a:gd name="T40" fmla="*/ 13275 w 17"/>
                <a:gd name="T41" fmla="*/ 22942 h 16"/>
                <a:gd name="T42" fmla="*/ 11188 w 17"/>
                <a:gd name="T43" fmla="*/ 22942 h 16"/>
                <a:gd name="T44" fmla="*/ 11188 w 17"/>
                <a:gd name="T45" fmla="*/ 22942 h 16"/>
                <a:gd name="T46" fmla="*/ 8311 w 17"/>
                <a:gd name="T47" fmla="*/ 22942 h 16"/>
                <a:gd name="T48" fmla="*/ 0 w 17"/>
                <a:gd name="T49" fmla="*/ 26108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6">
                  <a:moveTo>
                    <a:pt x="0" y="14"/>
                  </a:moveTo>
                  <a:cubicBezTo>
                    <a:pt x="0" y="15"/>
                    <a:pt x="0" y="15"/>
                    <a:pt x="0" y="15"/>
                  </a:cubicBezTo>
                  <a:cubicBezTo>
                    <a:pt x="5" y="15"/>
                    <a:pt x="6" y="16"/>
                    <a:pt x="8" y="16"/>
                  </a:cubicBezTo>
                  <a:cubicBezTo>
                    <a:pt x="9" y="16"/>
                    <a:pt x="9" y="16"/>
                    <a:pt x="9" y="16"/>
                  </a:cubicBezTo>
                  <a:cubicBezTo>
                    <a:pt x="17" y="9"/>
                    <a:pt x="17" y="9"/>
                    <a:pt x="17" y="9"/>
                  </a:cubicBezTo>
                  <a:cubicBezTo>
                    <a:pt x="17" y="8"/>
                    <a:pt x="17" y="7"/>
                    <a:pt x="17" y="7"/>
                  </a:cubicBezTo>
                  <a:cubicBezTo>
                    <a:pt x="17" y="5"/>
                    <a:pt x="16" y="4"/>
                    <a:pt x="15" y="4"/>
                  </a:cubicBezTo>
                  <a:cubicBezTo>
                    <a:pt x="14" y="4"/>
                    <a:pt x="13" y="5"/>
                    <a:pt x="13" y="5"/>
                  </a:cubicBezTo>
                  <a:cubicBezTo>
                    <a:pt x="10" y="7"/>
                    <a:pt x="10" y="7"/>
                    <a:pt x="10" y="7"/>
                  </a:cubicBezTo>
                  <a:cubicBezTo>
                    <a:pt x="9" y="8"/>
                    <a:pt x="9" y="8"/>
                    <a:pt x="9" y="8"/>
                  </a:cubicBezTo>
                  <a:cubicBezTo>
                    <a:pt x="8" y="8"/>
                    <a:pt x="8" y="8"/>
                    <a:pt x="8" y="5"/>
                  </a:cubicBezTo>
                  <a:cubicBezTo>
                    <a:pt x="8" y="3"/>
                    <a:pt x="8" y="3"/>
                    <a:pt x="6" y="2"/>
                  </a:cubicBezTo>
                  <a:cubicBezTo>
                    <a:pt x="3" y="1"/>
                    <a:pt x="3" y="1"/>
                    <a:pt x="3" y="1"/>
                  </a:cubicBezTo>
                  <a:cubicBezTo>
                    <a:pt x="2" y="0"/>
                    <a:pt x="2" y="0"/>
                    <a:pt x="2" y="0"/>
                  </a:cubicBezTo>
                  <a:cubicBezTo>
                    <a:pt x="1" y="0"/>
                    <a:pt x="1" y="1"/>
                    <a:pt x="1" y="1"/>
                  </a:cubicBezTo>
                  <a:cubicBezTo>
                    <a:pt x="1" y="2"/>
                    <a:pt x="1" y="2"/>
                    <a:pt x="1" y="3"/>
                  </a:cubicBezTo>
                  <a:cubicBezTo>
                    <a:pt x="6" y="8"/>
                    <a:pt x="6" y="8"/>
                    <a:pt x="6" y="8"/>
                  </a:cubicBezTo>
                  <a:cubicBezTo>
                    <a:pt x="5" y="10"/>
                    <a:pt x="5" y="10"/>
                    <a:pt x="5" y="10"/>
                  </a:cubicBezTo>
                  <a:cubicBezTo>
                    <a:pt x="6" y="10"/>
                    <a:pt x="6" y="10"/>
                    <a:pt x="6" y="10"/>
                  </a:cubicBezTo>
                  <a:cubicBezTo>
                    <a:pt x="6" y="10"/>
                    <a:pt x="7" y="10"/>
                    <a:pt x="7" y="11"/>
                  </a:cubicBezTo>
                  <a:cubicBezTo>
                    <a:pt x="7" y="12"/>
                    <a:pt x="6" y="12"/>
                    <a:pt x="6" y="12"/>
                  </a:cubicBezTo>
                  <a:cubicBezTo>
                    <a:pt x="5" y="12"/>
                    <a:pt x="5" y="12"/>
                    <a:pt x="5" y="12"/>
                  </a:cubicBezTo>
                  <a:cubicBezTo>
                    <a:pt x="5" y="12"/>
                    <a:pt x="5" y="12"/>
                    <a:pt x="5" y="12"/>
                  </a:cubicBezTo>
                  <a:cubicBezTo>
                    <a:pt x="4" y="12"/>
                    <a:pt x="4" y="12"/>
                    <a:pt x="4" y="12"/>
                  </a:cubicBezTo>
                  <a:cubicBezTo>
                    <a:pt x="3" y="12"/>
                    <a:pt x="3"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6" name="Freeform 59"/>
            <p:cNvSpPr>
              <a:spLocks/>
            </p:cNvSpPr>
            <p:nvPr userDrawn="1"/>
          </p:nvSpPr>
          <p:spPr bwMode="auto">
            <a:xfrm>
              <a:off x="3031" y="2091"/>
              <a:ext cx="4" cy="4"/>
            </a:xfrm>
            <a:custGeom>
              <a:avLst/>
              <a:gdLst>
                <a:gd name="T0" fmla="*/ 0 w 2"/>
                <a:gd name="T1" fmla="*/ 0 h 2"/>
                <a:gd name="T2" fmla="*/ 1024 w 2"/>
                <a:gd name="T3" fmla="*/ 512 h 2"/>
                <a:gd name="T4" fmla="*/ 1024 w 2"/>
                <a:gd name="T5" fmla="*/ 512 h 2"/>
                <a:gd name="T6" fmla="*/ 512 w 2"/>
                <a:gd name="T7" fmla="*/ 1024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cubicBezTo>
                    <a:pt x="2" y="1"/>
                    <a:pt x="2" y="1"/>
                    <a:pt x="2" y="1"/>
                  </a:cubicBezTo>
                  <a:cubicBezTo>
                    <a:pt x="2" y="1"/>
                    <a:pt x="2" y="1"/>
                    <a:pt x="2" y="1"/>
                  </a:cubicBezTo>
                  <a:cubicBezTo>
                    <a:pt x="2" y="1"/>
                    <a:pt x="2" y="2"/>
                    <a:pt x="1" y="2"/>
                  </a:cubicBezTo>
                  <a:cubicBezTo>
                    <a:pt x="1" y="2"/>
                    <a:pt x="0" y="1"/>
                    <a:pt x="0" y="0"/>
                  </a:cubicBezTo>
                  <a:close/>
                </a:path>
              </a:pathLst>
            </a:custGeom>
            <a:solidFill>
              <a:srgbClr val="0082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7" name="Freeform 60"/>
            <p:cNvSpPr>
              <a:spLocks/>
            </p:cNvSpPr>
            <p:nvPr userDrawn="1"/>
          </p:nvSpPr>
          <p:spPr bwMode="auto">
            <a:xfrm>
              <a:off x="3021" y="2154"/>
              <a:ext cx="48" cy="45"/>
            </a:xfrm>
            <a:custGeom>
              <a:avLst/>
              <a:gdLst>
                <a:gd name="T0" fmla="*/ 5570 w 20"/>
                <a:gd name="T1" fmla="*/ 0 h 19"/>
                <a:gd name="T2" fmla="*/ 5570 w 20"/>
                <a:gd name="T3" fmla="*/ 0 h 19"/>
                <a:gd name="T4" fmla="*/ 0 w 20"/>
                <a:gd name="T5" fmla="*/ 8784 h 19"/>
                <a:gd name="T6" fmla="*/ 18720 w 20"/>
                <a:gd name="T7" fmla="*/ 25932 h 19"/>
                <a:gd name="T8" fmla="*/ 32083 w 20"/>
                <a:gd name="T9" fmla="*/ 25932 h 19"/>
                <a:gd name="T10" fmla="*/ 39341 w 20"/>
                <a:gd name="T11" fmla="*/ 32630 h 19"/>
                <a:gd name="T12" fmla="*/ 39341 w 20"/>
                <a:gd name="T13" fmla="*/ 44652 h 19"/>
                <a:gd name="T14" fmla="*/ 52728 w 20"/>
                <a:gd name="T15" fmla="*/ 30555 h 19"/>
                <a:gd name="T16" fmla="*/ 557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2" y="0"/>
                  </a:moveTo>
                  <a:cubicBezTo>
                    <a:pt x="2" y="0"/>
                    <a:pt x="2" y="0"/>
                    <a:pt x="2" y="0"/>
                  </a:cubicBezTo>
                  <a:cubicBezTo>
                    <a:pt x="1" y="1"/>
                    <a:pt x="0" y="2"/>
                    <a:pt x="0" y="4"/>
                  </a:cubicBezTo>
                  <a:cubicBezTo>
                    <a:pt x="0" y="7"/>
                    <a:pt x="3" y="10"/>
                    <a:pt x="7" y="11"/>
                  </a:cubicBezTo>
                  <a:cubicBezTo>
                    <a:pt x="8" y="11"/>
                    <a:pt x="11" y="11"/>
                    <a:pt x="12" y="11"/>
                  </a:cubicBezTo>
                  <a:cubicBezTo>
                    <a:pt x="14" y="11"/>
                    <a:pt x="15" y="12"/>
                    <a:pt x="15" y="14"/>
                  </a:cubicBezTo>
                  <a:cubicBezTo>
                    <a:pt x="15" y="19"/>
                    <a:pt x="15" y="19"/>
                    <a:pt x="15" y="19"/>
                  </a:cubicBezTo>
                  <a:cubicBezTo>
                    <a:pt x="18" y="18"/>
                    <a:pt x="20" y="16"/>
                    <a:pt x="20" y="13"/>
                  </a:cubicBezTo>
                  <a:cubicBezTo>
                    <a:pt x="20" y="4"/>
                    <a:pt x="4" y="1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8" name="Freeform 61"/>
            <p:cNvSpPr>
              <a:spLocks/>
            </p:cNvSpPr>
            <p:nvPr userDrawn="1"/>
          </p:nvSpPr>
          <p:spPr bwMode="auto">
            <a:xfrm>
              <a:off x="3040" y="2187"/>
              <a:ext cx="10" cy="14"/>
            </a:xfrm>
            <a:custGeom>
              <a:avLst/>
              <a:gdLst>
                <a:gd name="T0" fmla="*/ 10 w 10"/>
                <a:gd name="T1" fmla="*/ 0 h 14"/>
                <a:gd name="T2" fmla="*/ 0 w 10"/>
                <a:gd name="T3" fmla="*/ 0 h 14"/>
                <a:gd name="T4" fmla="*/ 0 w 10"/>
                <a:gd name="T5" fmla="*/ 10 h 14"/>
                <a:gd name="T6" fmla="*/ 10 w 10"/>
                <a:gd name="T7" fmla="*/ 14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0"/>
                  </a:lnTo>
                  <a:lnTo>
                    <a:pt x="0" y="10"/>
                  </a:lnTo>
                  <a:lnTo>
                    <a:pt x="10"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29" name="Freeform 62"/>
            <p:cNvSpPr>
              <a:spLocks/>
            </p:cNvSpPr>
            <p:nvPr userDrawn="1"/>
          </p:nvSpPr>
          <p:spPr bwMode="auto">
            <a:xfrm>
              <a:off x="3026" y="2190"/>
              <a:ext cx="35" cy="42"/>
            </a:xfrm>
            <a:custGeom>
              <a:avLst/>
              <a:gdLst>
                <a:gd name="T0" fmla="*/ 5957 w 15"/>
                <a:gd name="T1" fmla="*/ 1932 h 18"/>
                <a:gd name="T2" fmla="*/ 7889 w 15"/>
                <a:gd name="T3" fmla="*/ 0 h 18"/>
                <a:gd name="T4" fmla="*/ 0 w 15"/>
                <a:gd name="T5" fmla="*/ 10519 h 18"/>
                <a:gd name="T6" fmla="*/ 24544 w 15"/>
                <a:gd name="T7" fmla="*/ 35014 h 18"/>
                <a:gd name="T8" fmla="*/ 24544 w 15"/>
                <a:gd name="T9" fmla="*/ 35014 h 18"/>
                <a:gd name="T10" fmla="*/ 24544 w 15"/>
                <a:gd name="T11" fmla="*/ 36930 h 18"/>
                <a:gd name="T12" fmla="*/ 30858 w 15"/>
                <a:gd name="T13" fmla="*/ 26297 h 18"/>
                <a:gd name="T14" fmla="*/ 5957 w 15"/>
                <a:gd name="T15" fmla="*/ 1932 h 18"/>
                <a:gd name="T16" fmla="*/ 5957 w 15"/>
                <a:gd name="T17" fmla="*/ 19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8">
                  <a:moveTo>
                    <a:pt x="3" y="1"/>
                  </a:moveTo>
                  <a:cubicBezTo>
                    <a:pt x="4" y="0"/>
                    <a:pt x="4" y="0"/>
                    <a:pt x="4" y="0"/>
                  </a:cubicBezTo>
                  <a:cubicBezTo>
                    <a:pt x="1" y="1"/>
                    <a:pt x="0" y="2"/>
                    <a:pt x="0" y="5"/>
                  </a:cubicBezTo>
                  <a:cubicBezTo>
                    <a:pt x="0" y="12"/>
                    <a:pt x="12" y="10"/>
                    <a:pt x="12" y="17"/>
                  </a:cubicBezTo>
                  <a:cubicBezTo>
                    <a:pt x="12" y="17"/>
                    <a:pt x="12" y="17"/>
                    <a:pt x="12" y="17"/>
                  </a:cubicBezTo>
                  <a:cubicBezTo>
                    <a:pt x="12" y="18"/>
                    <a:pt x="12" y="18"/>
                    <a:pt x="12" y="18"/>
                  </a:cubicBezTo>
                  <a:cubicBezTo>
                    <a:pt x="14" y="17"/>
                    <a:pt x="15" y="16"/>
                    <a:pt x="15" y="13"/>
                  </a:cubicBezTo>
                  <a:cubicBezTo>
                    <a:pt x="15" y="6"/>
                    <a:pt x="3" y="8"/>
                    <a:pt x="3" y="1"/>
                  </a:cubicBezTo>
                  <a:cubicBezTo>
                    <a:pt x="3" y="1"/>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0" name="Freeform 63"/>
            <p:cNvSpPr>
              <a:spLocks/>
            </p:cNvSpPr>
            <p:nvPr userDrawn="1"/>
          </p:nvSpPr>
          <p:spPr bwMode="auto">
            <a:xfrm>
              <a:off x="3040" y="2223"/>
              <a:ext cx="10" cy="33"/>
            </a:xfrm>
            <a:custGeom>
              <a:avLst/>
              <a:gdLst>
                <a:gd name="T0" fmla="*/ 0 w 4"/>
                <a:gd name="T1" fmla="*/ 0 h 14"/>
                <a:gd name="T2" fmla="*/ 0 w 4"/>
                <a:gd name="T3" fmla="*/ 24663 h 14"/>
                <a:gd name="T4" fmla="*/ 8125 w 4"/>
                <a:gd name="T5" fmla="*/ 31576 h 14"/>
                <a:gd name="T6" fmla="*/ 15438 w 4"/>
                <a:gd name="T7" fmla="*/ 24663 h 14"/>
                <a:gd name="T8" fmla="*/ 15438 w 4"/>
                <a:gd name="T9" fmla="*/ 8578 h 14"/>
                <a:gd name="T10" fmla="*/ 12238 w 4"/>
                <a:gd name="T11" fmla="*/ 2044 h 14"/>
                <a:gd name="T12" fmla="*/ 0 w 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4">
                  <a:moveTo>
                    <a:pt x="0" y="0"/>
                  </a:moveTo>
                  <a:cubicBezTo>
                    <a:pt x="0" y="11"/>
                    <a:pt x="0" y="11"/>
                    <a:pt x="0" y="11"/>
                  </a:cubicBezTo>
                  <a:cubicBezTo>
                    <a:pt x="1" y="13"/>
                    <a:pt x="1" y="14"/>
                    <a:pt x="2" y="14"/>
                  </a:cubicBezTo>
                  <a:cubicBezTo>
                    <a:pt x="4" y="14"/>
                    <a:pt x="4" y="13"/>
                    <a:pt x="4" y="11"/>
                  </a:cubicBezTo>
                  <a:cubicBezTo>
                    <a:pt x="4" y="4"/>
                    <a:pt x="4" y="4"/>
                    <a:pt x="4" y="4"/>
                  </a:cubicBezTo>
                  <a:cubicBezTo>
                    <a:pt x="4" y="3"/>
                    <a:pt x="4" y="2"/>
                    <a:pt x="3" y="1"/>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31" name="Freeform 64"/>
            <p:cNvSpPr>
              <a:spLocks/>
            </p:cNvSpPr>
            <p:nvPr userDrawn="1"/>
          </p:nvSpPr>
          <p:spPr bwMode="auto">
            <a:xfrm>
              <a:off x="3033" y="2232"/>
              <a:ext cx="5" cy="17"/>
            </a:xfrm>
            <a:custGeom>
              <a:avLst/>
              <a:gdLst>
                <a:gd name="T0" fmla="*/ 8125 w 2"/>
                <a:gd name="T1" fmla="*/ 11902 h 7"/>
                <a:gd name="T2" fmla="*/ 4895 w 2"/>
                <a:gd name="T3" fmla="*/ 0 h 7"/>
                <a:gd name="T4" fmla="*/ 0 w 2"/>
                <a:gd name="T5" fmla="*/ 11902 h 7"/>
                <a:gd name="T6" fmla="*/ 4895 w 2"/>
                <a:gd name="T7" fmla="*/ 20524 h 7"/>
                <a:gd name="T8" fmla="*/ 8125 w 2"/>
                <a:gd name="T9" fmla="*/ 14367 h 7"/>
                <a:gd name="T10" fmla="*/ 8125 w 2"/>
                <a:gd name="T11" fmla="*/ 1190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7">
                  <a:moveTo>
                    <a:pt x="2" y="4"/>
                  </a:moveTo>
                  <a:cubicBezTo>
                    <a:pt x="1" y="0"/>
                    <a:pt x="1" y="0"/>
                    <a:pt x="1" y="0"/>
                  </a:cubicBezTo>
                  <a:cubicBezTo>
                    <a:pt x="0" y="1"/>
                    <a:pt x="0" y="2"/>
                    <a:pt x="0" y="4"/>
                  </a:cubicBezTo>
                  <a:cubicBezTo>
                    <a:pt x="0" y="6"/>
                    <a:pt x="0" y="7"/>
                    <a:pt x="1" y="7"/>
                  </a:cubicBezTo>
                  <a:cubicBezTo>
                    <a:pt x="2" y="7"/>
                    <a:pt x="2" y="6"/>
                    <a:pt x="2" y="5"/>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400" dirty="0">
                <a:solidFill>
                  <a:srgbClr val="000000"/>
                </a:solidFill>
                <a:ea typeface="ＭＳ Ｐゴシック"/>
                <a:cs typeface="ＭＳ Ｐゴシック"/>
              </a:endParaRPr>
            </a:p>
          </p:txBody>
        </p:sp>
      </p:grpSp>
      <p:pic>
        <p:nvPicPr>
          <p:cNvPr id="32" name="Picture 7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8925" y="5805495"/>
            <a:ext cx="40894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215" name="Rectangle 71"/>
          <p:cNvSpPr>
            <a:spLocks noGrp="1" noChangeArrowheads="1"/>
          </p:cNvSpPr>
          <p:nvPr>
            <p:ph type="ctrTitle" sz="quarter"/>
          </p:nvPr>
        </p:nvSpPr>
        <p:spPr>
          <a:xfrm>
            <a:off x="685802" y="1851026"/>
            <a:ext cx="7772400" cy="1470025"/>
          </a:xfrm>
        </p:spPr>
        <p:txBody>
          <a:bodyPr lIns="91349" bIns="45676" anchor="ctr"/>
          <a:lstStyle>
            <a:lvl1pPr algn="ctr">
              <a:defRPr sz="3200" b="1">
                <a:solidFill>
                  <a:schemeClr val="hlink"/>
                </a:solidFill>
                <a:latin typeface="Century Gothic"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20895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8CB66EE2-46D9-4EC9-9682-064F2FA137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058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Tree>
    <p:extLst>
      <p:ext uri="{BB962C8B-B14F-4D97-AF65-F5344CB8AC3E}">
        <p14:creationId xmlns:p14="http://schemas.microsoft.com/office/powerpoint/2010/main" val="427652693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6745" indent="0">
              <a:buNone/>
              <a:defRPr sz="1800"/>
            </a:lvl2pPr>
            <a:lvl3pPr marL="913488" indent="0">
              <a:buNone/>
              <a:defRPr sz="1600"/>
            </a:lvl3pPr>
            <a:lvl4pPr marL="1370229" indent="0">
              <a:buNone/>
              <a:defRPr sz="1400"/>
            </a:lvl4pPr>
            <a:lvl5pPr marL="1826974" indent="0">
              <a:buNone/>
              <a:defRPr sz="1400"/>
            </a:lvl5pPr>
            <a:lvl6pPr marL="2283718" indent="0">
              <a:buNone/>
              <a:defRPr sz="1400"/>
            </a:lvl6pPr>
            <a:lvl7pPr marL="2740461" indent="0">
              <a:buNone/>
              <a:defRPr sz="1400"/>
            </a:lvl7pPr>
            <a:lvl8pPr marL="3197205" indent="0">
              <a:buNone/>
              <a:defRPr sz="1400"/>
            </a:lvl8pPr>
            <a:lvl9pPr marL="365395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fld id="{D68BCCD6-3C3A-46C5-93A2-BFE4B2DC077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56136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9" y="1524000"/>
            <a:ext cx="408146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524000"/>
            <a:ext cx="40830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fld id="{9F01516D-425A-439E-A7D3-A417E82CC4D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33132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fld id="{6AD27769-917E-4F54-B231-1CFEB4B26CB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5423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fld id="{CE120136-10F1-427F-9178-F8E8BD31F45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37191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fld id="{B4A5D936-B6E9-4CFB-A83B-FB46A449D25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374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7"/>
            <a:ext cx="3008313" cy="4691063"/>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49A7FC7E-4F97-471F-8D4B-9BBFF657CA3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70609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45" indent="0">
              <a:buNone/>
              <a:defRPr sz="1200"/>
            </a:lvl2pPr>
            <a:lvl3pPr marL="913488" indent="0">
              <a:buNone/>
              <a:defRPr sz="1000"/>
            </a:lvl3pPr>
            <a:lvl4pPr marL="1370229" indent="0">
              <a:buNone/>
              <a:defRPr sz="900"/>
            </a:lvl4pPr>
            <a:lvl5pPr marL="1826974" indent="0">
              <a:buNone/>
              <a:defRPr sz="900"/>
            </a:lvl5pPr>
            <a:lvl6pPr marL="2283718" indent="0">
              <a:buNone/>
              <a:defRPr sz="900"/>
            </a:lvl6pPr>
            <a:lvl7pPr marL="2740461" indent="0">
              <a:buNone/>
              <a:defRPr sz="900"/>
            </a:lvl7pPr>
            <a:lvl8pPr marL="3197205" indent="0">
              <a:buNone/>
              <a:defRPr sz="900"/>
            </a:lvl8pPr>
            <a:lvl9pPr marL="365395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fld id="{D5E698E2-0297-4FE4-A07B-111F6D9A46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9696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4CC791E0-E9FE-4247-9A77-F3FF91A2DE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644462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82" y="203200"/>
            <a:ext cx="2143125" cy="614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2" y="203200"/>
            <a:ext cx="6276975" cy="614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fld id="{78963A17-E11E-4AA4-8449-77EE86888CC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64600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45" indent="0" algn="ctr">
              <a:buNone/>
              <a:defRPr/>
            </a:lvl2pPr>
            <a:lvl3pPr marL="913488" indent="0" algn="ctr">
              <a:buNone/>
              <a:defRPr/>
            </a:lvl3pPr>
            <a:lvl4pPr marL="1370229" indent="0" algn="ctr">
              <a:buNone/>
              <a:defRPr/>
            </a:lvl4pPr>
            <a:lvl5pPr marL="1826974" indent="0" algn="ctr">
              <a:buNone/>
              <a:defRPr/>
            </a:lvl5pPr>
            <a:lvl6pPr marL="2283718" indent="0" algn="ctr">
              <a:buNone/>
              <a:defRPr/>
            </a:lvl6pPr>
            <a:lvl7pPr marL="2740461" indent="0" algn="ctr">
              <a:buNone/>
              <a:defRPr/>
            </a:lvl7pPr>
            <a:lvl8pPr marL="3197205" indent="0" algn="ctr">
              <a:buNone/>
              <a:defRPr/>
            </a:lvl8pPr>
            <a:lvl9pPr marL="3653950" indent="0" algn="ctr">
              <a:buNone/>
              <a:defRPr/>
            </a:lvl9pPr>
          </a:lstStyle>
          <a:p>
            <a:r>
              <a:rPr lang="en-US" smtClean="0"/>
              <a:t>Click to edit Master subtitle style</a:t>
            </a:r>
            <a:endParaRPr lang="en-US"/>
          </a:p>
        </p:txBody>
      </p:sp>
      <p:sp>
        <p:nvSpPr>
          <p:cNvPr id="4" name="Rectangle 15"/>
          <p:cNvSpPr>
            <a:spLocks noGrp="1" noChangeArrowheads="1"/>
          </p:cNvSpPr>
          <p:nvPr>
            <p:ph type="sldNum" sz="quarter" idx="10"/>
          </p:nvPr>
        </p:nvSpPr>
        <p:spPr>
          <a:ln/>
        </p:spPr>
        <p:txBody>
          <a:bodyPr/>
          <a:lstStyle>
            <a:lvl1pPr>
              <a:defRPr/>
            </a:lvl1pPr>
          </a:lstStyle>
          <a:p>
            <a:fld id="{3F1B8CD0-C0EA-42A9-BE67-2542AF0D393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43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3.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3.jpe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3.jpe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3.jpe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5.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image" Target="../media/image6.jpe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theme" Target="../theme/theme16.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7.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jpe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19.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3.jpeg"/><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image" Target="../media/image3.jpeg"/><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image" Target="../media/image3.jpeg"/><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4.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6.jpe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4.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image" Target="../media/image1.jpeg"/><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25.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3.jpeg"/><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27.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4.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image" Target="../media/image3.jpeg"/><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slideLayout" Target="../slideLayouts/slideLayout363.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image" Target="../media/image3.jpeg"/><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5" Type="http://schemas.openxmlformats.org/officeDocument/2006/relationships/image" Target="../media/image3.jpeg"/><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4.jpe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1.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2" Type="http://schemas.openxmlformats.org/officeDocument/2006/relationships/slideLayout" Target="../slideLayouts/slideLayout389.xml"/><Relationship Id="rId16" Type="http://schemas.openxmlformats.org/officeDocument/2006/relationships/image" Target="../media/image6.jpeg"/><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5" Type="http://schemas.openxmlformats.org/officeDocument/2006/relationships/theme" Target="../theme/theme3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image" Target="../media/image1.jpeg"/><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3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image" Target="../media/image3.jpeg"/><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theme" Target="../theme/theme35.xml"/><Relationship Id="rId3" Type="http://schemas.openxmlformats.org/officeDocument/2006/relationships/slideLayout" Target="../slideLayouts/slideLayout428.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2" Type="http://schemas.openxmlformats.org/officeDocument/2006/relationships/slideLayout" Target="../slideLayouts/slideLayout427.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5" Type="http://schemas.openxmlformats.org/officeDocument/2006/relationships/slideLayout" Target="../slideLayouts/slideLayout430.xml"/><Relationship Id="rId10" Type="http://schemas.openxmlformats.org/officeDocument/2006/relationships/slideLayout" Target="../slideLayouts/slideLayout435.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image" Target="../media/image4.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45.xml"/><Relationship Id="rId13" Type="http://schemas.openxmlformats.org/officeDocument/2006/relationships/slideLayout" Target="../slideLayouts/slideLayout450.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slideLayout" Target="../slideLayouts/slideLayout449.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5" Type="http://schemas.openxmlformats.org/officeDocument/2006/relationships/image" Target="../media/image3.jpeg"/><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image" Target="../media/image3.jpeg"/><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slideLayout" Target="../slideLayouts/slideLayout476.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5" Type="http://schemas.openxmlformats.org/officeDocument/2006/relationships/image" Target="../media/image3.jpeg"/><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4.jpe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39.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6" Type="http://schemas.openxmlformats.org/officeDocument/2006/relationships/image" Target="../media/image6.jpeg"/><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heme" Target="../theme/theme40.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09.xml"/><Relationship Id="rId13" Type="http://schemas.openxmlformats.org/officeDocument/2006/relationships/image" Target="../media/image1.jpeg"/><Relationship Id="rId3" Type="http://schemas.openxmlformats.org/officeDocument/2006/relationships/slideLayout" Target="../slideLayouts/slideLayout504.xml"/><Relationship Id="rId7" Type="http://schemas.openxmlformats.org/officeDocument/2006/relationships/slideLayout" Target="../slideLayouts/slideLayout508.xml"/><Relationship Id="rId12" Type="http://schemas.openxmlformats.org/officeDocument/2006/relationships/theme" Target="../theme/theme41.xml"/><Relationship Id="rId2" Type="http://schemas.openxmlformats.org/officeDocument/2006/relationships/slideLayout" Target="../slideLayouts/slideLayout503.xml"/><Relationship Id="rId1" Type="http://schemas.openxmlformats.org/officeDocument/2006/relationships/slideLayout" Target="../slideLayouts/slideLayout502.xml"/><Relationship Id="rId6" Type="http://schemas.openxmlformats.org/officeDocument/2006/relationships/slideLayout" Target="../slideLayouts/slideLayout507.xml"/><Relationship Id="rId11" Type="http://schemas.openxmlformats.org/officeDocument/2006/relationships/slideLayout" Target="../slideLayouts/slideLayout512.xml"/><Relationship Id="rId5" Type="http://schemas.openxmlformats.org/officeDocument/2006/relationships/slideLayout" Target="../slideLayouts/slideLayout506.xml"/><Relationship Id="rId10" Type="http://schemas.openxmlformats.org/officeDocument/2006/relationships/slideLayout" Target="../slideLayouts/slideLayout511.xml"/><Relationship Id="rId4" Type="http://schemas.openxmlformats.org/officeDocument/2006/relationships/slideLayout" Target="../slideLayouts/slideLayout505.xml"/><Relationship Id="rId9" Type="http://schemas.openxmlformats.org/officeDocument/2006/relationships/slideLayout" Target="../slideLayouts/slideLayout510.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3.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6.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9" tIns="45676" rIns="91349" bIns="45676" anchor="ctr"/>
          <a:lstStyle/>
          <a:p>
            <a:pPr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9"/>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9" tIns="45676" rIns="91349"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95" y="273057"/>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2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defRPr/>
            </a:pPr>
            <a:fld id="{3E528A8A-A09B-4BD0-BFB3-1E10DCEBF6FD}" type="slidenum">
              <a:rPr lang="en-US" sz="1400" b="1" smtClean="0">
                <a:solidFill>
                  <a:srgbClr val="0099B5"/>
                </a:solidFill>
                <a:latin typeface="Cambria" pitchFamily="18" charset="0"/>
              </a:rPr>
              <a:pPr algn="r"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4105042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6745"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3488"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0229"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6974"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557" indent="-342557"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208" indent="-285464"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1859" indent="-22837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598601" indent="-22837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5346" indent="-22837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2091" indent="-228370" algn="l" rtl="0" eaLnBrk="1" fontAlgn="base" hangingPunct="1">
        <a:spcBef>
          <a:spcPct val="20000"/>
        </a:spcBef>
        <a:spcAft>
          <a:spcPct val="0"/>
        </a:spcAft>
        <a:buChar char="»"/>
        <a:defRPr sz="2000">
          <a:solidFill>
            <a:schemeClr val="tx1"/>
          </a:solidFill>
          <a:latin typeface="Arial" charset="0"/>
          <a:ea typeface="+mn-ea"/>
        </a:defRPr>
      </a:lvl6pPr>
      <a:lvl7pPr marL="2968833" indent="-228370" algn="l" rtl="0" eaLnBrk="1" fontAlgn="base" hangingPunct="1">
        <a:spcBef>
          <a:spcPct val="20000"/>
        </a:spcBef>
        <a:spcAft>
          <a:spcPct val="0"/>
        </a:spcAft>
        <a:buChar char="»"/>
        <a:defRPr sz="2000">
          <a:solidFill>
            <a:schemeClr val="tx1"/>
          </a:solidFill>
          <a:latin typeface="Arial" charset="0"/>
          <a:ea typeface="+mn-ea"/>
        </a:defRPr>
      </a:lvl7pPr>
      <a:lvl8pPr marL="3425577" indent="-228370" algn="l" rtl="0" eaLnBrk="1" fontAlgn="base" hangingPunct="1">
        <a:spcBef>
          <a:spcPct val="20000"/>
        </a:spcBef>
        <a:spcAft>
          <a:spcPct val="0"/>
        </a:spcAft>
        <a:buChar char="»"/>
        <a:defRPr sz="2000">
          <a:solidFill>
            <a:schemeClr val="tx1"/>
          </a:solidFill>
          <a:latin typeface="Arial" charset="0"/>
          <a:ea typeface="+mn-ea"/>
        </a:defRPr>
      </a:lvl8pPr>
      <a:lvl9pPr marL="3882322" indent="-22837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694307"/>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atin typeface="Arial" charset="0"/>
              </a:defRPr>
            </a:lvl1pPr>
          </a:lstStyle>
          <a:p>
            <a:pPr fontAlgn="base">
              <a:spcBef>
                <a:spcPct val="0"/>
              </a:spcBef>
              <a:spcAft>
                <a:spcPct val="0"/>
              </a:spcAft>
              <a:defRPr/>
            </a:pPr>
            <a:fld id="{458172D1-BAD7-4446-A05A-E3217F0670A6}"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4"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7560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436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85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7"/>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0" y="6629400"/>
            <a:ext cx="99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defRPr sz="800"/>
            </a:lvl1pPr>
          </a:lstStyle>
          <a:p>
            <a:pPr fontAlgn="base">
              <a:spcBef>
                <a:spcPct val="0"/>
              </a:spcBef>
              <a:spcAft>
                <a:spcPct val="0"/>
              </a:spcAft>
              <a:defRPr/>
            </a:pPr>
            <a:endParaRPr lang="en-US" dirty="0">
              <a:solidFill>
                <a:srgbClr val="000000"/>
              </a:solidFill>
              <a:cs typeface="Arial" charset="0"/>
            </a:endParaRPr>
          </a:p>
        </p:txBody>
      </p:sp>
      <p:sp>
        <p:nvSpPr>
          <p:cNvPr id="24581" name="Rectangle 5"/>
          <p:cNvSpPr>
            <a:spLocks noGrp="1" noChangeArrowheads="1"/>
          </p:cNvSpPr>
          <p:nvPr>
            <p:ph type="ftr" sz="quarter" idx="3"/>
          </p:nvPr>
        </p:nvSpPr>
        <p:spPr bwMode="auto">
          <a:xfrm>
            <a:off x="4038601" y="6613532"/>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ctr">
              <a:defRPr sz="800"/>
            </a:lvl1pPr>
          </a:lstStyle>
          <a:p>
            <a:pPr fontAlgn="base">
              <a:spcBef>
                <a:spcPct val="0"/>
              </a:spcBef>
              <a:spcAft>
                <a:spcPct val="0"/>
              </a:spcAft>
              <a:defRPr/>
            </a:pPr>
            <a:endParaRPr lang="en-US" dirty="0">
              <a:solidFill>
                <a:srgbClr val="000000"/>
              </a:solidFill>
              <a:cs typeface="Arial" charset="0"/>
            </a:endParaRPr>
          </a:p>
        </p:txBody>
      </p:sp>
      <p:sp>
        <p:nvSpPr>
          <p:cNvPr id="24582" name="Rectangle 6"/>
          <p:cNvSpPr>
            <a:spLocks noGrp="1" noChangeArrowheads="1"/>
          </p:cNvSpPr>
          <p:nvPr>
            <p:ph type="sldNum" sz="quarter" idx="4"/>
          </p:nvPr>
        </p:nvSpPr>
        <p:spPr bwMode="auto">
          <a:xfrm>
            <a:off x="8686800" y="6610350"/>
            <a:ext cx="457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6" tIns="45670" rIns="91336" bIns="45670" numCol="1" anchor="t" anchorCtr="0" compatLnSpc="1">
            <a:prstTxWarp prst="textNoShape">
              <a:avLst/>
            </a:prstTxWarp>
          </a:bodyPr>
          <a:lstStyle>
            <a:lvl1pPr algn="r">
              <a:defRPr sz="800"/>
            </a:lvl1pPr>
          </a:lstStyle>
          <a:p>
            <a:pPr fontAlgn="base">
              <a:spcBef>
                <a:spcPct val="0"/>
              </a:spcBef>
              <a:spcAft>
                <a:spcPct val="0"/>
              </a:spcAft>
              <a:defRPr/>
            </a:pPr>
            <a:fld id="{B7FB6513-037F-4EB7-8F8A-1F6B64B36E55}"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pic>
        <p:nvPicPr>
          <p:cNvPr id="1031" name="Picture 7" descr="PMPI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87313"/>
            <a:ext cx="2209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51992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6745" algn="ctr" rtl="0" eaLnBrk="1" fontAlgn="base" hangingPunct="1">
        <a:spcBef>
          <a:spcPct val="0"/>
        </a:spcBef>
        <a:spcAft>
          <a:spcPct val="0"/>
        </a:spcAft>
        <a:defRPr sz="2800">
          <a:solidFill>
            <a:schemeClr val="tx2"/>
          </a:solidFill>
          <a:latin typeface="Arial" charset="0"/>
        </a:defRPr>
      </a:lvl6pPr>
      <a:lvl7pPr marL="913488" algn="ctr" rtl="0" eaLnBrk="1" fontAlgn="base" hangingPunct="1">
        <a:spcBef>
          <a:spcPct val="0"/>
        </a:spcBef>
        <a:spcAft>
          <a:spcPct val="0"/>
        </a:spcAft>
        <a:defRPr sz="2800">
          <a:solidFill>
            <a:schemeClr val="tx2"/>
          </a:solidFill>
          <a:latin typeface="Arial" charset="0"/>
        </a:defRPr>
      </a:lvl7pPr>
      <a:lvl8pPr marL="1370229" algn="ctr" rtl="0" eaLnBrk="1" fontAlgn="base" hangingPunct="1">
        <a:spcBef>
          <a:spcPct val="0"/>
        </a:spcBef>
        <a:spcAft>
          <a:spcPct val="0"/>
        </a:spcAft>
        <a:defRPr sz="2800">
          <a:solidFill>
            <a:schemeClr val="tx2"/>
          </a:solidFill>
          <a:latin typeface="Arial" charset="0"/>
        </a:defRPr>
      </a:lvl8pPr>
      <a:lvl9pPr marL="1826974" algn="ctr" rtl="0" eaLnBrk="1" fontAlgn="base" hangingPunct="1">
        <a:spcBef>
          <a:spcPct val="0"/>
        </a:spcBef>
        <a:spcAft>
          <a:spcPct val="0"/>
        </a:spcAft>
        <a:defRPr sz="2800">
          <a:solidFill>
            <a:schemeClr val="tx2"/>
          </a:solidFill>
          <a:latin typeface="Arial" charset="0"/>
        </a:defRPr>
      </a:lvl9pPr>
    </p:titleStyle>
    <p:bodyStyle>
      <a:lvl1pPr marL="342557" indent="-342557" algn="l" rtl="0" eaLnBrk="1" fontAlgn="base" hangingPunct="1">
        <a:spcBef>
          <a:spcPct val="20000"/>
        </a:spcBef>
        <a:spcAft>
          <a:spcPct val="0"/>
        </a:spcAft>
        <a:buChar char="•"/>
        <a:defRPr sz="1000">
          <a:solidFill>
            <a:schemeClr val="tx1"/>
          </a:solidFill>
          <a:latin typeface="+mn-lt"/>
          <a:ea typeface="+mn-ea"/>
          <a:cs typeface="+mn-cs"/>
        </a:defRPr>
      </a:lvl1pPr>
      <a:lvl2pPr marL="742208" indent="-285464" algn="l" rtl="0" eaLnBrk="1" fontAlgn="base" hangingPunct="1">
        <a:spcBef>
          <a:spcPct val="20000"/>
        </a:spcBef>
        <a:spcAft>
          <a:spcPct val="0"/>
        </a:spcAft>
        <a:buChar char="–"/>
        <a:defRPr sz="1000">
          <a:solidFill>
            <a:schemeClr val="tx1"/>
          </a:solidFill>
          <a:latin typeface="+mn-lt"/>
        </a:defRPr>
      </a:lvl2pPr>
      <a:lvl3pPr marL="1141859" indent="-228370" algn="l" rtl="0" eaLnBrk="1" fontAlgn="base" hangingPunct="1">
        <a:spcBef>
          <a:spcPct val="20000"/>
        </a:spcBef>
        <a:spcAft>
          <a:spcPct val="0"/>
        </a:spcAft>
        <a:buChar char="•"/>
        <a:defRPr sz="1000">
          <a:solidFill>
            <a:schemeClr val="tx1"/>
          </a:solidFill>
          <a:latin typeface="+mn-lt"/>
        </a:defRPr>
      </a:lvl3pPr>
      <a:lvl4pPr marL="1598601" indent="-228370" algn="l" rtl="0" eaLnBrk="1" fontAlgn="base" hangingPunct="1">
        <a:spcBef>
          <a:spcPct val="20000"/>
        </a:spcBef>
        <a:spcAft>
          <a:spcPct val="0"/>
        </a:spcAft>
        <a:buChar char="–"/>
        <a:defRPr sz="1000">
          <a:solidFill>
            <a:schemeClr val="tx1"/>
          </a:solidFill>
          <a:latin typeface="+mn-lt"/>
        </a:defRPr>
      </a:lvl4pPr>
      <a:lvl5pPr marL="2055346" indent="-228370" algn="l" rtl="0" eaLnBrk="1" fontAlgn="base" hangingPunct="1">
        <a:spcBef>
          <a:spcPct val="20000"/>
        </a:spcBef>
        <a:spcAft>
          <a:spcPct val="0"/>
        </a:spcAft>
        <a:buChar char="»"/>
        <a:defRPr sz="1000">
          <a:solidFill>
            <a:schemeClr val="tx1"/>
          </a:solidFill>
          <a:latin typeface="+mn-lt"/>
        </a:defRPr>
      </a:lvl5pPr>
      <a:lvl6pPr marL="2512091" indent="-228370" algn="l" rtl="0" eaLnBrk="1" fontAlgn="base" hangingPunct="1">
        <a:spcBef>
          <a:spcPct val="20000"/>
        </a:spcBef>
        <a:spcAft>
          <a:spcPct val="0"/>
        </a:spcAft>
        <a:buChar char="»"/>
        <a:defRPr sz="1000">
          <a:solidFill>
            <a:schemeClr val="tx1"/>
          </a:solidFill>
          <a:latin typeface="+mn-lt"/>
        </a:defRPr>
      </a:lvl6pPr>
      <a:lvl7pPr marL="2968833" indent="-228370" algn="l" rtl="0" eaLnBrk="1" fontAlgn="base" hangingPunct="1">
        <a:spcBef>
          <a:spcPct val="20000"/>
        </a:spcBef>
        <a:spcAft>
          <a:spcPct val="0"/>
        </a:spcAft>
        <a:buChar char="»"/>
        <a:defRPr sz="1000">
          <a:solidFill>
            <a:schemeClr val="tx1"/>
          </a:solidFill>
          <a:latin typeface="+mn-lt"/>
        </a:defRPr>
      </a:lvl7pPr>
      <a:lvl8pPr marL="3425577" indent="-228370" algn="l" rtl="0" eaLnBrk="1" fontAlgn="base" hangingPunct="1">
        <a:spcBef>
          <a:spcPct val="20000"/>
        </a:spcBef>
        <a:spcAft>
          <a:spcPct val="0"/>
        </a:spcAft>
        <a:buChar char="»"/>
        <a:defRPr sz="1000">
          <a:solidFill>
            <a:schemeClr val="tx1"/>
          </a:solidFill>
          <a:latin typeface="+mn-lt"/>
        </a:defRPr>
      </a:lvl8pPr>
      <a:lvl9pPr marL="3882322" indent="-22837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ndParaRPr>
          </a:p>
        </p:txBody>
      </p:sp>
      <p:sp>
        <p:nvSpPr>
          <p:cNvPr id="5123" name="Freeform 3"/>
          <p:cNvSpPr>
            <a:spLocks/>
          </p:cNvSpPr>
          <p:nvPr/>
        </p:nvSpPr>
        <p:spPr bwMode="auto">
          <a:xfrm>
            <a:off x="111125" y="107950"/>
            <a:ext cx="8924925" cy="66357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EAEAEA">
                  <a:gamma/>
                  <a:tint val="0"/>
                  <a:invGamma/>
                </a:srgbClr>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4" name="Freeform 4"/>
          <p:cNvSpPr>
            <a:spLocks/>
          </p:cNvSpPr>
          <p:nvPr/>
        </p:nvSpPr>
        <p:spPr bwMode="auto">
          <a:xfrm>
            <a:off x="152402" y="152400"/>
            <a:ext cx="8839200" cy="6369050"/>
          </a:xfrm>
          <a:custGeom>
            <a:avLst/>
            <a:gdLst>
              <a:gd name="T0" fmla="*/ 2811 w 2811"/>
              <a:gd name="T1" fmla="*/ 49 h 2090"/>
              <a:gd name="T2" fmla="*/ 2763 w 2811"/>
              <a:gd name="T3" fmla="*/ 0 h 2090"/>
              <a:gd name="T4" fmla="*/ 47 w 2811"/>
              <a:gd name="T5" fmla="*/ 0 h 2090"/>
              <a:gd name="T6" fmla="*/ 0 w 2811"/>
              <a:gd name="T7" fmla="*/ 49 h 2090"/>
              <a:gd name="T8" fmla="*/ 1 w 2811"/>
              <a:gd name="T9" fmla="*/ 2090 h 2090"/>
              <a:gd name="T10" fmla="*/ 2809 w 2811"/>
              <a:gd name="T11" fmla="*/ 2090 h 2090"/>
              <a:gd name="T12" fmla="*/ 2811 w 2811"/>
              <a:gd name="T13" fmla="*/ 49 h 2090"/>
            </a:gdLst>
            <a:ahLst/>
            <a:cxnLst>
              <a:cxn ang="0">
                <a:pos x="T0" y="T1"/>
              </a:cxn>
              <a:cxn ang="0">
                <a:pos x="T2" y="T3"/>
              </a:cxn>
              <a:cxn ang="0">
                <a:pos x="T4" y="T5"/>
              </a:cxn>
              <a:cxn ang="0">
                <a:pos x="T6" y="T7"/>
              </a:cxn>
              <a:cxn ang="0">
                <a:pos x="T8" y="T9"/>
              </a:cxn>
              <a:cxn ang="0">
                <a:pos x="T10" y="T11"/>
              </a:cxn>
              <a:cxn ang="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25"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p>
        </p:txBody>
      </p:sp>
      <p:sp>
        <p:nvSpPr>
          <p:cNvPr id="5126"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nchor="ctr">
            <a:spAutoFit/>
          </a:bodyPr>
          <a:lstStyle/>
          <a:p>
            <a:pPr algn="ctr" fontAlgn="base">
              <a:spcBef>
                <a:spcPct val="50000"/>
              </a:spcBef>
              <a:spcAft>
                <a:spcPct val="0"/>
              </a:spcAft>
            </a:pPr>
            <a:endParaRPr lang="en-US" sz="4000" b="1" dirty="0">
              <a:solidFill>
                <a:srgbClr val="000000"/>
              </a:solidFill>
            </a:endParaRPr>
          </a:p>
        </p:txBody>
      </p:sp>
      <p:sp>
        <p:nvSpPr>
          <p:cNvPr id="5127"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676" rIns="0" bIns="456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8"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9" tIns="45676" rIns="91349" bIns="45676"/>
          <a:lstStyle/>
          <a:p>
            <a:pPr fontAlgn="base">
              <a:spcBef>
                <a:spcPct val="0"/>
              </a:spcBef>
              <a:spcAft>
                <a:spcPct val="0"/>
              </a:spcAft>
            </a:pPr>
            <a:endParaRPr lang="en-US" sz="1400" dirty="0">
              <a:solidFill>
                <a:srgbClr val="000000"/>
              </a:solidFill>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9319D862-0825-4CA6-B199-4A077CB1C9B7}" type="slidenum">
              <a:rPr lang="en-US">
                <a:solidFill>
                  <a:srgbClr val="000000"/>
                </a:solidFill>
              </a:rPr>
              <a:pPr fontAlgn="base">
                <a:spcBef>
                  <a:spcPct val="0"/>
                </a:spcBef>
                <a:spcAft>
                  <a:spcPct val="0"/>
                </a:spcAft>
              </a:pPr>
              <a:t>‹#›</a:t>
            </a:fld>
            <a:endParaRPr lang="en-US" dirty="0">
              <a:solidFill>
                <a:srgbClr val="000000"/>
              </a:solidFill>
            </a:endParaRPr>
          </a:p>
        </p:txBody>
      </p:sp>
      <p:pic>
        <p:nvPicPr>
          <p:cNvPr id="5137" name="Picture 17" descr="BCBS_ITG_EnterpriseArchitec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77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mn-ea"/>
          <a:cs typeface="+mn-cs"/>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defRPr>
      </a:lvl3pPr>
      <a:lvl4pPr marL="1146618" indent="-169695" algn="l" rtl="0" eaLnBrk="1" fontAlgn="base" hangingPunct="1">
        <a:lnSpc>
          <a:spcPct val="80000"/>
        </a:lnSpc>
        <a:spcBef>
          <a:spcPct val="0"/>
        </a:spcBef>
        <a:spcAft>
          <a:spcPct val="0"/>
        </a:spcAft>
        <a:buClr>
          <a:schemeClr val="tx2"/>
        </a:buClr>
        <a:buSzPct val="125000"/>
        <a:buFont typeface="Arial" charset="0"/>
        <a:buChar char="•"/>
        <a:defRPr sz="1400">
          <a:solidFill>
            <a:schemeClr val="tx2"/>
          </a:solidFill>
          <a:latin typeface="+mn-lt"/>
        </a:defRPr>
      </a:lvl4pPr>
      <a:lvl5pPr marL="1435254" indent="-174450" algn="l" rtl="0" eaLnBrk="1" fontAlgn="base" hangingPunct="1">
        <a:lnSpc>
          <a:spcPct val="120000"/>
        </a:lnSpc>
        <a:spcBef>
          <a:spcPct val="0"/>
        </a:spcBef>
        <a:spcAft>
          <a:spcPct val="0"/>
        </a:spcAft>
        <a:buChar char="•"/>
        <a:defRPr sz="1400">
          <a:solidFill>
            <a:schemeClr val="tx2"/>
          </a:solidFill>
          <a:latin typeface="+mn-lt"/>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8" y="-38100"/>
            <a:ext cx="9153526" cy="6896100"/>
          </a:xfrm>
          <a:prstGeom prst="rect">
            <a:avLst/>
          </a:prstGeom>
          <a:solidFill>
            <a:srgbClr val="BED4E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p>
            <a:pPr fontAlgn="base">
              <a:spcBef>
                <a:spcPct val="0"/>
              </a:spcBef>
              <a:spcAft>
                <a:spcPct val="0"/>
              </a:spcAft>
            </a:pPr>
            <a:endParaRPr lang="en-US" dirty="0">
              <a:solidFill>
                <a:srgbClr val="000000"/>
              </a:solidFill>
              <a:ea typeface="ＭＳ Ｐゴシック"/>
              <a:cs typeface="ＭＳ Ｐゴシック"/>
            </a:endParaRPr>
          </a:p>
        </p:txBody>
      </p:sp>
      <p:sp>
        <p:nvSpPr>
          <p:cNvPr id="1027" name="Freeform 3"/>
          <p:cNvSpPr>
            <a:spLocks/>
          </p:cNvSpPr>
          <p:nvPr/>
        </p:nvSpPr>
        <p:spPr bwMode="auto">
          <a:xfrm>
            <a:off x="111125" y="107950"/>
            <a:ext cx="8924925" cy="66357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gradFill rotWithShape="1">
            <a:gsLst>
              <a:gs pos="0">
                <a:srgbClr val="EAEAEA"/>
              </a:gs>
              <a:gs pos="100000">
                <a:srgbClr val="FFFFFF"/>
              </a:gs>
            </a:gsLst>
            <a:lin ang="5400000" scaled="1"/>
          </a:gradFill>
          <a:ln w="12700" cap="flat">
            <a:solidFill>
              <a:schemeClr val="accent2"/>
            </a:solidFill>
            <a:prstDash val="solid"/>
            <a:miter lim="800000"/>
            <a:headEnd/>
            <a:tailEnd/>
          </a:ln>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8" name="Freeform 4"/>
          <p:cNvSpPr>
            <a:spLocks/>
          </p:cNvSpPr>
          <p:nvPr/>
        </p:nvSpPr>
        <p:spPr bwMode="auto">
          <a:xfrm>
            <a:off x="152402" y="152400"/>
            <a:ext cx="8839200" cy="6369050"/>
          </a:xfrm>
          <a:custGeom>
            <a:avLst/>
            <a:gdLst>
              <a:gd name="T0" fmla="*/ 2147483647 w 2811"/>
              <a:gd name="T1" fmla="*/ 2147483647 h 2090"/>
              <a:gd name="T2" fmla="*/ 2147483647 w 2811"/>
              <a:gd name="T3" fmla="*/ 0 h 2090"/>
              <a:gd name="T4" fmla="*/ 2147483647 w 2811"/>
              <a:gd name="T5" fmla="*/ 0 h 2090"/>
              <a:gd name="T6" fmla="*/ 0 w 2811"/>
              <a:gd name="T7" fmla="*/ 2147483647 h 2090"/>
              <a:gd name="T8" fmla="*/ 2147483647 w 2811"/>
              <a:gd name="T9" fmla="*/ 2147483647 h 2090"/>
              <a:gd name="T10" fmla="*/ 2147483647 w 2811"/>
              <a:gd name="T11" fmla="*/ 2147483647 h 2090"/>
              <a:gd name="T12" fmla="*/ 2147483647 w 2811"/>
              <a:gd name="T13" fmla="*/ 2147483647 h 2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11" h="2090">
                <a:moveTo>
                  <a:pt x="2811" y="49"/>
                </a:moveTo>
                <a:cubicBezTo>
                  <a:pt x="2811" y="22"/>
                  <a:pt x="2790" y="0"/>
                  <a:pt x="2763" y="0"/>
                </a:cubicBezTo>
                <a:cubicBezTo>
                  <a:pt x="47" y="0"/>
                  <a:pt x="47" y="0"/>
                  <a:pt x="47" y="0"/>
                </a:cubicBezTo>
                <a:cubicBezTo>
                  <a:pt x="21" y="0"/>
                  <a:pt x="0" y="22"/>
                  <a:pt x="0" y="49"/>
                </a:cubicBezTo>
                <a:cubicBezTo>
                  <a:pt x="1" y="2090"/>
                  <a:pt x="1" y="2090"/>
                  <a:pt x="1" y="2090"/>
                </a:cubicBezTo>
                <a:cubicBezTo>
                  <a:pt x="2809" y="2090"/>
                  <a:pt x="2809" y="2090"/>
                  <a:pt x="2809" y="2090"/>
                </a:cubicBezTo>
                <a:lnTo>
                  <a:pt x="2811" y="49"/>
                </a:lnTo>
                <a:close/>
              </a:path>
            </a:pathLst>
          </a:custGeom>
          <a:solidFill>
            <a:schemeClr val="bg1"/>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lIns="91349" tIns="45676" rIns="91349" bIns="45676"/>
          <a:lstStyle/>
          <a:p>
            <a:pPr fontAlgn="base">
              <a:spcBef>
                <a:spcPct val="0"/>
              </a:spcBef>
              <a:spcAft>
                <a:spcPct val="0"/>
              </a:spcAft>
            </a:pPr>
            <a:endParaRPr lang="en-US" sz="1400" dirty="0">
              <a:solidFill>
                <a:srgbClr val="000000"/>
              </a:solidFill>
              <a:ea typeface="ＭＳ Ｐゴシック"/>
              <a:cs typeface="ＭＳ Ｐゴシック"/>
            </a:endParaRPr>
          </a:p>
        </p:txBody>
      </p:sp>
      <p:sp>
        <p:nvSpPr>
          <p:cNvPr id="1029" name="Rectangle 5"/>
          <p:cNvSpPr>
            <a:spLocks noGrp="1" noChangeArrowheads="1"/>
          </p:cNvSpPr>
          <p:nvPr>
            <p:ph type="title"/>
          </p:nvPr>
        </p:nvSpPr>
        <p:spPr bwMode="auto">
          <a:xfrm>
            <a:off x="292100" y="203200"/>
            <a:ext cx="717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228370" tIns="45676" rIns="91349" bIns="73078" numCol="1" anchor="b" anchorCtr="0" compatLnSpc="1">
            <a:prstTxWarp prst="textNoShape">
              <a:avLst/>
            </a:prstTxWarp>
          </a:bodyPr>
          <a:lstStyle/>
          <a:p>
            <a:pPr lvl="0"/>
            <a:r>
              <a:rPr lang="en-US" smtClean="0"/>
              <a:t>Click to edit Master title style</a:t>
            </a:r>
            <a:endParaRPr lang="en-US"/>
          </a:p>
        </p:txBody>
      </p:sp>
      <p:sp>
        <p:nvSpPr>
          <p:cNvPr id="1030" name="Text Box 6"/>
          <p:cNvSpPr txBox="1">
            <a:spLocks noChangeArrowheads="1"/>
          </p:cNvSpPr>
          <p:nvPr/>
        </p:nvSpPr>
        <p:spPr bwMode="auto">
          <a:xfrm>
            <a:off x="534988" y="2332039"/>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1349" tIns="45676" rIns="91349" bIns="45676" anchor="ct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fontAlgn="base" hangingPunct="1">
              <a:spcBef>
                <a:spcPct val="50000"/>
              </a:spcBef>
              <a:spcAft>
                <a:spcPct val="0"/>
              </a:spcAft>
              <a:defRPr/>
            </a:pPr>
            <a:endParaRPr lang="en-US" sz="4000" b="1" dirty="0" smtClean="0">
              <a:solidFill>
                <a:srgbClr val="000000"/>
              </a:solidFill>
              <a:ea typeface="ＭＳ Ｐゴシック"/>
              <a:cs typeface="ＭＳ Ｐゴシック"/>
            </a:endParaRPr>
          </a:p>
        </p:txBody>
      </p:sp>
      <p:sp>
        <p:nvSpPr>
          <p:cNvPr id="1031" name="Rectangle 7"/>
          <p:cNvSpPr>
            <a:spLocks noGrp="1" noChangeArrowheads="1"/>
          </p:cNvSpPr>
          <p:nvPr>
            <p:ph type="body" idx="1"/>
          </p:nvPr>
        </p:nvSpPr>
        <p:spPr bwMode="auto">
          <a:xfrm>
            <a:off x="547688" y="1524000"/>
            <a:ext cx="8316912"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676" rIns="0" bIns="456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2" name="Line 8"/>
          <p:cNvSpPr>
            <a:spLocks noChangeShapeType="1"/>
          </p:cNvSpPr>
          <p:nvPr/>
        </p:nvSpPr>
        <p:spPr bwMode="auto">
          <a:xfrm>
            <a:off x="228602" y="1219200"/>
            <a:ext cx="86868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49" tIns="45676" rIns="91349" bIns="45676"/>
          <a:lstStyle/>
          <a:p>
            <a:pPr fontAlgn="base">
              <a:spcBef>
                <a:spcPct val="0"/>
              </a:spcBef>
              <a:spcAft>
                <a:spcPct val="0"/>
              </a:spcAft>
              <a:defRPr/>
            </a:pPr>
            <a:endParaRPr lang="en-US" sz="1400" dirty="0">
              <a:solidFill>
                <a:srgbClr val="000000"/>
              </a:solidFill>
              <a:ea typeface="ＭＳ Ｐゴシック" charset="0"/>
              <a:cs typeface="ＭＳ Ｐゴシック"/>
            </a:endParaRPr>
          </a:p>
        </p:txBody>
      </p:sp>
      <p:sp>
        <p:nvSpPr>
          <p:cNvPr id="5135" name="Rectangle 15"/>
          <p:cNvSpPr>
            <a:spLocks noGrp="1" noChangeArrowheads="1"/>
          </p:cNvSpPr>
          <p:nvPr>
            <p:ph type="sldNum" sz="quarter" idx="4"/>
          </p:nvPr>
        </p:nvSpPr>
        <p:spPr bwMode="auto">
          <a:xfrm>
            <a:off x="8496301" y="6505575"/>
            <a:ext cx="457200" cy="2000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349" tIns="45676" rIns="91349" bIns="45676" numCol="1" anchor="ctr" anchorCtr="0" compatLnSpc="1">
            <a:prstTxWarp prst="textNoShape">
              <a:avLst/>
            </a:prstTxWarp>
          </a:bodyPr>
          <a:lstStyle>
            <a:lvl1pPr algn="r">
              <a:defRPr sz="900"/>
            </a:lvl1pPr>
          </a:lstStyle>
          <a:p>
            <a:pPr fontAlgn="base">
              <a:spcBef>
                <a:spcPct val="0"/>
              </a:spcBef>
              <a:spcAft>
                <a:spcPct val="0"/>
              </a:spcAft>
            </a:pPr>
            <a:fld id="{78F5984E-029B-438E-891D-F3EA14D6BEE7}" type="slidenum">
              <a:rPr lang="en-US">
                <a:solidFill>
                  <a:srgbClr val="000000"/>
                </a:solidFill>
                <a:ea typeface="ＭＳ Ｐゴシック"/>
                <a:cs typeface="ＭＳ Ｐゴシック"/>
              </a:rPr>
              <a:pPr fontAlgn="base">
                <a:spcBef>
                  <a:spcPct val="0"/>
                </a:spcBef>
                <a:spcAft>
                  <a:spcPct val="0"/>
                </a:spcAft>
              </a:pPr>
              <a:t>‹#›</a:t>
            </a:fld>
            <a:endParaRPr lang="en-US" dirty="0">
              <a:solidFill>
                <a:srgbClr val="000000"/>
              </a:solidFill>
              <a:ea typeface="ＭＳ Ｐゴシック"/>
              <a:cs typeface="ＭＳ Ｐゴシック"/>
            </a:endParaRPr>
          </a:p>
        </p:txBody>
      </p:sp>
      <p:pic>
        <p:nvPicPr>
          <p:cNvPr id="1034" name="Picture 17" descr="BCBS_ITG_EnterpriseArchitec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5114" y="6275395"/>
            <a:ext cx="293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46223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2800">
          <a:solidFill>
            <a:schemeClr val="tx2"/>
          </a:solidFill>
          <a:latin typeface="Arial" charset="0"/>
          <a:ea typeface="ＭＳ Ｐゴシック" charset="0"/>
          <a:cs typeface="ＭＳ Ｐゴシック" charset="0"/>
        </a:defRPr>
      </a:lvl5pPr>
      <a:lvl6pPr marL="456745" algn="l" rtl="0" eaLnBrk="1" fontAlgn="base" hangingPunct="1">
        <a:spcBef>
          <a:spcPct val="0"/>
        </a:spcBef>
        <a:spcAft>
          <a:spcPct val="0"/>
        </a:spcAft>
        <a:defRPr sz="2800">
          <a:solidFill>
            <a:schemeClr val="tx2"/>
          </a:solidFill>
          <a:latin typeface="Arial" charset="0"/>
        </a:defRPr>
      </a:lvl6pPr>
      <a:lvl7pPr marL="913488" algn="l" rtl="0" eaLnBrk="1" fontAlgn="base" hangingPunct="1">
        <a:spcBef>
          <a:spcPct val="0"/>
        </a:spcBef>
        <a:spcAft>
          <a:spcPct val="0"/>
        </a:spcAft>
        <a:defRPr sz="2800">
          <a:solidFill>
            <a:schemeClr val="tx2"/>
          </a:solidFill>
          <a:latin typeface="Arial" charset="0"/>
        </a:defRPr>
      </a:lvl7pPr>
      <a:lvl8pPr marL="1370229" algn="l" rtl="0" eaLnBrk="1" fontAlgn="base" hangingPunct="1">
        <a:spcBef>
          <a:spcPct val="0"/>
        </a:spcBef>
        <a:spcAft>
          <a:spcPct val="0"/>
        </a:spcAft>
        <a:defRPr sz="2800">
          <a:solidFill>
            <a:schemeClr val="tx2"/>
          </a:solidFill>
          <a:latin typeface="Arial" charset="0"/>
        </a:defRPr>
      </a:lvl8pPr>
      <a:lvl9pPr marL="1826974" algn="l" rtl="0" eaLnBrk="1" fontAlgn="base" hangingPunct="1">
        <a:spcBef>
          <a:spcPct val="0"/>
        </a:spcBef>
        <a:spcAft>
          <a:spcPct val="0"/>
        </a:spcAft>
        <a:defRPr sz="2800">
          <a:solidFill>
            <a:schemeClr val="tx2"/>
          </a:solidFill>
          <a:latin typeface="Arial" charset="0"/>
        </a:defRPr>
      </a:lvl9pPr>
    </p:titleStyle>
    <p:bodyStyle>
      <a:lvl1pPr marL="228370" indent="-228370" algn="l" rtl="0" eaLnBrk="1" fontAlgn="base" hangingPunct="1">
        <a:spcBef>
          <a:spcPct val="25000"/>
        </a:spcBef>
        <a:spcAft>
          <a:spcPct val="15000"/>
        </a:spcAft>
        <a:buClr>
          <a:schemeClr val="hlink"/>
        </a:buClr>
        <a:buSzPct val="125000"/>
        <a:buChar char="•"/>
        <a:defRPr sz="2000">
          <a:solidFill>
            <a:schemeClr val="tx2"/>
          </a:solidFill>
          <a:latin typeface="+mn-lt"/>
          <a:ea typeface="ＭＳ Ｐゴシック" charset="0"/>
          <a:cs typeface="ＭＳ Ｐゴシック" charset="0"/>
        </a:defRPr>
      </a:lvl1pPr>
      <a:lvl2pPr marL="570931" indent="-228370" algn="l" rtl="0" eaLnBrk="1" fontAlgn="base" hangingPunct="1">
        <a:spcBef>
          <a:spcPct val="25000"/>
        </a:spcBef>
        <a:spcAft>
          <a:spcPct val="15000"/>
        </a:spcAft>
        <a:buClr>
          <a:schemeClr val="tx1"/>
        </a:buClr>
        <a:buSzPct val="110000"/>
        <a:buChar char="•"/>
        <a:defRPr>
          <a:solidFill>
            <a:schemeClr val="tx2"/>
          </a:solidFill>
          <a:latin typeface="+mn-lt"/>
          <a:ea typeface="ＭＳ Ｐゴシック" charset="0"/>
          <a:cs typeface="ＭＳ Ｐゴシック"/>
        </a:defRPr>
      </a:lvl2pPr>
      <a:lvl3pPr marL="862739" indent="-177622" algn="l" rtl="0" eaLnBrk="1" fontAlgn="base" hangingPunct="1">
        <a:spcBef>
          <a:spcPct val="25000"/>
        </a:spcBef>
        <a:spcAft>
          <a:spcPct val="15000"/>
        </a:spcAft>
        <a:buClr>
          <a:schemeClr val="tx1"/>
        </a:buClr>
        <a:buSzPct val="110000"/>
        <a:buChar char="•"/>
        <a:defRPr sz="1600">
          <a:solidFill>
            <a:schemeClr val="tx2"/>
          </a:solidFill>
          <a:latin typeface="+mn-lt"/>
          <a:ea typeface="ＭＳ Ｐゴシック" charset="0"/>
          <a:cs typeface="ＭＳ Ｐゴシック"/>
        </a:defRPr>
      </a:lvl3pPr>
      <a:lvl4pPr marL="1146618" indent="-169695" algn="l" rtl="0" eaLnBrk="1" fontAlgn="base" hangingPunct="1">
        <a:lnSpc>
          <a:spcPct val="80000"/>
        </a:lnSpc>
        <a:spcBef>
          <a:spcPct val="0"/>
        </a:spcBef>
        <a:spcAft>
          <a:spcPct val="0"/>
        </a:spcAft>
        <a:buClr>
          <a:schemeClr val="tx2"/>
        </a:buClr>
        <a:buSzPct val="125000"/>
        <a:buFont typeface="Arial" pitchFamily="34" charset="0"/>
        <a:buChar char="•"/>
        <a:defRPr sz="1400">
          <a:solidFill>
            <a:schemeClr val="tx2"/>
          </a:solidFill>
          <a:latin typeface="+mn-lt"/>
          <a:ea typeface="ＭＳ Ｐゴシック" charset="0"/>
          <a:cs typeface="ＭＳ Ｐゴシック"/>
        </a:defRPr>
      </a:lvl4pPr>
      <a:lvl5pPr marL="1435254" indent="-174450" algn="l" rtl="0" eaLnBrk="1" fontAlgn="base" hangingPunct="1">
        <a:lnSpc>
          <a:spcPct val="120000"/>
        </a:lnSpc>
        <a:spcBef>
          <a:spcPct val="0"/>
        </a:spcBef>
        <a:spcAft>
          <a:spcPct val="0"/>
        </a:spcAft>
        <a:buChar char="•"/>
        <a:defRPr sz="1400">
          <a:solidFill>
            <a:schemeClr val="tx2"/>
          </a:solidFill>
          <a:latin typeface="+mn-lt"/>
          <a:ea typeface="ＭＳ Ｐゴシック" charset="0"/>
          <a:cs typeface="ＭＳ Ｐゴシック"/>
        </a:defRPr>
      </a:lvl5pPr>
      <a:lvl6pPr marL="1891996" indent="-174450" algn="l" rtl="0" eaLnBrk="1" fontAlgn="base" hangingPunct="1">
        <a:lnSpc>
          <a:spcPct val="120000"/>
        </a:lnSpc>
        <a:spcBef>
          <a:spcPct val="0"/>
        </a:spcBef>
        <a:spcAft>
          <a:spcPct val="0"/>
        </a:spcAft>
        <a:buChar char="•"/>
        <a:defRPr sz="1400">
          <a:solidFill>
            <a:schemeClr val="tx2"/>
          </a:solidFill>
          <a:latin typeface="+mn-lt"/>
        </a:defRPr>
      </a:lvl6pPr>
      <a:lvl7pPr marL="2348741" indent="-174450" algn="l" rtl="0" eaLnBrk="1" fontAlgn="base" hangingPunct="1">
        <a:lnSpc>
          <a:spcPct val="120000"/>
        </a:lnSpc>
        <a:spcBef>
          <a:spcPct val="0"/>
        </a:spcBef>
        <a:spcAft>
          <a:spcPct val="0"/>
        </a:spcAft>
        <a:buChar char="•"/>
        <a:defRPr sz="1400">
          <a:solidFill>
            <a:schemeClr val="tx2"/>
          </a:solidFill>
          <a:latin typeface="+mn-lt"/>
        </a:defRPr>
      </a:lvl7pPr>
      <a:lvl8pPr marL="2805485" indent="-174450" algn="l" rtl="0" eaLnBrk="1" fontAlgn="base" hangingPunct="1">
        <a:lnSpc>
          <a:spcPct val="120000"/>
        </a:lnSpc>
        <a:spcBef>
          <a:spcPct val="0"/>
        </a:spcBef>
        <a:spcAft>
          <a:spcPct val="0"/>
        </a:spcAft>
        <a:buChar char="•"/>
        <a:defRPr sz="1400">
          <a:solidFill>
            <a:schemeClr val="tx2"/>
          </a:solidFill>
          <a:latin typeface="+mn-lt"/>
        </a:defRPr>
      </a:lvl8pPr>
      <a:lvl9pPr marL="3262228" indent="-174450" algn="l" rtl="0" eaLnBrk="1" fontAlgn="base" hangingPunct="1">
        <a:lnSpc>
          <a:spcPct val="120000"/>
        </a:lnSpc>
        <a:spcBef>
          <a:spcPct val="0"/>
        </a:spcBef>
        <a:spcAft>
          <a:spcPct val="0"/>
        </a:spcAft>
        <a:buChar char="•"/>
        <a:defRPr sz="1400">
          <a:solidFill>
            <a:schemeClr val="tx2"/>
          </a:solidFill>
          <a:latin typeface="+mn-lt"/>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4000500"/>
            <a:ext cx="9144000" cy="2857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dirty="0">
              <a:solidFill>
                <a:srgbClr val="000000"/>
              </a:solidFill>
              <a:latin typeface="Arial" charset="0"/>
              <a:cs typeface="Arial" charset="0"/>
            </a:endParaRPr>
          </a:p>
        </p:txBody>
      </p:sp>
      <p:sp>
        <p:nvSpPr>
          <p:cNvPr id="1027" name="Rectangle 2"/>
          <p:cNvSpPr>
            <a:spLocks noGrp="1" noChangeArrowheads="1"/>
          </p:cNvSpPr>
          <p:nvPr>
            <p:ph type="title"/>
          </p:nvPr>
        </p:nvSpPr>
        <p:spPr bwMode="auto">
          <a:xfrm>
            <a:off x="228600" y="0"/>
            <a:ext cx="75565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246188"/>
            <a:ext cx="8610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29" name="Picture 11" descr="HCSC wType"/>
          <p:cNvPicPr>
            <a:picLocks noChangeAspect="1" noChangeArrowheads="1"/>
          </p:cNvPicPr>
          <p:nvPr/>
        </p:nvPicPr>
        <p:blipFill>
          <a:blip r:embed="rId14" cstate="print">
            <a:extLst>
              <a:ext uri="{28A0092B-C50C-407E-A947-70E740481C1C}">
                <a14:useLocalDpi xmlns:a14="http://schemas.microsoft.com/office/drawing/2010/main" val="0"/>
              </a:ext>
            </a:extLst>
          </a:blip>
          <a:srcRect b="15672"/>
          <a:stretch>
            <a:fillRect/>
          </a:stretch>
        </p:blipFill>
        <p:spPr bwMode="auto">
          <a:xfrm>
            <a:off x="7418388" y="273050"/>
            <a:ext cx="14620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p:cNvSpPr txBox="1">
            <a:spLocks noGrp="1"/>
          </p:cNvSpPr>
          <p:nvPr/>
        </p:nvSpPr>
        <p:spPr bwMode="auto">
          <a:xfrm>
            <a:off x="7010400" y="65770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defTabSz="914400" fontAlgn="base">
              <a:spcBef>
                <a:spcPct val="0"/>
              </a:spcBef>
              <a:spcAft>
                <a:spcPct val="0"/>
              </a:spcAft>
              <a:defRPr/>
            </a:pPr>
            <a:fld id="{3E528A8A-A09B-4BD0-BFB3-1E10DCEBF6FD}" type="slidenum">
              <a:rPr lang="en-US" sz="1400" b="1" smtClean="0">
                <a:solidFill>
                  <a:srgbClr val="0099B5"/>
                </a:solidFill>
                <a:latin typeface="Cambria" pitchFamily="18" charset="0"/>
              </a:rPr>
              <a:pPr algn="r" defTabSz="914400" fontAlgn="base">
                <a:spcBef>
                  <a:spcPct val="0"/>
                </a:spcBef>
                <a:spcAft>
                  <a:spcPct val="0"/>
                </a:spcAft>
                <a:defRPr/>
              </a:pPr>
              <a:t>‹#›</a:t>
            </a:fld>
            <a:endParaRPr lang="en-US" sz="1400" b="1" dirty="0" smtClean="0">
              <a:solidFill>
                <a:srgbClr val="0099B5"/>
              </a:solidFill>
              <a:latin typeface="Cambria" pitchFamily="18" charset="0"/>
            </a:endParaRPr>
          </a:p>
        </p:txBody>
      </p:sp>
    </p:spTree>
    <p:extLst>
      <p:ext uri="{BB962C8B-B14F-4D97-AF65-F5344CB8AC3E}">
        <p14:creationId xmlns:p14="http://schemas.microsoft.com/office/powerpoint/2010/main" val="104425165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hf hdr="0" ftr="0" dt="0"/>
  <p:txStyles>
    <p:titleStyle>
      <a:lvl1pPr algn="l" rtl="0" eaLnBrk="1" fontAlgn="base" hangingPunct="1">
        <a:spcBef>
          <a:spcPct val="0"/>
        </a:spcBef>
        <a:spcAft>
          <a:spcPct val="0"/>
        </a:spcAft>
        <a:defRPr sz="3600">
          <a:solidFill>
            <a:schemeClr val="bg1"/>
          </a:solidFill>
          <a:latin typeface="+mj-lt"/>
          <a:ea typeface="+mj-ea"/>
          <a:cs typeface="ＭＳ Ｐゴシック" charset="-128"/>
        </a:defRPr>
      </a:lvl1pPr>
      <a:lvl2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ambria" pitchFamily="18"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ambria" pitchFamily="18" charset="0"/>
          <a:ea typeface="ＭＳ Ｐゴシック" charset="-128"/>
        </a:defRPr>
      </a:lvl6pPr>
      <a:lvl7pPr marL="914400" algn="l" rtl="0" eaLnBrk="1" fontAlgn="base" hangingPunct="1">
        <a:spcBef>
          <a:spcPct val="0"/>
        </a:spcBef>
        <a:spcAft>
          <a:spcPct val="0"/>
        </a:spcAft>
        <a:defRPr sz="3600">
          <a:solidFill>
            <a:schemeClr val="bg1"/>
          </a:solidFill>
          <a:latin typeface="Cambria" pitchFamily="18" charset="0"/>
          <a:ea typeface="ＭＳ Ｐゴシック" charset="-128"/>
        </a:defRPr>
      </a:lvl7pPr>
      <a:lvl8pPr marL="1371600" algn="l" rtl="0" eaLnBrk="1" fontAlgn="base" hangingPunct="1">
        <a:spcBef>
          <a:spcPct val="0"/>
        </a:spcBef>
        <a:spcAft>
          <a:spcPct val="0"/>
        </a:spcAft>
        <a:defRPr sz="3600">
          <a:solidFill>
            <a:schemeClr val="bg1"/>
          </a:solidFill>
          <a:latin typeface="Cambria" pitchFamily="18" charset="0"/>
          <a:ea typeface="ＭＳ Ｐゴシック" charset="-128"/>
        </a:defRPr>
      </a:lvl8pPr>
      <a:lvl9pPr marL="1828800" algn="l" rtl="0" eaLnBrk="1" fontAlgn="base" hangingPunct="1">
        <a:spcBef>
          <a:spcPct val="0"/>
        </a:spcBef>
        <a:spcAft>
          <a:spcPct val="0"/>
        </a:spcAft>
        <a:defRPr sz="3600">
          <a:solidFill>
            <a:schemeClr val="bg1"/>
          </a:solidFill>
          <a:latin typeface="Cambria" pitchFamily="18" charset="0"/>
          <a:ea typeface="ＭＳ Ｐゴシック" charset="-128"/>
        </a:defRPr>
      </a:lvl9pPr>
    </p:titleStyle>
    <p:bodyStyle>
      <a:lvl1pPr marL="342900" indent="-342900" algn="l" rtl="0" eaLnBrk="1" fontAlgn="base" hangingPunct="1">
        <a:spcBef>
          <a:spcPct val="40000"/>
        </a:spcBef>
        <a:spcAft>
          <a:spcPct val="0"/>
        </a:spcAft>
        <a:buClr>
          <a:srgbClr val="0099B5"/>
        </a:buClr>
        <a:buSzPct val="120000"/>
        <a:buChar char="•"/>
        <a:defRPr sz="2400">
          <a:solidFill>
            <a:srgbClr val="000000"/>
          </a:solidFill>
          <a:latin typeface="+mn-lt"/>
          <a:ea typeface="+mn-ea"/>
          <a:cs typeface="ＭＳ Ｐゴシック" charset="-128"/>
        </a:defRPr>
      </a:lvl1pPr>
      <a:lvl2pPr marL="742950" indent="-285750" algn="l" rtl="0" eaLnBrk="1" fontAlgn="base" hangingPunct="1">
        <a:spcBef>
          <a:spcPct val="20000"/>
        </a:spcBef>
        <a:spcAft>
          <a:spcPct val="0"/>
        </a:spcAft>
        <a:buChar char="–"/>
        <a:defRPr sz="2000">
          <a:solidFill>
            <a:srgbClr val="000000"/>
          </a:solidFill>
          <a:latin typeface="+mn-lt"/>
          <a:ea typeface="+mn-ea"/>
          <a:cs typeface="ＭＳ Ｐゴシック" charset="-128"/>
        </a:defRPr>
      </a:lvl2pPr>
      <a:lvl3pPr marL="1143000" indent="-228600" algn="l" rtl="0" eaLnBrk="1" fontAlgn="base" hangingPunct="1">
        <a:spcBef>
          <a:spcPct val="20000"/>
        </a:spcBef>
        <a:spcAft>
          <a:spcPct val="0"/>
        </a:spcAft>
        <a:buChar char="•"/>
        <a:defRPr>
          <a:solidFill>
            <a:srgbClr val="000000"/>
          </a:solidFill>
          <a:latin typeface="+mn-lt"/>
          <a:ea typeface="+mn-ea"/>
          <a:cs typeface="ＭＳ Ｐゴシック" charset="-128"/>
        </a:defRPr>
      </a:lvl3pPr>
      <a:lvl4pPr marL="1600200" indent="-228600" algn="l" rtl="0" eaLnBrk="1" fontAlgn="base" hangingPunct="1">
        <a:spcBef>
          <a:spcPct val="20000"/>
        </a:spcBef>
        <a:spcAft>
          <a:spcPct val="0"/>
        </a:spcAft>
        <a:buChar char="–"/>
        <a:defRPr sz="1600">
          <a:solidFill>
            <a:srgbClr val="000000"/>
          </a:solidFill>
          <a:latin typeface="+mn-lt"/>
          <a:ea typeface="+mn-ea"/>
          <a:cs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Arial" charset="0"/>
          <a:ea typeface="+mn-ea"/>
          <a:cs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solidFill>
                  <a:schemeClr val="tx1"/>
                </a:solidFill>
                <a:latin typeface="Calibri" panose="020F0502020204030204" pitchFamily="34" charset="0"/>
              </a:rPr>
              <a:t>BMC Capacity Optimization </a:t>
            </a:r>
            <a:r>
              <a:rPr lang="en-US" sz="4400" dirty="0" smtClean="0">
                <a:solidFill>
                  <a:schemeClr val="tx1"/>
                </a:solidFill>
                <a:latin typeface="Calibri" panose="020F0502020204030204" pitchFamily="34" charset="0"/>
              </a:rPr>
              <a:t/>
            </a:r>
            <a:br>
              <a:rPr lang="en-US" sz="4400" dirty="0" smtClean="0">
                <a:solidFill>
                  <a:schemeClr val="tx1"/>
                </a:solidFill>
                <a:latin typeface="Calibri" panose="020F0502020204030204" pitchFamily="34" charset="0"/>
              </a:rPr>
            </a:br>
            <a:r>
              <a:rPr lang="en-US" sz="4400" dirty="0" smtClean="0">
                <a:solidFill>
                  <a:schemeClr val="tx1"/>
                </a:solidFill>
                <a:latin typeface="Calibri" panose="020F0502020204030204" pitchFamily="34" charset="0"/>
              </a:rPr>
              <a:t>(</a:t>
            </a:r>
            <a:r>
              <a:rPr lang="en-US" sz="4400" dirty="0">
                <a:solidFill>
                  <a:schemeClr val="tx1"/>
                </a:solidFill>
                <a:latin typeface="Calibri" panose="020F0502020204030204" pitchFamily="34" charset="0"/>
              </a:rPr>
              <a:t>BCO)</a:t>
            </a:r>
          </a:p>
        </p:txBody>
      </p:sp>
      <p:sp>
        <p:nvSpPr>
          <p:cNvPr id="3" name="Subtitle 2"/>
          <p:cNvSpPr>
            <a:spLocks noGrp="1"/>
          </p:cNvSpPr>
          <p:nvPr>
            <p:ph type="subTitle" idx="1"/>
          </p:nvPr>
        </p:nvSpPr>
        <p:spPr/>
        <p:txBody>
          <a:bodyPr/>
          <a:lstStyle/>
          <a:p>
            <a:r>
              <a:rPr lang="en-US" dirty="0" smtClean="0"/>
              <a:t>Use Case BCO006</a:t>
            </a:r>
          </a:p>
          <a:p>
            <a:r>
              <a:rPr lang="en-US" dirty="0" smtClean="0"/>
              <a:t>As an SME group, how can we conduct investigations when we do not always know what devices or reports would be helpful?</a:t>
            </a:r>
          </a:p>
        </p:txBody>
      </p:sp>
      <p:sp>
        <p:nvSpPr>
          <p:cNvPr id="4" name="TextBox 3"/>
          <p:cNvSpPr txBox="1"/>
          <p:nvPr/>
        </p:nvSpPr>
        <p:spPr>
          <a:xfrm>
            <a:off x="19050" y="6370082"/>
            <a:ext cx="3730508" cy="369332"/>
          </a:xfrm>
          <a:prstGeom prst="rect">
            <a:avLst/>
          </a:prstGeom>
          <a:noFill/>
        </p:spPr>
        <p:txBody>
          <a:bodyPr wrap="none" rtlCol="0">
            <a:spAutoFit/>
          </a:bodyPr>
          <a:lstStyle/>
          <a:p>
            <a:r>
              <a:rPr lang="en-US" dirty="0" smtClean="0"/>
              <a:t>Extensive use of the note field is used</a:t>
            </a:r>
            <a:endParaRPr lang="en-US" dirty="0"/>
          </a:p>
        </p:txBody>
      </p:sp>
    </p:spTree>
    <p:extLst>
      <p:ext uri="{BB962C8B-B14F-4D97-AF65-F5344CB8AC3E}">
        <p14:creationId xmlns:p14="http://schemas.microsoft.com/office/powerpoint/2010/main" val="18950209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 and Solution</a:t>
            </a:r>
            <a:endParaRPr lang="en-US" dirty="0"/>
          </a:p>
        </p:txBody>
      </p:sp>
      <p:sp>
        <p:nvSpPr>
          <p:cNvPr id="3" name="Content Placeholder 2"/>
          <p:cNvSpPr>
            <a:spLocks noGrp="1"/>
          </p:cNvSpPr>
          <p:nvPr>
            <p:ph idx="1"/>
          </p:nvPr>
        </p:nvSpPr>
        <p:spPr>
          <a:xfrm>
            <a:off x="228600" y="1246189"/>
            <a:ext cx="8610600" cy="5307011"/>
          </a:xfrm>
        </p:spPr>
        <p:txBody>
          <a:bodyPr/>
          <a:lstStyle/>
          <a:p>
            <a:r>
              <a:rPr lang="en-US" sz="2000" dirty="0" smtClean="0"/>
              <a:t>Problem Statement - Environments like the Command Center, Problem Management, Change Management, Infrastructure Design and a host of other SME groups, frequently need to investigate business metrics or system metrics that are not necessary </a:t>
            </a:r>
            <a:r>
              <a:rPr lang="en-US" sz="2000" dirty="0" err="1" smtClean="0"/>
              <a:t>groupable</a:t>
            </a:r>
            <a:r>
              <a:rPr lang="en-US" sz="2000" dirty="0" smtClean="0"/>
              <a:t> as an application.  How can BCO help in this case?</a:t>
            </a:r>
          </a:p>
          <a:p>
            <a:r>
              <a:rPr lang="en-US" sz="2000" dirty="0" smtClean="0"/>
              <a:t>Solution – BCO has a search function and allows for pre configured charts to be driven by searches.  Creating a group of charts allows for common and not so common data to be gathered and plotted. </a:t>
            </a:r>
          </a:p>
          <a:p>
            <a:r>
              <a:rPr lang="en-US" sz="2000" dirty="0" smtClean="0"/>
              <a:t>In this example we will use the Command Center  as the SME group, and follow as they setup common charts, less common charts, create searches and apply the searches in the charts. (We will avoid reviewing analysis techniques, just create the charts.)</a:t>
            </a:r>
          </a:p>
          <a:p>
            <a:r>
              <a:rPr lang="en-US" sz="2000" dirty="0" smtClean="0"/>
              <a:t>While device monitoring metrics are understood to be in BCO, business metrics are also available for analysis, correlation and comparison. </a:t>
            </a:r>
            <a:endParaRPr lang="en-US" sz="2000" dirty="0"/>
          </a:p>
        </p:txBody>
      </p:sp>
    </p:spTree>
    <p:extLst>
      <p:ext uri="{BB962C8B-B14F-4D97-AF65-F5344CB8AC3E}">
        <p14:creationId xmlns:p14="http://schemas.microsoft.com/office/powerpoint/2010/main" val="36920888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on a Direction</a:t>
            </a:r>
            <a:endParaRPr lang="en-US" dirty="0"/>
          </a:p>
        </p:txBody>
      </p:sp>
      <p:sp>
        <p:nvSpPr>
          <p:cNvPr id="3" name="Content Placeholder 2"/>
          <p:cNvSpPr>
            <a:spLocks noGrp="1"/>
          </p:cNvSpPr>
          <p:nvPr>
            <p:ph idx="1"/>
          </p:nvPr>
        </p:nvSpPr>
        <p:spPr/>
        <p:txBody>
          <a:bodyPr/>
          <a:lstStyle/>
          <a:p>
            <a:r>
              <a:rPr lang="en-US" sz="2000" dirty="0" smtClean="0"/>
              <a:t>The Command Center consulted with the Capacity Forecasting Services Team, who administer the BCO tool. </a:t>
            </a:r>
            <a:r>
              <a:rPr lang="en-US" sz="2000" dirty="0"/>
              <a:t> </a:t>
            </a:r>
            <a:r>
              <a:rPr lang="en-US" sz="2000" dirty="0" smtClean="0"/>
              <a:t>There was a conversation about how the reports would be used, by whom, how often, what happens to the actionable intelligence of an investigation, etc. </a:t>
            </a:r>
          </a:p>
          <a:p>
            <a:r>
              <a:rPr lang="en-US" sz="2000" dirty="0" smtClean="0"/>
              <a:t>The Command Center managers decided to mimic the concepts used by the Capacity Forecasting Services Team. </a:t>
            </a:r>
          </a:p>
          <a:p>
            <a:r>
              <a:rPr lang="en-US" sz="2000" dirty="0" smtClean="0"/>
              <a:t>This decision is made easier as it can be modified along the way and as the SME groups begin to use it. Adjustments are relatively straight forward. </a:t>
            </a:r>
          </a:p>
          <a:p>
            <a:r>
              <a:rPr lang="en-US" sz="2000" dirty="0" smtClean="0"/>
              <a:t>Now that a direction is decided, setup the reporting area. (This may require a higher level of permissions in the BCO tool. )</a:t>
            </a:r>
            <a:endParaRPr lang="en-US" sz="2000" dirty="0"/>
          </a:p>
        </p:txBody>
      </p:sp>
    </p:spTree>
    <p:extLst>
      <p:ext uri="{BB962C8B-B14F-4D97-AF65-F5344CB8AC3E}">
        <p14:creationId xmlns:p14="http://schemas.microsoft.com/office/powerpoint/2010/main" val="34632018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the Reporting Area</a:t>
            </a:r>
            <a:endParaRPr lang="en-US" dirty="0"/>
          </a:p>
        </p:txBody>
      </p:sp>
      <p:sp>
        <p:nvSpPr>
          <p:cNvPr id="3" name="Content Placeholder 2"/>
          <p:cNvSpPr>
            <a:spLocks noGrp="1"/>
          </p:cNvSpPr>
          <p:nvPr>
            <p:ph idx="1"/>
          </p:nvPr>
        </p:nvSpPr>
        <p:spPr>
          <a:xfrm>
            <a:off x="152400" y="1246189"/>
            <a:ext cx="8686800" cy="887411"/>
          </a:xfrm>
        </p:spPr>
        <p:txBody>
          <a:bodyPr/>
          <a:lstStyle/>
          <a:p>
            <a:r>
              <a:rPr lang="en-US" dirty="0" smtClean="0"/>
              <a:t>Using this as the baseline replicate the structure.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70709"/>
            <a:ext cx="280035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211" y="3655595"/>
            <a:ext cx="29527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0" y="3069142"/>
            <a:ext cx="2895600" cy="3000821"/>
          </a:xfrm>
          <a:prstGeom prst="rect">
            <a:avLst/>
          </a:prstGeom>
          <a:noFill/>
        </p:spPr>
        <p:txBody>
          <a:bodyPr wrap="square" rtlCol="0">
            <a:spAutoFit/>
          </a:bodyPr>
          <a:lstStyle/>
          <a:p>
            <a:pPr>
              <a:lnSpc>
                <a:spcPct val="150000"/>
              </a:lnSpc>
            </a:pPr>
            <a:r>
              <a:rPr lang="en-US" b="1" dirty="0" smtClean="0"/>
              <a:t>Group Name</a:t>
            </a:r>
          </a:p>
          <a:p>
            <a:pPr>
              <a:lnSpc>
                <a:spcPct val="150000"/>
              </a:lnSpc>
            </a:pPr>
            <a:r>
              <a:rPr lang="en-US" b="1" dirty="0" smtClean="0"/>
              <a:t>Report ‘bucket’</a:t>
            </a:r>
          </a:p>
          <a:p>
            <a:pPr>
              <a:lnSpc>
                <a:spcPct val="150000"/>
              </a:lnSpc>
            </a:pPr>
            <a:r>
              <a:rPr lang="en-US" b="1" dirty="0" smtClean="0"/>
              <a:t>Volatile Reports </a:t>
            </a:r>
            <a:r>
              <a:rPr lang="en-US" dirty="0" smtClean="0"/>
              <a:t>– encouraged to change</a:t>
            </a:r>
          </a:p>
          <a:p>
            <a:pPr>
              <a:lnSpc>
                <a:spcPct val="150000"/>
              </a:lnSpc>
            </a:pPr>
            <a:r>
              <a:rPr lang="en-US" b="1" dirty="0" smtClean="0"/>
              <a:t>Stable Reports </a:t>
            </a:r>
            <a:r>
              <a:rPr lang="en-US" dirty="0" smtClean="0"/>
              <a:t>– Should be left alone</a:t>
            </a:r>
          </a:p>
          <a:p>
            <a:pPr>
              <a:lnSpc>
                <a:spcPct val="150000"/>
              </a:lnSpc>
            </a:pPr>
            <a:r>
              <a:rPr lang="en-US" b="1" dirty="0" smtClean="0"/>
              <a:t>Filter</a:t>
            </a:r>
            <a:r>
              <a:rPr lang="en-US" dirty="0" smtClean="0"/>
              <a:t> – Drives the reports</a:t>
            </a:r>
            <a:endParaRPr lang="en-US" dirty="0"/>
          </a:p>
        </p:txBody>
      </p:sp>
      <p:cxnSp>
        <p:nvCxnSpPr>
          <p:cNvPr id="9" name="Straight Arrow Connector 8"/>
          <p:cNvCxnSpPr/>
          <p:nvPr/>
        </p:nvCxnSpPr>
        <p:spPr>
          <a:xfrm flipH="1">
            <a:off x="2514600" y="4149054"/>
            <a:ext cx="533400" cy="270546"/>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057400" y="4650957"/>
            <a:ext cx="990600" cy="372471"/>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476375" y="5878598"/>
            <a:ext cx="1571625" cy="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82572" y="3357266"/>
            <a:ext cx="2223028" cy="874066"/>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65198" y="3728556"/>
            <a:ext cx="2040402" cy="840996"/>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20809" y="4188031"/>
            <a:ext cx="2013391" cy="688769"/>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73077" y="5023428"/>
            <a:ext cx="1084923" cy="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17466" y="5486400"/>
            <a:ext cx="1569134" cy="392198"/>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981200" y="3413299"/>
            <a:ext cx="1066800" cy="52911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476375" y="3794299"/>
            <a:ext cx="1650879" cy="437033"/>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9859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82" y="1833699"/>
            <a:ext cx="6122564" cy="342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dirty="0" smtClean="0"/>
              <a:t>Decide on a search string</a:t>
            </a:r>
            <a:endParaRPr lang="en-US" sz="3200" dirty="0"/>
          </a:p>
        </p:txBody>
      </p:sp>
      <p:sp>
        <p:nvSpPr>
          <p:cNvPr id="3" name="Content Placeholder 2"/>
          <p:cNvSpPr>
            <a:spLocks noGrp="1"/>
          </p:cNvSpPr>
          <p:nvPr>
            <p:ph idx="1"/>
          </p:nvPr>
        </p:nvSpPr>
        <p:spPr>
          <a:xfrm>
            <a:off x="228600" y="1246189"/>
            <a:ext cx="8610600" cy="887411"/>
          </a:xfrm>
        </p:spPr>
        <p:txBody>
          <a:bodyPr/>
          <a:lstStyle/>
          <a:p>
            <a:r>
              <a:rPr lang="en-US" dirty="0" smtClean="0"/>
              <a:t>Make a search string that will drive the report.</a:t>
            </a:r>
          </a:p>
        </p:txBody>
      </p:sp>
      <p:sp>
        <p:nvSpPr>
          <p:cNvPr id="4" name="TextBox 3"/>
          <p:cNvSpPr txBox="1"/>
          <p:nvPr/>
        </p:nvSpPr>
        <p:spPr>
          <a:xfrm>
            <a:off x="228600" y="1905000"/>
            <a:ext cx="2362200" cy="2677656"/>
          </a:xfrm>
          <a:prstGeom prst="rect">
            <a:avLst/>
          </a:prstGeom>
          <a:noFill/>
        </p:spPr>
        <p:txBody>
          <a:bodyPr wrap="square" rtlCol="0">
            <a:spAutoFit/>
          </a:bodyPr>
          <a:lstStyle/>
          <a:p>
            <a:r>
              <a:rPr lang="en-US" sz="1400" dirty="0" smtClean="0"/>
              <a:t>This example search string is only to be sure the devices you wish to include are included. </a:t>
            </a:r>
          </a:p>
          <a:p>
            <a:r>
              <a:rPr lang="en-US" sz="1400" dirty="0" smtClean="0"/>
              <a:t>The search could be as simple as (sys:app01 OR sys:app02 OR sys:app03) or can be as complicated as you wish to make it.</a:t>
            </a:r>
          </a:p>
          <a:p>
            <a:r>
              <a:rPr lang="en-US" sz="1400" dirty="0" smtClean="0"/>
              <a:t>Once you have found a search that is appropriate this gets copied to your filter.</a:t>
            </a:r>
            <a:endParaRPr lang="en-US" sz="1400" dirty="0"/>
          </a:p>
        </p:txBody>
      </p:sp>
      <p:sp>
        <p:nvSpPr>
          <p:cNvPr id="5" name="TextBox 4"/>
          <p:cNvSpPr txBox="1"/>
          <p:nvPr/>
        </p:nvSpPr>
        <p:spPr>
          <a:xfrm>
            <a:off x="318448" y="5486400"/>
            <a:ext cx="8686800" cy="1200329"/>
          </a:xfrm>
          <a:prstGeom prst="rect">
            <a:avLst/>
          </a:prstGeom>
          <a:noFill/>
        </p:spPr>
        <p:txBody>
          <a:bodyPr wrap="square" rtlCol="0">
            <a:spAutoFit/>
          </a:bodyPr>
          <a:lstStyle/>
          <a:p>
            <a:r>
              <a:rPr lang="en-US" dirty="0" smtClean="0"/>
              <a:t>We used the search string of   </a:t>
            </a:r>
            <a:r>
              <a:rPr lang="en-US" b="1" dirty="0"/>
              <a:t>(</a:t>
            </a:r>
            <a:r>
              <a:rPr lang="en-US" b="1" dirty="0" err="1"/>
              <a:t>sys:p</a:t>
            </a:r>
            <a:r>
              <a:rPr lang="en-US" b="1" dirty="0"/>
              <a:t>*app01 OR </a:t>
            </a:r>
            <a:r>
              <a:rPr lang="en-US" b="1" dirty="0" err="1"/>
              <a:t>sys:p</a:t>
            </a:r>
            <a:r>
              <a:rPr lang="en-US" b="1" dirty="0"/>
              <a:t>*app02 AND </a:t>
            </a:r>
            <a:r>
              <a:rPr lang="en-US" b="1" dirty="0" err="1"/>
              <a:t>enttype:Generic</a:t>
            </a:r>
            <a:r>
              <a:rPr lang="en-US" b="1" dirty="0"/>
              <a:t>)</a:t>
            </a:r>
            <a:endParaRPr lang="en-US" b="1" dirty="0" smtClean="0"/>
          </a:p>
          <a:p>
            <a:r>
              <a:rPr lang="en-US" dirty="0" smtClean="0"/>
              <a:t>This translates to all apps that start with ‘p’ (intended for production servers) that end with ‘app01’ or ‘app02’ AND are entity type of ‘generic’. This gave six results.</a:t>
            </a:r>
          </a:p>
          <a:p>
            <a:endParaRPr lang="en-US" dirty="0"/>
          </a:p>
        </p:txBody>
      </p:sp>
      <p:cxnSp>
        <p:nvCxnSpPr>
          <p:cNvPr id="7" name="Straight Arrow Connector 6"/>
          <p:cNvCxnSpPr/>
          <p:nvPr/>
        </p:nvCxnSpPr>
        <p:spPr>
          <a:xfrm flipV="1">
            <a:off x="5169564" y="2895600"/>
            <a:ext cx="1155036" cy="260445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9800" y="4419600"/>
            <a:ext cx="1295400" cy="6858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667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Set of Reports</a:t>
            </a:r>
            <a:endParaRPr lang="en-US" dirty="0"/>
          </a:p>
        </p:txBody>
      </p:sp>
      <p:sp>
        <p:nvSpPr>
          <p:cNvPr id="3" name="Content Placeholder 2"/>
          <p:cNvSpPr>
            <a:spLocks noGrp="1"/>
          </p:cNvSpPr>
          <p:nvPr>
            <p:ph idx="1"/>
          </p:nvPr>
        </p:nvSpPr>
        <p:spPr>
          <a:xfrm>
            <a:off x="228599" y="1246189"/>
            <a:ext cx="8448675" cy="1573211"/>
          </a:xfrm>
        </p:spPr>
        <p:txBody>
          <a:bodyPr/>
          <a:lstStyle/>
          <a:p>
            <a:pPr marL="0" indent="0">
              <a:buNone/>
            </a:pPr>
            <a:r>
              <a:rPr lang="en-US" sz="2000" dirty="0" smtClean="0"/>
              <a:t>Making a set of reports can be as easy as clicking Copy on an existing report, and saving it to the new location, then pointing the source to the appropriate filter.  Do this for any reports you wish to ‘borrow’.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96" y="2743200"/>
            <a:ext cx="84486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6796" y="5722877"/>
            <a:ext cx="8153400" cy="1200329"/>
          </a:xfrm>
          <a:prstGeom prst="rect">
            <a:avLst/>
          </a:prstGeom>
        </p:spPr>
        <p:txBody>
          <a:bodyPr wrap="square">
            <a:spAutoFit/>
          </a:bodyPr>
          <a:lstStyle/>
          <a:p>
            <a:r>
              <a:rPr lang="en-US" dirty="0"/>
              <a:t>The copy can sometimes ‘break’ the copied report if the new filter does not yield data expected by the report. There are techniques to resolve </a:t>
            </a:r>
            <a:r>
              <a:rPr lang="en-US" dirty="0" smtClean="0"/>
              <a:t>this, </a:t>
            </a:r>
            <a:r>
              <a:rPr lang="en-US" dirty="0"/>
              <a:t>but are outside the scope of this document</a:t>
            </a:r>
            <a:r>
              <a:rPr lang="en-US" dirty="0" smtClean="0"/>
              <a:t>. The </a:t>
            </a:r>
            <a:r>
              <a:rPr lang="en-US" dirty="0"/>
              <a:t>Capacity Forecasting Services Team </a:t>
            </a:r>
            <a:r>
              <a:rPr lang="en-US" dirty="0" smtClean="0"/>
              <a:t>can assist in correcting copied charts. </a:t>
            </a:r>
            <a:endParaRPr lang="en-US" dirty="0"/>
          </a:p>
        </p:txBody>
      </p:sp>
      <p:cxnSp>
        <p:nvCxnSpPr>
          <p:cNvPr id="9" name="Straight Arrow Connector 8"/>
          <p:cNvCxnSpPr/>
          <p:nvPr/>
        </p:nvCxnSpPr>
        <p:spPr>
          <a:xfrm>
            <a:off x="685800" y="2309812"/>
            <a:ext cx="5638800" cy="17145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91200" y="1600200"/>
            <a:ext cx="1600200" cy="27432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302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the Filter and Run Charts</a:t>
            </a:r>
            <a:endParaRPr lang="en-US" dirty="0"/>
          </a:p>
        </p:txBody>
      </p:sp>
      <p:sp>
        <p:nvSpPr>
          <p:cNvPr id="3" name="Content Placeholder 2"/>
          <p:cNvSpPr>
            <a:spLocks noGrp="1"/>
          </p:cNvSpPr>
          <p:nvPr>
            <p:ph idx="1"/>
          </p:nvPr>
        </p:nvSpPr>
        <p:spPr>
          <a:xfrm>
            <a:off x="304800" y="5257800"/>
            <a:ext cx="8610600" cy="1527175"/>
          </a:xfrm>
        </p:spPr>
        <p:txBody>
          <a:bodyPr/>
          <a:lstStyle/>
          <a:p>
            <a:pPr marL="0" indent="0">
              <a:buNone/>
            </a:pPr>
            <a:r>
              <a:rPr lang="en-US" dirty="0" smtClean="0"/>
              <a:t>Update the Filter.  Select a chart. Run the chart. Edit as necessary to get the chart ‘perfect’.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44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4800600" y="3200400"/>
            <a:ext cx="457200" cy="219729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276600" y="3581400"/>
            <a:ext cx="0" cy="181629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828800" y="4876800"/>
            <a:ext cx="457200" cy="457200"/>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019800" y="3200400"/>
            <a:ext cx="609600" cy="2220036"/>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8342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Deliver Value, Share</a:t>
            </a:r>
            <a:endParaRPr lang="en-US" dirty="0"/>
          </a:p>
        </p:txBody>
      </p:sp>
      <p:sp>
        <p:nvSpPr>
          <p:cNvPr id="3" name="Content Placeholder 2"/>
          <p:cNvSpPr>
            <a:spLocks noGrp="1"/>
          </p:cNvSpPr>
          <p:nvPr>
            <p:ph idx="1"/>
          </p:nvPr>
        </p:nvSpPr>
        <p:spPr>
          <a:xfrm>
            <a:off x="228600" y="1246189"/>
            <a:ext cx="8610600" cy="5383211"/>
          </a:xfrm>
        </p:spPr>
        <p:txBody>
          <a:bodyPr/>
          <a:lstStyle/>
          <a:p>
            <a:r>
              <a:rPr lang="en-US" dirty="0" smtClean="0"/>
              <a:t>With the filter and charts setup, practice, practice, practice. </a:t>
            </a:r>
          </a:p>
          <a:p>
            <a:r>
              <a:rPr lang="en-US" dirty="0" smtClean="0"/>
              <a:t>Use the charts to deliver value. Not only report your investigation findings, show your work. What charts did you find helpful in analysis? Show them. They will help your audience.</a:t>
            </a:r>
          </a:p>
          <a:p>
            <a:r>
              <a:rPr lang="en-US" dirty="0" smtClean="0"/>
              <a:t>What reports do you find most useful? Share them with others. It is easy to copy and modify, so while I may not find your chart perfect for my needs, I can copy your chart and technique, and come up with better analysis by borrowing your charts, tools, and techniques.</a:t>
            </a:r>
          </a:p>
          <a:p>
            <a:r>
              <a:rPr lang="en-US" dirty="0" smtClean="0"/>
              <a:t>What data do you find most useful? Share your data with other groups, and use data from other groups (be sure you are interpreting it appropriately) to enhance your understanding and analysis.</a:t>
            </a:r>
            <a:endParaRPr lang="en-US" dirty="0"/>
          </a:p>
        </p:txBody>
      </p:sp>
    </p:spTree>
    <p:extLst>
      <p:ext uri="{BB962C8B-B14F-4D97-AF65-F5344CB8AC3E}">
        <p14:creationId xmlns:p14="http://schemas.microsoft.com/office/powerpoint/2010/main" val="17041232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28600" y="1246189"/>
            <a:ext cx="8610600" cy="5459411"/>
          </a:xfrm>
        </p:spPr>
        <p:txBody>
          <a:bodyPr/>
          <a:lstStyle/>
          <a:p>
            <a:r>
              <a:rPr lang="en-US" sz="2000" dirty="0" smtClean="0"/>
              <a:t>Copying your favorite charts into your groups work area in BCO is </a:t>
            </a:r>
            <a:r>
              <a:rPr lang="en-US" sz="2000" dirty="0" err="1" smtClean="0"/>
              <a:t>relively</a:t>
            </a:r>
            <a:r>
              <a:rPr lang="en-US" sz="2000" dirty="0" smtClean="0"/>
              <a:t> easy.</a:t>
            </a:r>
          </a:p>
          <a:p>
            <a:r>
              <a:rPr lang="en-US" sz="2000" dirty="0" smtClean="0"/>
              <a:t>Charts can be driven with search results. </a:t>
            </a:r>
          </a:p>
          <a:p>
            <a:r>
              <a:rPr lang="en-US" sz="2000" dirty="0" smtClean="0"/>
              <a:t>Conducting a ‘routine investigation’ can be facilitated with combining well made charts with the search results. Once something interesting is discovered, other charts that may not be so refined, can aid in analyzing.</a:t>
            </a:r>
          </a:p>
          <a:p>
            <a:r>
              <a:rPr lang="en-US" sz="2000" dirty="0" smtClean="0"/>
              <a:t>Narrow focus of filters and user specific charts may be useful in creating reports to your customers and management.</a:t>
            </a:r>
          </a:p>
          <a:p>
            <a:r>
              <a:rPr lang="en-US" sz="2000" dirty="0" smtClean="0"/>
              <a:t>Sharing your charts, tools and techniques makes everyone else ‘better’ at BCO, analysis and extracting value from the data that is in BCO.</a:t>
            </a:r>
          </a:p>
          <a:p>
            <a:r>
              <a:rPr lang="en-US" sz="2000" dirty="0" smtClean="0"/>
              <a:t>The data in BCO is a Corporate asset and should be used to the fullest extent that </a:t>
            </a:r>
            <a:r>
              <a:rPr lang="en-US" sz="2000" dirty="0"/>
              <a:t>is practical.  </a:t>
            </a:r>
            <a:r>
              <a:rPr lang="en-US" sz="2000" dirty="0" smtClean="0"/>
              <a:t>Focusing on just your data misses correlations and associations that can be quiet helpful, and create a competitive advantage to you, your group and HCSC.</a:t>
            </a:r>
          </a:p>
        </p:txBody>
      </p:sp>
    </p:spTree>
    <p:extLst>
      <p:ext uri="{BB962C8B-B14F-4D97-AF65-F5344CB8AC3E}">
        <p14:creationId xmlns:p14="http://schemas.microsoft.com/office/powerpoint/2010/main" val="4989720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CSC Powerpoint Theme">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2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4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5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5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6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2006 BCBS MCM2">
  <a:themeElements>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fontScheme name="2_2006 BCBS MCM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6 BCBS MCM2 1">
        <a:dk1>
          <a:srgbClr val="000000"/>
        </a:dk1>
        <a:lt1>
          <a:srgbClr val="FFFFFF"/>
        </a:lt1>
        <a:dk2>
          <a:srgbClr val="000000"/>
        </a:dk2>
        <a:lt2>
          <a:srgbClr val="808080"/>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2">
        <a:dk1>
          <a:srgbClr val="000000"/>
        </a:dk1>
        <a:lt1>
          <a:srgbClr val="FFFFFF"/>
        </a:lt1>
        <a:dk2>
          <a:srgbClr val="000000"/>
        </a:dk2>
        <a:lt2>
          <a:srgbClr val="79B05D"/>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
      <a:clrScheme name="2_2006 BCBS MCM2 3">
        <a:dk1>
          <a:srgbClr val="000000"/>
        </a:dk1>
        <a:lt1>
          <a:srgbClr val="FFFFFF"/>
        </a:lt1>
        <a:dk2>
          <a:srgbClr val="000000"/>
        </a:dk2>
        <a:lt2>
          <a:srgbClr val="5C8C44"/>
        </a:lt2>
        <a:accent1>
          <a:srgbClr val="A7D1F7"/>
        </a:accent1>
        <a:accent2>
          <a:srgbClr val="5990BA"/>
        </a:accent2>
        <a:accent3>
          <a:srgbClr val="FFFFFF"/>
        </a:accent3>
        <a:accent4>
          <a:srgbClr val="000000"/>
        </a:accent4>
        <a:accent5>
          <a:srgbClr val="D0E5FA"/>
        </a:accent5>
        <a:accent6>
          <a:srgbClr val="5082A8"/>
        </a:accent6>
        <a:hlink>
          <a:srgbClr val="006DBB"/>
        </a:hlink>
        <a:folHlink>
          <a:srgbClr val="46464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fontScheme name="2_Default Design">
      <a:majorFont>
        <a:latin typeface="Cambria"/>
        <a:ea typeface="ＭＳ Ｐゴシック"/>
        <a:cs typeface=""/>
      </a:majorFont>
      <a:minorFont>
        <a:latin typeface="Corbe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3DBEF"/>
        </a:accent1>
        <a:accent2>
          <a:srgbClr val="5C3F36"/>
        </a:accent2>
        <a:accent3>
          <a:srgbClr val="FFFFFF"/>
        </a:accent3>
        <a:accent4>
          <a:srgbClr val="000000"/>
        </a:accent4>
        <a:accent5>
          <a:srgbClr val="D6EAF6"/>
        </a:accent5>
        <a:accent6>
          <a:srgbClr val="533830"/>
        </a:accent6>
        <a:hlink>
          <a:srgbClr val="0099B5"/>
        </a:hlink>
        <a:folHlink>
          <a:srgbClr val="B4C076"/>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PMPIipsICP Document" ma:contentTypeID="0x010100E37FBDC2FBD7CF4BA64B485D050DC2C0002734522FD15BED438F4E58EEB048BD2D001875845388512845969E655DA0FF2323" ma:contentTypeVersion="13" ma:contentTypeDescription="" ma:contentTypeScope="" ma:versionID="d4317a2a0d5e22b7587b1f3e5b725071">
  <xsd:schema xmlns:xsd="http://www.w3.org/2001/XMLSchema" xmlns:xs="http://www.w3.org/2001/XMLSchema" xmlns:p="http://schemas.microsoft.com/office/2006/metadata/properties" xmlns:ns2="2ec55f88-497d-4744-a576-c5a97d9c5737" xmlns:ns3="bbddbaa4-a44f-46f7-ab35-1f7ae0a20fa4" targetNamespace="http://schemas.microsoft.com/office/2006/metadata/properties" ma:root="true" ma:fieldsID="ae7d801c55301878178745f7131f3461" ns2:_="" ns3:_="">
    <xsd:import namespace="2ec55f88-497d-4744-a576-c5a97d9c5737"/>
    <xsd:import namespace="bbddbaa4-a44f-46f7-ab35-1f7ae0a20fa4"/>
    <xsd:element name="properties">
      <xsd:complexType>
        <xsd:sequence>
          <xsd:element name="documentManagement">
            <xsd:complexType>
              <xsd:all>
                <xsd:element ref="ns2:RecordDescription" minOccurs="0"/>
                <xsd:element ref="ns2:Contributors" minOccurs="0"/>
                <xsd:element ref="ns2:RecordReferences" minOccurs="0"/>
                <xsd:element ref="ns2:RecordisReferencedBy" minOccurs="0"/>
                <xsd:element ref="ns2:Zone"/>
                <xsd:element ref="ns2:_dlc_DocIdPersistId" minOccurs="0"/>
                <xsd:element ref="ns2:od781379e4184127a235525d2dbc1464" minOccurs="0"/>
                <xsd:element ref="ns2:TaxCatchAll" minOccurs="0"/>
                <xsd:element ref="ns2:TaxCatchAllLabel" minOccurs="0"/>
                <xsd:element ref="ns2:TaxKeywordTaxHTField" minOccurs="0"/>
                <xsd:element ref="ns2:_dlc_DocId" minOccurs="0"/>
                <xsd:element ref="ns2:_dlc_DocIdUrl" minOccurs="0"/>
                <xsd:element ref="ns2:nacdd97bf9324d52acd48dc33f8b81d0" minOccurs="0"/>
                <xsd:element ref="ns3:ndc44abff9194884a09265b3fee26db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c55f88-497d-4744-a576-c5a97d9c5737" elementFormDefault="qualified">
    <xsd:import namespace="http://schemas.microsoft.com/office/2006/documentManagement/types"/>
    <xsd:import namespace="http://schemas.microsoft.com/office/infopath/2007/PartnerControls"/>
    <xsd:element name="RecordDescription" ma:index="4" nillable="true" ma:displayName="Record Description" ma:description="Provide a description of the contents of this document: may include an abstract, a table of contents, a graphical representation, or a free-text account of the contents" ma:internalName="RecordDescription">
      <xsd:simpleType>
        <xsd:restriction base="dms:Note">
          <xsd:maxLength value="255"/>
        </xsd:restriction>
      </xsd:simpleType>
    </xsd:element>
    <xsd:element name="Contributors" ma:index="5" nillable="true" ma:displayName="Contributors" ma:description="Indicate any entities that have contributed to this document before it was uploaded" ma:internalName="Contributors">
      <xsd:simpleType>
        <xsd:restriction base="dms:Note">
          <xsd:maxLength value="255"/>
        </xsd:restriction>
      </xsd:simpleType>
    </xsd:element>
    <xsd:element name="RecordReferences" ma:index="6" nillable="true" ma:displayName="Record References" ma:description="Indicate any resource that is referenced, cited, or otherwise pointed to by this document" ma:internalName="RecordReferences">
      <xsd:simpleType>
        <xsd:restriction base="dms:Note">
          <xsd:maxLength value="255"/>
        </xsd:restriction>
      </xsd:simpleType>
    </xsd:element>
    <xsd:element name="RecordisReferencedBy" ma:index="7" nillable="true" ma:displayName="Record is Referenced By" ma:description="Indicate any related resource that references, cites, or otherwise points to this document" ma:internalName="RecordisReferencedBy">
      <xsd:simpleType>
        <xsd:restriction base="dms:Note">
          <xsd:maxLength value="255"/>
        </xsd:restriction>
      </xsd:simpleType>
    </xsd:element>
    <xsd:element name="Zone" ma:index="8" ma:displayName="Zone" ma:default="Zone 2: – “Work-In-Progress / Administrative Information” is defined as information that has short-term value to users because it is in draft form or because it has limited duration administrative use." ma:format="RadioButtons" ma:internalName="Zone" ma:readOnly="false">
      <xsd:simpleType>
        <xsd:restriction base="dms:Choice">
          <xsd:enumeration value="Zone 1: - “Transitory information” is defined as information that is redundant or becomes obsolete after a short period of time, with no further value."/>
          <xsd:enumeration value="Zone 2: – “Work-In-Progress / Administrative Information” is defined as information that has short-term value to users because it is in draft form or because it has limited duration administrative use."/>
          <xsd:enumeration value="Zone 3: – An HCSC &quot;Business Record&quot; is a specifically designated category of information, captured on any media or in any format that represents the final documentation/record of a HCSC business transaction, decision or activity."/>
        </xsd:restriction>
      </xsd:simpleType>
    </xsd:element>
    <xsd:element name="_dlc_DocIdPersistId" ma:index="10" nillable="true" ma:displayName="Persist ID" ma:description="Keep ID on add." ma:hidden="true" ma:internalName="_dlc_DocIdPersistId" ma:readOnly="true">
      <xsd:simpleType>
        <xsd:restriction base="dms:Boolean"/>
      </xsd:simpleType>
    </xsd:element>
    <xsd:element name="od781379e4184127a235525d2dbc1464" ma:index="11" nillable="true" ma:taxonomy="true" ma:internalName="od781379e4184127a235525d2dbc1464" ma:taxonomyFieldName="Enterprise_x0020_Glossary" ma:displayName="Enterprise Glossary" ma:default="" ma:fieldId="{8d781379-e418-4127-a235-525d2dbc1464}" ma:taxonomyMulti="true" ma:sspId="6eb8961d-acc7-4819-9e24-430f4ae12685" ma:termSetId="b5d4a140-d015-4fc7-8e24-50461f137465"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2c710fbc-982a-4274-ab42-010701ac8af9}" ma:internalName="TaxCatchAll" ma:showField="CatchAllData"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2c710fbc-982a-4274-ab42-010701ac8af9}" ma:internalName="TaxCatchAllLabel" ma:readOnly="true" ma:showField="CatchAllDataLabel" ma:web="bbddbaa4-a44f-46f7-ab35-1f7ae0a20fa4">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6eb8961d-acc7-4819-9e24-430f4ae12685" ma:termSetId="00000000-0000-0000-0000-000000000000" ma:anchorId="00000000-0000-0000-0000-000000000000" ma:open="true" ma:isKeyword="true">
      <xsd:complexType>
        <xsd:sequence>
          <xsd:element ref="pc:Terms" minOccurs="0" maxOccurs="1"/>
        </xsd:sequence>
      </xsd:complex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nacdd97bf9324d52acd48dc33f8b81d0" ma:index="23" nillable="true" ma:taxonomy="true" ma:internalName="nacdd97bf9324d52acd48dc33f8b81d0" ma:taxonomyFieldName="RecordCategoryCode" ma:displayName="Record Category Code" ma:default="" ma:fieldId="{7acdd97b-f932-4d52-acd4-8dc33f8b81d0}" ma:sspId="6eb8961d-acc7-4819-9e24-430f4ae12685" ma:termSetId="b5160bb5-43a6-452e-9822-3452fee757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ddbaa4-a44f-46f7-ab35-1f7ae0a20fa4" elementFormDefault="qualified">
    <xsd:import namespace="http://schemas.microsoft.com/office/2006/documentManagement/types"/>
    <xsd:import namespace="http://schemas.microsoft.com/office/infopath/2007/PartnerControls"/>
    <xsd:element name="ndc44abff9194884a09265b3fee26dbd" ma:index="24" nillable="true" ma:taxonomy="true" ma:internalName="ndc44abff9194884a09265b3fee26dbd" ma:taxonomyFieldName="PMPIipsICP_x0020_Tags" ma:displayName="PMPIipsICP Tags" ma:default="" ma:fieldId="{7dc44abf-f919-4884-a092-65b3fee26dbd}" ma:taxonomyMulti="true" ma:sspId="6eb8961d-acc7-4819-9e24-430f4ae12685" ma:termSetId="0539bc20-7e60-4c17-a283-c717407130a2"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ntributors xmlns="2ec55f88-497d-4744-a576-c5a97d9c5737">&lt;div&gt;&lt;/div&gt;</Contributors>
    <TaxKeywordTaxHTField xmlns="2ec55f88-497d-4744-a576-c5a97d9c5737">
      <Terms xmlns="http://schemas.microsoft.com/office/infopath/2007/PartnerControls"/>
    </TaxKeywordTaxHTField>
    <ndc44abff9194884a09265b3fee26dbd xmlns="bbddbaa4-a44f-46f7-ab35-1f7ae0a20fa4">
      <Terms xmlns="http://schemas.microsoft.com/office/infopath/2007/PartnerControls"/>
    </ndc44abff9194884a09265b3fee26dbd>
    <od781379e4184127a235525d2dbc1464 xmlns="2ec55f88-497d-4744-a576-c5a97d9c5737">
      <Terms xmlns="http://schemas.microsoft.com/office/infopath/2007/PartnerControls"/>
    </od781379e4184127a235525d2dbc1464>
    <RecordReferences xmlns="2ec55f88-497d-4744-a576-c5a97d9c5737">&lt;div&gt;&lt;/div&gt;</RecordReferences>
    <RecordisReferencedBy xmlns="2ec55f88-497d-4744-a576-c5a97d9c5737">&lt;div&gt;&lt;/div&gt;</RecordisReferencedBy>
    <nacdd97bf9324d52acd48dc33f8b81d0 xmlns="2ec55f88-497d-4744-a576-c5a97d9c5737">
      <Terms xmlns="http://schemas.microsoft.com/office/infopath/2007/PartnerControls"/>
    </nacdd97bf9324d52acd48dc33f8b81d0>
    <RecordDescription xmlns="2ec55f88-497d-4744-a576-c5a97d9c5737">&lt;div class="ExternalClassF98D51ABAEDD410B83CCFB21B783C632"&gt;&lt;p&gt;As an SME group, how can we conduct investigations when we do not always know what devices or reports would be helpful?​&lt;/p&gt;&lt;/div&gt;</RecordDescription>
    <TaxCatchAll xmlns="2ec55f88-497d-4744-a576-c5a97d9c5737"/>
    <Zone xmlns="2ec55f88-497d-4744-a576-c5a97d9c5737">Zone 2: – “Work-In-Progress / Administrative Information” is defined as information that has short-term value to users because it is in draft form or because it has limited duration administrative use.</Zone>
    <_dlc_DocId xmlns="2ec55f88-497d-4744-a576-c5a97d9c5737">PMPIIPSICP-2-46</_dlc_DocId>
    <_dlc_DocIdUrl xmlns="2ec55f88-497d-4744-a576-c5a97d9c5737">
      <Url>http://community.fyiblue.com/sites/PMPIipsICP/_layouts/DocIdRedir.aspx?ID=PMPIIPSICP-2-46</Url>
      <Description>PMPIIPSICP-2-46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eb8961d-acc7-4819-9e24-430f4ae12685" ContentTypeId="0x010100E37FBDC2FBD7CF4BA64B485D050DC2C0" PreviousValue="false"/>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FF4317F1-D87A-415D-85B1-6E9138B081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55f88-497d-4744-a576-c5a97d9c5737"/>
    <ds:schemaRef ds:uri="bbddbaa4-a44f-46f7-ab35-1f7ae0a20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E878F8-1FA1-4CFD-AC06-809909E6D498}">
  <ds:schemaRefs>
    <ds:schemaRef ds:uri="bbddbaa4-a44f-46f7-ab35-1f7ae0a20fa4"/>
    <ds:schemaRef ds:uri="2ec55f88-497d-4744-a576-c5a97d9c5737"/>
    <ds:schemaRef ds:uri="http://purl.org/dc/elements/1.1/"/>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933BD9C-5EDD-4108-92C5-A7267BCF97D0}">
  <ds:schemaRefs>
    <ds:schemaRef ds:uri="http://schemas.microsoft.com/sharepoint/events"/>
  </ds:schemaRefs>
</ds:datastoreItem>
</file>

<file path=customXml/itemProps4.xml><?xml version="1.0" encoding="utf-8"?>
<ds:datastoreItem xmlns:ds="http://schemas.openxmlformats.org/officeDocument/2006/customXml" ds:itemID="{B216382B-4B17-42DB-8F3E-F36144A87211}">
  <ds:schemaRefs>
    <ds:schemaRef ds:uri="http://schemas.microsoft.com/sharepoint/v3/contenttype/forms"/>
  </ds:schemaRefs>
</ds:datastoreItem>
</file>

<file path=customXml/itemProps5.xml><?xml version="1.0" encoding="utf-8"?>
<ds:datastoreItem xmlns:ds="http://schemas.openxmlformats.org/officeDocument/2006/customXml" ds:itemID="{483588FE-592B-4CC4-ACA9-38D3B1F6DDE3}">
  <ds:schemaRefs>
    <ds:schemaRef ds:uri="Microsoft.SharePoint.Taxonomy.ContentTypeSync"/>
  </ds:schemaRefs>
</ds:datastoreItem>
</file>

<file path=customXml/itemProps6.xml><?xml version="1.0" encoding="utf-8"?>
<ds:datastoreItem xmlns:ds="http://schemas.openxmlformats.org/officeDocument/2006/customXml" ds:itemID="{B64FF4BB-4BCC-4A9E-8F5E-A9C86FAFD94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HCSC Powerpoint Theme</Template>
  <TotalTime>761</TotalTime>
  <Words>2376</Words>
  <Application>Microsoft Office PowerPoint</Application>
  <PresentationFormat>On-screen Show (4:3)</PresentationFormat>
  <Paragraphs>113</Paragraphs>
  <Slides>9</Slides>
  <Notes>9</Notes>
  <HiddenSlides>0</HiddenSlides>
  <MMClips>0</MMClips>
  <ScaleCrop>false</ScaleCrop>
  <HeadingPairs>
    <vt:vector size="6" baseType="variant">
      <vt:variant>
        <vt:lpstr>Fonts Used</vt:lpstr>
      </vt:variant>
      <vt:variant>
        <vt:i4>6</vt:i4>
      </vt:variant>
      <vt:variant>
        <vt:lpstr>Theme</vt:lpstr>
      </vt:variant>
      <vt:variant>
        <vt:i4>41</vt:i4>
      </vt:variant>
      <vt:variant>
        <vt:lpstr>Slide Titles</vt:lpstr>
      </vt:variant>
      <vt:variant>
        <vt:i4>9</vt:i4>
      </vt:variant>
    </vt:vector>
  </HeadingPairs>
  <TitlesOfParts>
    <vt:vector size="56" baseType="lpstr">
      <vt:lpstr>ＭＳ Ｐゴシック</vt:lpstr>
      <vt:lpstr>Arial</vt:lpstr>
      <vt:lpstr>Calibri</vt:lpstr>
      <vt:lpstr>Cambria</vt:lpstr>
      <vt:lpstr>Century Gothic</vt:lpstr>
      <vt:lpstr>Corbel</vt:lpstr>
      <vt:lpstr>HCSC Powerpoint Theme</vt:lpstr>
      <vt:lpstr>5_Default Design</vt:lpstr>
      <vt:lpstr>2_2006 BCBS MCM2</vt:lpstr>
      <vt:lpstr>6_Default Design</vt:lpstr>
      <vt:lpstr>7_Default Design</vt:lpstr>
      <vt:lpstr>8_Default Design</vt:lpstr>
      <vt:lpstr>3_2006 BCBS MCM2</vt:lpstr>
      <vt:lpstr>4_2006 BCBS MCM2</vt:lpstr>
      <vt:lpstr>9_Default Design</vt:lpstr>
      <vt:lpstr>10_Default Design</vt:lpstr>
      <vt:lpstr>5_2006 BCBS MCM2</vt:lpstr>
      <vt:lpstr>11_Default Design</vt:lpstr>
      <vt:lpstr>12_Default Design</vt:lpstr>
      <vt:lpstr>13_Default Design</vt:lpstr>
      <vt:lpstr>6_2006 BCBS MCM2</vt:lpstr>
      <vt:lpstr>7_2006 BCBS MCM2</vt:lpstr>
      <vt:lpstr>14_Default Design</vt:lpstr>
      <vt:lpstr>15_Default Design</vt:lpstr>
      <vt:lpstr>8_2006 BCBS MCM2</vt:lpstr>
      <vt:lpstr>16_Default Design</vt:lpstr>
      <vt:lpstr>17_Default Design</vt:lpstr>
      <vt:lpstr>18_Default Design</vt:lpstr>
      <vt:lpstr>9_2006 BCBS MCM2</vt:lpstr>
      <vt:lpstr>10_2006 BCBS MCM2</vt:lpstr>
      <vt:lpstr>19_Default Design</vt:lpstr>
      <vt:lpstr>20_Default Design</vt:lpstr>
      <vt:lpstr>11_2006 BCBS MCM2</vt:lpstr>
      <vt:lpstr>21_Default Design</vt:lpstr>
      <vt:lpstr>22_Default Design</vt:lpstr>
      <vt:lpstr>23_Default Design</vt:lpstr>
      <vt:lpstr>12_2006 BCBS MCM2</vt:lpstr>
      <vt:lpstr>13_2006 BCBS MCM2</vt:lpstr>
      <vt:lpstr>24_Default Design</vt:lpstr>
      <vt:lpstr>25_Default Design</vt:lpstr>
      <vt:lpstr>14_2006 BCBS MCM2</vt:lpstr>
      <vt:lpstr>26_Default Design</vt:lpstr>
      <vt:lpstr>27_Default Design</vt:lpstr>
      <vt:lpstr>28_Default Design</vt:lpstr>
      <vt:lpstr>15_2006 BCBS MCM2</vt:lpstr>
      <vt:lpstr>16_2006 BCBS MCM2</vt:lpstr>
      <vt:lpstr>29_Default Design</vt:lpstr>
      <vt:lpstr>BMC Capacity Optimization  (BCO)</vt:lpstr>
      <vt:lpstr>Problem Statement and Solution</vt:lpstr>
      <vt:lpstr>Decide on a Direction</vt:lpstr>
      <vt:lpstr>Setup the Reporting Area</vt:lpstr>
      <vt:lpstr>Decide on a search string</vt:lpstr>
      <vt:lpstr>Make a Set of Reports</vt:lpstr>
      <vt:lpstr>Update the Filter and Run Charts</vt:lpstr>
      <vt:lpstr>Practice, Deliver Value, Share</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 Capacity Optimization  (BCO)</dc:title>
  <dc:creator>HCSC User</dc:creator>
  <cp:keywords/>
  <cp:lastModifiedBy>Ben Davies</cp:lastModifiedBy>
  <cp:revision>51</cp:revision>
  <dcterms:created xsi:type="dcterms:W3CDTF">2014-03-10T04:48:24Z</dcterms:created>
  <dcterms:modified xsi:type="dcterms:W3CDTF">2016-08-13T07:58:26Z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0x010100E37FBDC2FBD7CF4BA64B485D050DC2C0002734522FD15BED438F4E58EEB048BD2D001875845388512845969E655DA0FF2323</vt:lpwstr>
  </property>
  <property fmtid="{D5CDD505-2E9C-101B-9397-08002B2CF9AE}" pid="3" name="_dlc_DocIdItemGuid">
    <vt:lpwstr>10751c2f-6106-4d0e-9670-7b92d049d5e4</vt:lpwstr>
  </property>
  <property fmtid="{D5CDD505-2E9C-101B-9397-08002B2CF9AE}" pid="4" name="TaxKeyword">
    <vt:lpwstr/>
  </property>
  <property fmtid="{D5CDD505-2E9C-101B-9397-08002B2CF9AE}" pid="5" name="PMPIipsICP Tags">
    <vt:lpwstr/>
  </property>
  <property fmtid="{D5CDD505-2E9C-101B-9397-08002B2CF9AE}" pid="6" name="Enterprise Glossary">
    <vt:lpwstr/>
  </property>
  <property fmtid="{D5CDD505-2E9C-101B-9397-08002B2CF9AE}" pid="7" name="RecordCategoryCode">
    <vt:lpwstr/>
  </property>
</Properties>
</file>