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4" r:id="rId1"/>
  </p:sldMasterIdLst>
  <p:notesMasterIdLst>
    <p:notesMasterId r:id="rId27"/>
  </p:notesMasterIdLst>
  <p:handoutMasterIdLst>
    <p:handoutMasterId r:id="rId28"/>
  </p:handoutMasterIdLst>
  <p:sldIdLst>
    <p:sldId id="483" r:id="rId2"/>
    <p:sldId id="495" r:id="rId3"/>
    <p:sldId id="493" r:id="rId4"/>
    <p:sldId id="494" r:id="rId5"/>
    <p:sldId id="496" r:id="rId6"/>
    <p:sldId id="507" r:id="rId7"/>
    <p:sldId id="497" r:id="rId8"/>
    <p:sldId id="498" r:id="rId9"/>
    <p:sldId id="499" r:id="rId10"/>
    <p:sldId id="500" r:id="rId11"/>
    <p:sldId id="501" r:id="rId12"/>
    <p:sldId id="502" r:id="rId13"/>
    <p:sldId id="508" r:id="rId14"/>
    <p:sldId id="504" r:id="rId15"/>
    <p:sldId id="509" r:id="rId16"/>
    <p:sldId id="486" r:id="rId17"/>
    <p:sldId id="491" r:id="rId18"/>
    <p:sldId id="510" r:id="rId19"/>
    <p:sldId id="511" r:id="rId20"/>
    <p:sldId id="515" r:id="rId21"/>
    <p:sldId id="516" r:id="rId22"/>
    <p:sldId id="517" r:id="rId23"/>
    <p:sldId id="518" r:id="rId24"/>
    <p:sldId id="512" r:id="rId25"/>
    <p:sldId id="513" r:id="rId2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1491">
          <p15:clr>
            <a:srgbClr val="A4A3A4"/>
          </p15:clr>
        </p15:guide>
        <p15:guide id="4" orient="horz" pos="390">
          <p15:clr>
            <a:srgbClr val="A4A3A4"/>
          </p15:clr>
        </p15:guide>
        <p15:guide id="5" orient="horz" pos="4272">
          <p15:clr>
            <a:srgbClr val="A4A3A4"/>
          </p15:clr>
        </p15:guide>
        <p15:guide id="6" orient="horz" pos="1561">
          <p15:clr>
            <a:srgbClr val="A4A3A4"/>
          </p15:clr>
        </p15:guide>
        <p15:guide id="7" orient="horz" pos="3792">
          <p15:clr>
            <a:srgbClr val="A4A3A4"/>
          </p15:clr>
        </p15:guide>
        <p15:guide id="8" orient="horz" pos="3650">
          <p15:clr>
            <a:srgbClr val="A4A3A4"/>
          </p15:clr>
        </p15:guide>
        <p15:guide id="9" orient="horz" pos="1842">
          <p15:clr>
            <a:srgbClr val="A4A3A4"/>
          </p15:clr>
        </p15:guide>
        <p15:guide id="10" pos="3215">
          <p15:clr>
            <a:srgbClr val="A4A3A4"/>
          </p15:clr>
        </p15:guide>
        <p15:guide id="11" pos="4493">
          <p15:clr>
            <a:srgbClr val="A4A3A4"/>
          </p15:clr>
        </p15:guide>
        <p15:guide id="12" pos="551">
          <p15:clr>
            <a:srgbClr val="A4A3A4"/>
          </p15:clr>
        </p15:guide>
        <p15:guide id="13" pos="3568">
          <p15:clr>
            <a:srgbClr val="A4A3A4"/>
          </p15:clr>
        </p15:guide>
        <p15:guide id="14" pos="41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0F"/>
    <a:srgbClr val="414042"/>
    <a:srgbClr val="A6A6A6"/>
    <a:srgbClr val="A7A9AC"/>
    <a:srgbClr val="00A79D"/>
    <a:srgbClr val="00B6CE"/>
    <a:srgbClr val="3980B2"/>
    <a:srgbClr val="F86E00"/>
    <a:srgbClr val="F83200"/>
    <a:srgbClr val="F9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485" autoAdjust="0"/>
  </p:normalViewPr>
  <p:slideViewPr>
    <p:cSldViewPr snapToGrid="0" showGuides="1">
      <p:cViewPr varScale="1">
        <p:scale>
          <a:sx n="57" d="100"/>
          <a:sy n="57" d="100"/>
        </p:scale>
        <p:origin x="42" y="54"/>
      </p:cViewPr>
      <p:guideLst>
        <p:guide orient="horz" pos="2184"/>
        <p:guide pos="3840"/>
        <p:guide orient="horz" pos="1491"/>
        <p:guide orient="horz" pos="390"/>
        <p:guide orient="horz" pos="4272"/>
        <p:guide orient="horz" pos="1561"/>
        <p:guide orient="horz" pos="3792"/>
        <p:guide orient="horz" pos="3650"/>
        <p:guide orient="horz" pos="1842"/>
        <p:guide pos="3215"/>
        <p:guide pos="4493"/>
        <p:guide pos="551"/>
        <p:guide pos="3568"/>
        <p:guide pos="4185"/>
      </p:guideLst>
    </p:cSldViewPr>
  </p:slideViewPr>
  <p:notesTextViewPr>
    <p:cViewPr>
      <p:scale>
        <a:sx n="100" d="100"/>
        <a:sy n="100" d="100"/>
      </p:scale>
      <p:origin x="0" y="0"/>
    </p:cViewPr>
  </p:notesTextViewPr>
  <p:notesViewPr>
    <p:cSldViewPr snapToGrid="0" snapToObjects="1" showGuides="1">
      <p:cViewPr varScale="1">
        <p:scale>
          <a:sx n="80" d="100"/>
          <a:sy n="80" d="100"/>
        </p:scale>
        <p:origin x="21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ABB7121-B909-45D5-8C29-CBEA6EB3F274}" type="datetimeFigureOut">
              <a:rPr lang="en-US"/>
              <a:pPr>
                <a:defRPr/>
              </a:pPr>
              <a:t>2016-08-24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D711676-8186-4A29-AB5E-6FCE11ED5696}" type="slidenum">
              <a:rPr lang="en-US"/>
              <a:pPr>
                <a:defRPr/>
              </a:pPr>
              <a:t>‹#›</a:t>
            </a:fld>
            <a:endParaRPr lang="en-US" dirty="0"/>
          </a:p>
        </p:txBody>
      </p:sp>
    </p:spTree>
    <p:extLst>
      <p:ext uri="{BB962C8B-B14F-4D97-AF65-F5344CB8AC3E}">
        <p14:creationId xmlns:p14="http://schemas.microsoft.com/office/powerpoint/2010/main" val="1130743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96A071-2236-4477-BC26-3CC761F181EF}" type="datetimeFigureOut">
              <a:rPr lang="en-US"/>
              <a:pPr>
                <a:defRPr/>
              </a:pPr>
              <a:t>2016-08-24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403D9-B669-4A24-BB2D-C1EEDEB5CF1A}" type="slidenum">
              <a:rPr lang="en-US"/>
              <a:pPr>
                <a:defRPr/>
              </a:pPr>
              <a:t>‹#›</a:t>
            </a:fld>
            <a:endParaRPr lang="en-US" dirty="0"/>
          </a:p>
        </p:txBody>
      </p:sp>
    </p:spTree>
    <p:extLst>
      <p:ext uri="{BB962C8B-B14F-4D97-AF65-F5344CB8AC3E}">
        <p14:creationId xmlns:p14="http://schemas.microsoft.com/office/powerpoint/2010/main" val="28804519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mc.g2planet.com/bmcengage2016/public_speaker_view.php?speaker_id=1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mc.g2planet.com/bmcengage2016/public_speaker_view.php?speaker_i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witter.com/MrBenHone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Welcome, we will</a:t>
            </a:r>
            <a:r>
              <a:rPr lang="en-US" sz="1200" b="1" baseline="0" dirty="0" smtClean="0"/>
              <a:t> start in a minute … at exactly 10:15</a:t>
            </a:r>
            <a:endParaRPr lang="en-US" sz="1200" b="1" dirty="0" smtClean="0"/>
          </a:p>
          <a:p>
            <a:endParaRPr lang="en-US" sz="1200" b="0" dirty="0" smtClean="0"/>
          </a:p>
          <a:p>
            <a:r>
              <a:rPr lang="en-US" sz="1200" b="0" dirty="0" smtClean="0"/>
              <a:t>Welcome</a:t>
            </a:r>
            <a:r>
              <a:rPr lang="en-US" sz="1200" b="0" baseline="0" dirty="0" smtClean="0"/>
              <a:t> to the </a:t>
            </a:r>
            <a:r>
              <a:rPr lang="en-US" sz="1200" b="0" baseline="0" dirty="0" smtClean="0"/>
              <a:t>“Making Data </a:t>
            </a:r>
            <a:r>
              <a:rPr lang="en-US" sz="1200" b="0" baseline="0" dirty="0" smtClean="0"/>
              <a:t>as </a:t>
            </a:r>
            <a:r>
              <a:rPr lang="en-US" sz="1200" b="0" baseline="0" dirty="0" smtClean="0"/>
              <a:t>Accessible </a:t>
            </a:r>
            <a:r>
              <a:rPr lang="en-US" sz="1200" b="0" baseline="0" dirty="0" smtClean="0"/>
              <a:t>as </a:t>
            </a:r>
            <a:r>
              <a:rPr lang="en-US" sz="1200" b="0" baseline="0" dirty="0" smtClean="0"/>
              <a:t>Chocolate </a:t>
            </a:r>
            <a:r>
              <a:rPr lang="en-US" sz="1200" b="0" baseline="0" dirty="0" smtClean="0"/>
              <a:t>at a </a:t>
            </a:r>
            <a:r>
              <a:rPr lang="en-US" sz="1200" b="0" baseline="0" dirty="0" smtClean="0"/>
              <a:t>Birthday Party </a:t>
            </a:r>
            <a:r>
              <a:rPr lang="en-US" sz="1200" b="0" baseline="0" dirty="0" smtClean="0"/>
              <a:t>to </a:t>
            </a:r>
            <a:r>
              <a:rPr lang="en-US" sz="1200" b="0" baseline="0" dirty="0" smtClean="0"/>
              <a:t>Liberate Business Users</a:t>
            </a:r>
            <a:r>
              <a:rPr lang="en-US" sz="1200" b="0" baseline="0" dirty="0" smtClean="0"/>
              <a:t>”</a:t>
            </a:r>
          </a:p>
          <a:p>
            <a:endParaRPr lang="en-US" sz="1200" b="1" baseline="0" dirty="0" smtClean="0"/>
          </a:p>
          <a:p>
            <a:r>
              <a:rPr lang="en-US" b="0" baseline="0" dirty="0" smtClean="0"/>
              <a:t>This is a conversation, we hope you participate in, to discuss </a:t>
            </a:r>
            <a:r>
              <a:rPr lang="en-US" sz="1200" dirty="0" smtClean="0"/>
              <a:t>how an “open-door” policy, that provides access to data from BMC TrueSight Capacity Optimization, can help drive agendas that have nothing to do with capacity. </a:t>
            </a:r>
            <a:r>
              <a:rPr lang="en-US" sz="1200" b="1" dirty="0" smtClean="0"/>
              <a:t>We realized huge payback by making data as available as chocolate at a birthday party.</a:t>
            </a:r>
            <a:r>
              <a:rPr lang="en-US" sz="1200" dirty="0" smtClean="0"/>
              <a:t> That is, removing IT as an impediment, made non-IT groups self-sufficient, by enabling them to create their own reports based on “their” data.</a:t>
            </a:r>
            <a:br>
              <a:rPr lang="en-US" sz="1200" dirty="0" smtClean="0"/>
            </a:br>
            <a:endParaRPr lang="en-US" b="0" baseline="0" dirty="0" smtClean="0"/>
          </a:p>
          <a:p>
            <a:r>
              <a:rPr lang="en-US" b="0" baseline="0" dirty="0" smtClean="0"/>
              <a:t>If you were expecting something else, you are in the wrong room, but we are glad to have you.</a:t>
            </a:r>
            <a:endParaRPr lang="en-US" b="0" dirty="0" smtClean="0"/>
          </a:p>
          <a:p>
            <a:endParaRPr lang="en-US" sz="1200" b="1" dirty="0" smtClean="0"/>
          </a:p>
          <a:p>
            <a:r>
              <a:rPr lang="en-US" sz="1200" b="1" dirty="0" smtClean="0"/>
              <a:t>====</a:t>
            </a:r>
          </a:p>
          <a:p>
            <a:endParaRPr lang="en-US" sz="1200" b="1" dirty="0" smtClean="0"/>
          </a:p>
          <a:p>
            <a:r>
              <a:rPr lang="en-US" sz="1200" b="1" dirty="0" smtClean="0"/>
              <a:t>https://bmc.g2planet.com/bmcengage2016/public_session_view.php?agenda_session_id=87</a:t>
            </a:r>
          </a:p>
          <a:p>
            <a:endParaRPr lang="en-US" sz="1200" b="1" dirty="0" smtClean="0"/>
          </a:p>
          <a:p>
            <a:r>
              <a:rPr lang="en-US" sz="1200" b="1" dirty="0" smtClean="0"/>
              <a:t>Making Data as Accessible as Chocolate at a Birthday Party to Liberate Business Users</a:t>
            </a:r>
          </a:p>
          <a:p>
            <a:r>
              <a:rPr lang="en-US" sz="1200" dirty="0" smtClean="0"/>
              <a:t>Session ID:</a:t>
            </a:r>
          </a:p>
          <a:p>
            <a:r>
              <a:rPr lang="en-US" sz="1200" dirty="0" smtClean="0"/>
              <a:t>704</a:t>
            </a:r>
          </a:p>
          <a:p>
            <a:r>
              <a:rPr lang="en-US" sz="1200" dirty="0" smtClean="0"/>
              <a:t>Date / Time:</a:t>
            </a:r>
          </a:p>
          <a:p>
            <a:r>
              <a:rPr lang="en-US" sz="1200" dirty="0" smtClean="0"/>
              <a:t>Friday, September 9, 10:15 </a:t>
            </a:r>
            <a:r>
              <a:rPr lang="en-US" sz="1200" dirty="0" smtClean="0">
                <a:effectLst/>
              </a:rPr>
              <a:t>am</a:t>
            </a:r>
            <a:r>
              <a:rPr lang="en-US" sz="1200" dirty="0" smtClean="0"/>
              <a:t> - 11:00 </a:t>
            </a:r>
            <a:r>
              <a:rPr lang="en-US" sz="1200" dirty="0" smtClean="0">
                <a:effectLst/>
              </a:rPr>
              <a:t>am</a:t>
            </a:r>
            <a:endParaRPr lang="en-US" sz="1200" dirty="0" smtClean="0"/>
          </a:p>
          <a:p>
            <a:r>
              <a:rPr lang="en-US" sz="1200" dirty="0" smtClean="0"/>
              <a:t>Room:</a:t>
            </a:r>
          </a:p>
          <a:p>
            <a:r>
              <a:rPr lang="en-US" sz="1200" dirty="0" smtClean="0"/>
              <a:t>Ironwood 7</a:t>
            </a:r>
          </a:p>
          <a:p>
            <a:r>
              <a:rPr lang="en-US" sz="1200" dirty="0" smtClean="0"/>
              <a:t>Description:</a:t>
            </a:r>
          </a:p>
          <a:p>
            <a:r>
              <a:rPr lang="en-US" sz="1200" dirty="0" smtClean="0"/>
              <a:t>Learn how an “open-door” policy that provides access to data from BMC TrueSight Capacity Optimization can help drive agendas that have nothing to do with capacity. We realized huge payback by making data as available as chocolate at a birthday party. That is, removing IT as an impediment made non-IT groups self-sufficient, enabling them to create their own reports based on “their” data.</a:t>
            </a:r>
            <a:br>
              <a:rPr lang="en-US" sz="1200" dirty="0" smtClean="0"/>
            </a:br>
            <a:r>
              <a:rPr lang="en-US" sz="1200" dirty="0" smtClean="0"/>
              <a:t/>
            </a:r>
            <a:br>
              <a:rPr lang="en-US" sz="1200" dirty="0" smtClean="0"/>
            </a:br>
            <a:r>
              <a:rPr lang="en-US" sz="1200" dirty="0" smtClean="0"/>
              <a:t>In this session, we’ll discuss the challenges and issues we ran into, how we solved for them, and basic familiarization training we provided to solve the immediate need, as well as the just-in-time training situations we’ve encountered. You’ll discover new ways to benefit from BMC TrueSight Capacity Optimization that have nothing whatsoever to do with capacity planning—ways to liberate data and business users who were simply too difficult to deliver to before BMC. </a:t>
            </a:r>
          </a:p>
          <a:p>
            <a:r>
              <a:rPr lang="en-US" sz="1200" dirty="0" smtClean="0"/>
              <a:t>Level:</a:t>
            </a:r>
          </a:p>
          <a:p>
            <a:r>
              <a:rPr lang="en-US" sz="1200" dirty="0" smtClean="0"/>
              <a:t>Intermediate</a:t>
            </a:r>
          </a:p>
          <a:p>
            <a:r>
              <a:rPr lang="en-US" sz="1200" dirty="0" smtClean="0"/>
              <a:t>Presentation Type:</a:t>
            </a:r>
          </a:p>
          <a:p>
            <a:r>
              <a:rPr lang="en-US" sz="1200" dirty="0" smtClean="0"/>
              <a:t>Business</a:t>
            </a:r>
          </a:p>
          <a:p>
            <a:r>
              <a:rPr lang="en-US" sz="1200" dirty="0" smtClean="0"/>
              <a:t>Product(s):</a:t>
            </a:r>
          </a:p>
          <a:p>
            <a:r>
              <a:rPr lang="en-US" sz="1200" dirty="0" smtClean="0"/>
              <a:t>BMC TrueSight Capacity Optimization</a:t>
            </a:r>
          </a:p>
          <a:p>
            <a:r>
              <a:rPr lang="en-US" sz="1200" dirty="0" smtClean="0"/>
              <a:t>Type:</a:t>
            </a:r>
          </a:p>
          <a:p>
            <a:r>
              <a:rPr lang="en-US" sz="1200" dirty="0" smtClean="0"/>
              <a:t>Customer/Industry Breakout</a:t>
            </a:r>
          </a:p>
          <a:p>
            <a:r>
              <a:rPr lang="en-US" sz="1200" dirty="0" smtClean="0"/>
              <a:t>Track:</a:t>
            </a:r>
          </a:p>
          <a:p>
            <a:r>
              <a:rPr lang="en-US" sz="1200" dirty="0" smtClean="0"/>
              <a:t>Digital Transformation Best Practices, Performance, Capacity, and Analytics</a:t>
            </a:r>
          </a:p>
          <a:p>
            <a:r>
              <a:rPr lang="en-US" sz="1200" dirty="0" smtClean="0"/>
              <a:t>Speaker(s):</a:t>
            </a:r>
          </a:p>
          <a:p>
            <a:r>
              <a:rPr lang="en-US" sz="1200" dirty="0" smtClean="0">
                <a:hlinkClick r:id="rId3"/>
              </a:rPr>
              <a:t>Vito Bitondo</a:t>
            </a:r>
            <a:r>
              <a:rPr lang="en-US" sz="1200" dirty="0" smtClean="0"/>
              <a:t>, Lead IT Business Consultant, HCSC </a:t>
            </a:r>
          </a:p>
          <a:p>
            <a:r>
              <a:rPr lang="en-US" sz="1200" dirty="0" smtClean="0">
                <a:hlinkClick r:id="rId4"/>
              </a:rPr>
              <a:t>Ben Davies</a:t>
            </a:r>
            <a:r>
              <a:rPr lang="en-US" sz="1200" dirty="0" smtClean="0"/>
              <a:t>, Senior IT Business Consultant, HCSC </a:t>
            </a:r>
          </a:p>
          <a:p>
            <a:r>
              <a:rPr lang="en-US" sz="1200" dirty="0" smtClean="0"/>
              <a:t>Status:</a:t>
            </a:r>
          </a:p>
          <a:p>
            <a:r>
              <a:rPr lang="en-US" sz="1200" dirty="0" smtClean="0"/>
              <a:t>Available </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a:t>
            </a:fld>
            <a:endParaRPr lang="en-US" dirty="0"/>
          </a:p>
        </p:txBody>
      </p:sp>
    </p:spTree>
    <p:extLst>
      <p:ext uri="{BB962C8B-B14F-4D97-AF65-F5344CB8AC3E}">
        <p14:creationId xmlns:p14="http://schemas.microsoft.com/office/powerpoint/2010/main" val="233333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of training and training aids is not that much ..  </a:t>
            </a:r>
          </a:p>
          <a:p>
            <a:endParaRPr lang="en-US" dirty="0" smtClean="0"/>
          </a:p>
          <a:p>
            <a:r>
              <a:rPr lang="en-US" dirty="0" smtClean="0"/>
              <a:t>We spent a little time to make basic training aids.  Ours is based on 9.5 and we have not updated it for 10.3.   No need as the basic concepts are the same.</a:t>
            </a:r>
          </a:p>
          <a:p>
            <a:endParaRPr lang="en-US" dirty="0" smtClean="0"/>
          </a:p>
          <a:p>
            <a:r>
              <a:rPr lang="en-US" dirty="0" smtClean="0"/>
              <a:t>We did some one on one </a:t>
            </a:r>
            <a:r>
              <a:rPr lang="en-US" dirty="0" smtClean="0"/>
              <a:t>training, a kind of</a:t>
            </a:r>
            <a:r>
              <a:rPr lang="en-US" baseline="0" dirty="0" smtClean="0"/>
              <a:t> ‘</a:t>
            </a:r>
            <a:r>
              <a:rPr lang="en-US" b="1" baseline="0" dirty="0" smtClean="0"/>
              <a:t>train the trainer</a:t>
            </a:r>
            <a:r>
              <a:rPr lang="en-US" baseline="0" dirty="0" smtClean="0"/>
              <a:t>’ deal</a:t>
            </a:r>
            <a:r>
              <a:rPr lang="en-US" dirty="0" smtClean="0"/>
              <a:t>.   </a:t>
            </a:r>
            <a:r>
              <a:rPr lang="en-US" dirty="0" smtClean="0"/>
              <a:t>This was something</a:t>
            </a:r>
            <a:r>
              <a:rPr lang="en-US" baseline="0" dirty="0" smtClean="0"/>
              <a:t> that liberated them to train their group.  A good investment of time especially if the group becomes an active user group.</a:t>
            </a:r>
          </a:p>
          <a:p>
            <a:endParaRPr lang="en-US" baseline="0" dirty="0" smtClean="0"/>
          </a:p>
          <a:p>
            <a:r>
              <a:rPr lang="en-US" baseline="0" dirty="0" smtClean="0"/>
              <a:t>There is some management time but we find this to be only a few hours a month.   ‘fixing reports’ helping with new requests and some just in time training. </a:t>
            </a:r>
            <a:r>
              <a:rPr lang="en-US" b="1" baseline="0" dirty="0" smtClean="0"/>
              <a:t>But this only happens IF you are successful. </a:t>
            </a:r>
            <a:r>
              <a:rPr lang="en-US" baseline="0" dirty="0" smtClean="0"/>
              <a:t>You should wish that this is a semi regular use of your time.</a:t>
            </a:r>
            <a:endParaRPr lang="en-US" dirty="0"/>
          </a:p>
        </p:txBody>
      </p:sp>
      <p:sp>
        <p:nvSpPr>
          <p:cNvPr id="4" name="Slide Number Placeholder 3"/>
          <p:cNvSpPr>
            <a:spLocks noGrp="1"/>
          </p:cNvSpPr>
          <p:nvPr>
            <p:ph type="sldNum" sz="quarter" idx="10"/>
          </p:nvPr>
        </p:nvSpPr>
        <p:spPr/>
        <p:txBody>
          <a:bodyPr/>
          <a:lstStyle/>
          <a:p>
            <a:fld id="{72F71AE7-EE1C-4297-8204-B81D97A028B5}" type="slidenum">
              <a:rPr lang="en-US" smtClean="0"/>
              <a:t>10</a:t>
            </a:fld>
            <a:endParaRPr lang="en-US" dirty="0"/>
          </a:p>
        </p:txBody>
      </p:sp>
    </p:spTree>
    <p:extLst>
      <p:ext uri="{BB962C8B-B14F-4D97-AF65-F5344CB8AC3E}">
        <p14:creationId xmlns:p14="http://schemas.microsoft.com/office/powerpoint/2010/main" val="409503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an open door policy is that </a:t>
            </a:r>
            <a:r>
              <a:rPr lang="en-US" b="1" dirty="0" smtClean="0"/>
              <a:t>the corporation</a:t>
            </a:r>
            <a:r>
              <a:rPr lang="en-US" b="1" baseline="0" dirty="0" smtClean="0"/>
              <a:t> gains additional value from existing data</a:t>
            </a:r>
            <a:r>
              <a:rPr lang="en-US" baseline="0" dirty="0" smtClean="0"/>
              <a:t>.   You paid a lot of money and resource into gathering that data, why would </a:t>
            </a:r>
            <a:r>
              <a:rPr lang="en-US" baseline="0" dirty="0" smtClean="0"/>
              <a:t>wish </a:t>
            </a:r>
            <a:r>
              <a:rPr lang="en-US" baseline="0" dirty="0" smtClean="0"/>
              <a:t>for others NOT to gain value from it?? </a:t>
            </a:r>
          </a:p>
          <a:p>
            <a:endParaRPr lang="en-US" baseline="0" dirty="0" smtClean="0"/>
          </a:p>
          <a:p>
            <a:r>
              <a:rPr lang="en-US" baseline="0" dirty="0" smtClean="0"/>
              <a:t>The Corporation gains actionable intelligence.  </a:t>
            </a:r>
            <a:r>
              <a:rPr lang="en-US" b="1" baseline="0" dirty="0" smtClean="0"/>
              <a:t>We find that it is possible to get this without BCO but so difficult that no one actually does. </a:t>
            </a:r>
            <a:r>
              <a:rPr lang="en-US" baseline="0" dirty="0" smtClean="0"/>
              <a:t> Once BCO makes the data easily accessible then it becomes worth the time to find the actionable intelligence.</a:t>
            </a:r>
          </a:p>
          <a:p>
            <a:endParaRPr lang="en-US" baseline="0" dirty="0" smtClean="0"/>
          </a:p>
          <a:p>
            <a:r>
              <a:rPr lang="en-US" b="1" baseline="0" dirty="0" smtClean="0"/>
              <a:t>The Corporation gains from the transparency.  </a:t>
            </a:r>
            <a:r>
              <a:rPr lang="en-US" baseline="0" dirty="0" smtClean="0"/>
              <a:t>Data clean up when no one is looking is hidden technical debt.  With others able to see the data the data is now worth keeping up.  Better data, leads to better understandings, leads to better decisions.</a:t>
            </a:r>
          </a:p>
          <a:p>
            <a:endParaRPr lang="en-US" baseline="0" dirty="0" smtClean="0"/>
          </a:p>
          <a:p>
            <a:r>
              <a:rPr lang="en-US" baseline="0" dirty="0" smtClean="0"/>
              <a:t>All of this has potential to add substantially to the bottom line.  </a:t>
            </a:r>
            <a:r>
              <a:rPr lang="en-US" b="1" baseline="0" dirty="0" smtClean="0"/>
              <a:t>Cost avoidance is competitive advantage.</a:t>
            </a:r>
            <a:endParaRPr lang="en-US" b="1" dirty="0"/>
          </a:p>
        </p:txBody>
      </p:sp>
      <p:sp>
        <p:nvSpPr>
          <p:cNvPr id="4" name="Slide Number Placeholder 3"/>
          <p:cNvSpPr>
            <a:spLocks noGrp="1"/>
          </p:cNvSpPr>
          <p:nvPr>
            <p:ph type="sldNum" sz="quarter" idx="10"/>
          </p:nvPr>
        </p:nvSpPr>
        <p:spPr/>
        <p:txBody>
          <a:bodyPr/>
          <a:lstStyle/>
          <a:p>
            <a:fld id="{72F71AE7-EE1C-4297-8204-B81D97A028B5}" type="slidenum">
              <a:rPr lang="en-US" smtClean="0"/>
              <a:t>11</a:t>
            </a:fld>
            <a:endParaRPr lang="en-US" dirty="0"/>
          </a:p>
        </p:txBody>
      </p:sp>
    </p:spTree>
    <p:extLst>
      <p:ext uri="{BB962C8B-B14F-4D97-AF65-F5344CB8AC3E}">
        <p14:creationId xmlns:p14="http://schemas.microsoft.com/office/powerpoint/2010/main" val="244820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system was</a:t>
            </a:r>
            <a:r>
              <a:rPr lang="en-US" baseline="0" dirty="0" smtClean="0"/>
              <a:t> monitored by the application owner. They saw that CPU was very high (left of the chart).</a:t>
            </a:r>
            <a:endParaRPr lang="en-US" baseline="0" dirty="0" smtClean="0"/>
          </a:p>
          <a:p>
            <a:endParaRPr lang="en-US" baseline="0" dirty="0" smtClean="0"/>
          </a:p>
          <a:p>
            <a:r>
              <a:rPr lang="en-US" baseline="0" dirty="0" smtClean="0"/>
              <a:t>In </a:t>
            </a:r>
            <a:r>
              <a:rPr lang="en-US" baseline="0" dirty="0" smtClean="0"/>
              <a:t>this case </a:t>
            </a:r>
            <a:r>
              <a:rPr lang="en-US" baseline="0" dirty="0" smtClean="0"/>
              <a:t>the app owner determined that the </a:t>
            </a:r>
            <a:r>
              <a:rPr lang="en-US" baseline="0" dirty="0" smtClean="0"/>
              <a:t>device was ‘choking’ on corrupted data, processing it  over and over. Once the data was removed (by removing the ‘temporary working database’) the data was cleared and the device was allowed to NOT spend cycles on needless work.</a:t>
            </a:r>
          </a:p>
          <a:p>
            <a:endParaRPr lang="en-US" baseline="0" dirty="0" smtClean="0"/>
          </a:p>
          <a:p>
            <a:endParaRPr lang="en-US" baseline="0" dirty="0" smtClean="0"/>
          </a:p>
          <a:p>
            <a:r>
              <a:rPr lang="en-US" baseline="0" dirty="0" smtClean="0"/>
              <a:t>Change happened at 16:00 on the 27</a:t>
            </a:r>
            <a:r>
              <a:rPr lang="en-US" baseline="30000" dirty="0" smtClean="0"/>
              <a:t>th</a:t>
            </a:r>
            <a:r>
              <a:rPr lang="en-US" baseline="0" dirty="0" smtClean="0"/>
              <a:t>. The device did not reboot only services stopped, fix made, and services started.  The whole process took 15 minutes to do, but many weeks for the solution to be devised.</a:t>
            </a:r>
          </a:p>
          <a:p>
            <a:endParaRPr lang="en-US" baseline="0" dirty="0" smtClean="0"/>
          </a:p>
          <a:p>
            <a:r>
              <a:rPr lang="en-US" baseline="0" dirty="0" smtClean="0"/>
              <a:t>The ‘before’ chart and other indications clearly showed the ‘problem’ of a constrained resource.  This is visual demonstration that some action needs to be taken.  In this case it was a code ‘fix’, but it could have been a hardware change, software change, configuration change or some other action.</a:t>
            </a:r>
          </a:p>
          <a:p>
            <a:endParaRPr lang="en-US" baseline="0" dirty="0" smtClean="0"/>
          </a:p>
          <a:p>
            <a:r>
              <a:rPr lang="en-US" b="1" baseline="0" dirty="0" smtClean="0"/>
              <a:t>Bottom line result.  </a:t>
            </a:r>
            <a:r>
              <a:rPr lang="en-US" baseline="0" dirty="0" smtClean="0"/>
              <a:t>Cost avoidance of system upgrade, avoided initiating investigation by IT (would have triggered a project that would need funding for IT time)</a:t>
            </a:r>
          </a:p>
          <a:p>
            <a:r>
              <a:rPr lang="en-US" baseline="0" dirty="0" smtClean="0"/>
              <a:t>Total impact – App team analysis (would have been needed anyway).  </a:t>
            </a:r>
            <a:endParaRPr lang="en-US" baseline="0" dirty="0" smtClean="0"/>
          </a:p>
          <a:p>
            <a:r>
              <a:rPr lang="en-US" baseline="0" dirty="0" smtClean="0"/>
              <a:t>Savings </a:t>
            </a:r>
            <a:r>
              <a:rPr lang="en-US" baseline="0" dirty="0" smtClean="0"/>
              <a:t>$8,000 hardware, </a:t>
            </a:r>
            <a:r>
              <a:rPr lang="en-US" baseline="0" dirty="0" smtClean="0"/>
              <a:t>(the default answer)</a:t>
            </a:r>
          </a:p>
          <a:p>
            <a:r>
              <a:rPr lang="en-US" baseline="0" dirty="0" smtClean="0"/>
              <a:t>30 </a:t>
            </a:r>
            <a:r>
              <a:rPr lang="en-US" baseline="0" dirty="0" smtClean="0"/>
              <a:t>man hours @ ≈$65 </a:t>
            </a:r>
            <a:r>
              <a:rPr lang="en-US" baseline="0" dirty="0" smtClean="0"/>
              <a:t>= $1,950.00</a:t>
            </a:r>
          </a:p>
          <a:p>
            <a:r>
              <a:rPr lang="en-US" b="1" baseline="0" dirty="0" smtClean="0"/>
              <a:t>= </a:t>
            </a:r>
            <a:r>
              <a:rPr lang="en-US" b="1" baseline="0" dirty="0" smtClean="0"/>
              <a:t>about $10,000 NOT SPENT.</a:t>
            </a:r>
          </a:p>
          <a:p>
            <a:endParaRPr lang="en-US" baseline="0" dirty="0" smtClean="0"/>
          </a:p>
          <a:p>
            <a:endParaRPr lang="en-US" baseline="0" dirty="0" smtClean="0"/>
          </a:p>
          <a:p>
            <a:endParaRPr lang="en-US" baseline="0" dirty="0" smtClean="0"/>
          </a:p>
          <a:p>
            <a:r>
              <a:rPr lang="en-US" baseline="0" dirty="0" smtClean="0"/>
              <a:t>Case 00091523</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F71AE7-EE1C-4297-8204-B81D97A028B5}" type="slidenum">
              <a:rPr lang="en-US" smtClean="0"/>
              <a:t>12</a:t>
            </a:fld>
            <a:endParaRPr lang="en-US" dirty="0"/>
          </a:p>
        </p:txBody>
      </p:sp>
    </p:spTree>
    <p:extLst>
      <p:ext uri="{BB962C8B-B14F-4D97-AF65-F5344CB8AC3E}">
        <p14:creationId xmlns:p14="http://schemas.microsoft.com/office/powerpoint/2010/main" val="62303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our Summary Review</a:t>
            </a:r>
          </a:p>
          <a:p>
            <a:r>
              <a:rPr lang="en-US" b="1" baseline="0" dirty="0" smtClean="0"/>
              <a:t>First, and starting right now, treat metric data as a corporate asset</a:t>
            </a:r>
          </a:p>
          <a:p>
            <a:endParaRPr lang="en-US" baseline="0" dirty="0" smtClean="0"/>
          </a:p>
          <a:p>
            <a:r>
              <a:rPr lang="en-US" baseline="0" dirty="0" smtClean="0"/>
              <a:t>Put forth the effort to get data in TSCO, then put forth the effort to extract actionable intelligence from that data.</a:t>
            </a:r>
          </a:p>
          <a:p>
            <a:endParaRPr lang="en-US" baseline="0" dirty="0" smtClean="0"/>
          </a:p>
          <a:p>
            <a:r>
              <a:rPr lang="en-US" b="1" baseline="0" dirty="0" smtClean="0"/>
              <a:t>Allow access to TSCO for all legitimate purposes. Give access “Like chocolate at a birthday party”.</a:t>
            </a:r>
            <a:endParaRPr lang="en-US" b="1" baseline="0" dirty="0" smtClean="0"/>
          </a:p>
          <a:p>
            <a:endParaRPr lang="en-US" baseline="0" dirty="0" smtClean="0"/>
          </a:p>
          <a:p>
            <a:r>
              <a:rPr lang="en-US" baseline="0" dirty="0" smtClean="0"/>
              <a:t>Facilitate sharing tools and techniques, to make actionable intelligence. Share among your team and with others.  By allowing other entities to leverage this </a:t>
            </a:r>
            <a:r>
              <a:rPr lang="en-US" b="1" baseline="0" dirty="0" smtClean="0"/>
              <a:t>already existing data,</a:t>
            </a:r>
            <a:r>
              <a:rPr lang="en-US" baseline="0" dirty="0" smtClean="0"/>
              <a:t> and combining it with knowledge they have, </a:t>
            </a:r>
            <a:r>
              <a:rPr lang="en-US" b="1" baseline="0" dirty="0" smtClean="0"/>
              <a:t>NEW insights and actionable intelligence </a:t>
            </a:r>
            <a:r>
              <a:rPr lang="en-US" baseline="0" dirty="0" smtClean="0"/>
              <a:t>are gained with </a:t>
            </a:r>
            <a:r>
              <a:rPr lang="en-US" b="1" baseline="0" dirty="0" smtClean="0"/>
              <a:t>limited additional expense</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had significant positive experience with ‘minimum idle workers’, High CPU, High storage utilization, and general analysis.   And these experiences are NON CAPACITY related.   Application owners, equipment owners, problem management, asset management, financial management, troubleshooting, etc. etc.   </a:t>
            </a:r>
            <a:r>
              <a:rPr lang="en-US" b="1" baseline="0" dirty="0" smtClean="0"/>
              <a:t>ALL of this value is essentially FREE.</a:t>
            </a:r>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13</a:t>
            </a:fld>
            <a:endParaRPr lang="en-US" dirty="0"/>
          </a:p>
        </p:txBody>
      </p:sp>
    </p:spTree>
    <p:extLst>
      <p:ext uri="{BB962C8B-B14F-4D97-AF65-F5344CB8AC3E}">
        <p14:creationId xmlns:p14="http://schemas.microsoft.com/office/powerpoint/2010/main" val="310343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Thank you for your time and attention.</a:t>
            </a:r>
          </a:p>
          <a:p>
            <a:endParaRPr lang="en-US" dirty="0" smtClean="0"/>
          </a:p>
          <a:p>
            <a:r>
              <a:rPr lang="en-US" dirty="0" smtClean="0"/>
              <a:t>Feel free to talk to us,</a:t>
            </a:r>
            <a:r>
              <a:rPr lang="en-US" baseline="0" dirty="0" smtClean="0"/>
              <a:t> at the conference, or by phone or email.</a:t>
            </a:r>
          </a:p>
          <a:p>
            <a:endParaRPr lang="en-US" baseline="0" dirty="0" smtClean="0"/>
          </a:p>
          <a:p>
            <a:r>
              <a:rPr lang="en-US" b="1" baseline="0" dirty="0" smtClean="0"/>
              <a:t>Please submit a review at the registration desk.  </a:t>
            </a:r>
            <a:r>
              <a:rPr lang="en-US" baseline="0" dirty="0" smtClean="0"/>
              <a:t>Say that Mr. Ben is awesome! Mostly because we are, but also because we asked nicely. Please.</a:t>
            </a:r>
          </a:p>
          <a:p>
            <a:r>
              <a:rPr lang="en-US" baseline="0" dirty="0" smtClean="0"/>
              <a:t>I have three sessions this year – so I am in competition with the other versions of myself.</a:t>
            </a:r>
          </a:p>
          <a:p>
            <a:endParaRPr lang="en-US" baseline="0" dirty="0" smtClean="0"/>
          </a:p>
          <a:p>
            <a:endParaRPr lang="en-US" baseline="0" dirty="0" smtClean="0"/>
          </a:p>
          <a:p>
            <a:pPr algn="l"/>
            <a:r>
              <a:rPr lang="en-US" sz="1200" dirty="0" smtClean="0"/>
              <a:t>Submit your card with: “</a:t>
            </a:r>
            <a:r>
              <a:rPr lang="en-US" sz="1200" b="1" dirty="0" smtClean="0"/>
              <a:t>Chocolate</a:t>
            </a:r>
            <a:r>
              <a:rPr lang="en-US" sz="1200" dirty="0" smtClean="0"/>
              <a:t>” on the back and we will send you a link to the presentation.</a:t>
            </a:r>
          </a:p>
          <a:p>
            <a:endParaRPr lang="en-US" baseline="0" dirty="0" smtClean="0"/>
          </a:p>
          <a:p>
            <a:r>
              <a:rPr lang="en-US" baseline="0" dirty="0" smtClean="0"/>
              <a:t>https://twitter.com/MrBenHoney</a:t>
            </a:r>
          </a:p>
          <a:p>
            <a:r>
              <a:rPr lang="en-US" dirty="0" smtClean="0">
                <a:hlinkClick r:id="rId3"/>
              </a:rPr>
              <a:t>@MrBenHoney</a:t>
            </a:r>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14</a:t>
            </a:fld>
            <a:endParaRPr lang="en-US" dirty="0"/>
          </a:p>
        </p:txBody>
      </p:sp>
    </p:spTree>
    <p:extLst>
      <p:ext uri="{BB962C8B-B14F-4D97-AF65-F5344CB8AC3E}">
        <p14:creationId xmlns:p14="http://schemas.microsoft.com/office/powerpoint/2010/main" val="323753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our call to action is:</a:t>
            </a:r>
          </a:p>
          <a:p>
            <a:r>
              <a:rPr lang="en-US" b="1" baseline="0" dirty="0" smtClean="0"/>
              <a:t>First, and starting right now, treat metric data as a corporate asset</a:t>
            </a:r>
          </a:p>
          <a:p>
            <a:endParaRPr lang="en-US" baseline="0" dirty="0" smtClean="0"/>
          </a:p>
          <a:p>
            <a:r>
              <a:rPr lang="en-US" baseline="0" dirty="0" smtClean="0"/>
              <a:t>Put forth the effort to get data in TSCO, then put forth the effort to extract actionable intelligence from that data.</a:t>
            </a:r>
          </a:p>
          <a:p>
            <a:endParaRPr lang="en-US" baseline="0" dirty="0" smtClean="0"/>
          </a:p>
          <a:p>
            <a:r>
              <a:rPr lang="en-US" b="1" baseline="0" dirty="0" smtClean="0"/>
              <a:t>Allow access to TSCO for all legitimate purposes</a:t>
            </a:r>
            <a:r>
              <a:rPr lang="en-US" b="1" baseline="0" dirty="0" smtClean="0"/>
              <a:t>.  Give access like chocolate at a birthday party.</a:t>
            </a:r>
            <a:endParaRPr lang="en-US" b="1" baseline="0" dirty="0" smtClean="0"/>
          </a:p>
          <a:p>
            <a:endParaRPr lang="en-US" baseline="0" dirty="0" smtClean="0"/>
          </a:p>
          <a:p>
            <a:r>
              <a:rPr lang="en-US" baseline="0" dirty="0" smtClean="0"/>
              <a:t>Facilitate sharing tools, and techniques to make actionable intelligence. Share among your team and with others.  By allowing other entities to leverage this already existing data, and combining it with knowledge they have, NEW insights and actionable intelligence are gained with limited additional expense.</a:t>
            </a:r>
          </a:p>
          <a:p>
            <a:endParaRPr lang="en-US" baseline="0" dirty="0" smtClean="0"/>
          </a:p>
          <a:p>
            <a:r>
              <a:rPr lang="en-US" b="1" baseline="0" dirty="0" smtClean="0"/>
              <a:t>Take competitive advantage by gaining this FREE VALUE</a:t>
            </a:r>
            <a:endParaRPr lang="en-US" b="1"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15</a:t>
            </a:fld>
            <a:endParaRPr lang="en-US" dirty="0"/>
          </a:p>
        </p:txBody>
      </p:sp>
    </p:spTree>
    <p:extLst>
      <p:ext uri="{BB962C8B-B14F-4D97-AF65-F5344CB8AC3E}">
        <p14:creationId xmlns:p14="http://schemas.microsoft.com/office/powerpoint/2010/main" val="327219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18</a:t>
            </a:fld>
            <a:endParaRPr lang="en-US" dirty="0"/>
          </a:p>
        </p:txBody>
      </p:sp>
    </p:spTree>
    <p:extLst>
      <p:ext uri="{BB962C8B-B14F-4D97-AF65-F5344CB8AC3E}">
        <p14:creationId xmlns:p14="http://schemas.microsoft.com/office/powerpoint/2010/main" val="375618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is our welcome letter.   </a:t>
            </a:r>
            <a:r>
              <a:rPr lang="en-US" baseline="0" dirty="0" smtClean="0"/>
              <a:t>It gives links to training and a quick introduction.</a:t>
            </a:r>
          </a:p>
          <a:p>
            <a:endParaRPr lang="en-US" baseline="0" dirty="0" smtClean="0"/>
          </a:p>
          <a:p>
            <a:r>
              <a:rPr lang="en-US" baseline="0" dirty="0" smtClean="0"/>
              <a:t>Keep the note short as they don’t generally respond to this note.   We get better reaction when they ask for help with BCO, then we resend the note.  That they find helpful.</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19</a:t>
            </a:fld>
            <a:endParaRPr lang="en-US" dirty="0"/>
          </a:p>
        </p:txBody>
      </p:sp>
    </p:spTree>
    <p:extLst>
      <p:ext uri="{BB962C8B-B14F-4D97-AF65-F5344CB8AC3E}">
        <p14:creationId xmlns:p14="http://schemas.microsoft.com/office/powerpoint/2010/main" val="1941486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the Overview example.</a:t>
            </a:r>
          </a:p>
          <a:p>
            <a:endParaRPr lang="en-US" dirty="0" smtClean="0"/>
          </a:p>
          <a:p>
            <a:r>
              <a:rPr lang="en-US" dirty="0" smtClean="0"/>
              <a:t>Basic trending can be done</a:t>
            </a:r>
            <a:r>
              <a:rPr lang="en-US" baseline="0" dirty="0" smtClean="0"/>
              <a:t> with device metrics as well as business metrics and is the least interesting reports you get from BCO.  Anyone with this data now can create these reports now, but they are not related to any other data so while they may be interesting on their own, they are much more interesting when combined with other data, trends, and observations.</a:t>
            </a:r>
          </a:p>
          <a:p>
            <a:endParaRPr lang="en-US" baseline="0" dirty="0" smtClean="0"/>
          </a:p>
          <a:p>
            <a:r>
              <a:rPr lang="en-US" baseline="0" dirty="0" smtClean="0"/>
              <a:t>In the examples memory is a device metric while ‘busy workers’ is a business metric and more exactly a proxy for concurrent web users (on the Illinois web site). The hourly chart shows variation within the day while the daily chart of the same data for the same time shows trend over the week.  Longer time frames and larger aggregates offer yet different views of the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20</a:t>
            </a:fld>
            <a:endParaRPr lang="en-US" dirty="0"/>
          </a:p>
        </p:txBody>
      </p:sp>
    </p:spTree>
    <p:extLst>
      <p:ext uri="{BB962C8B-B14F-4D97-AF65-F5344CB8AC3E}">
        <p14:creationId xmlns:p14="http://schemas.microsoft.com/office/powerpoint/2010/main" val="986409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the Overview example.</a:t>
            </a:r>
          </a:p>
          <a:p>
            <a:endParaRPr lang="en-US" dirty="0" smtClean="0"/>
          </a:p>
          <a:p>
            <a:r>
              <a:rPr lang="en-US" dirty="0" smtClean="0"/>
              <a:t>A high correlation suggests that the two metrics are closely related. As one moves, the other moves in a predictable way.  This implies that as Public Site Visits increase CPU Utilization % on pwauslishapp02 increases at a predictable rate.</a:t>
            </a:r>
          </a:p>
          <a:p>
            <a:endParaRPr lang="en-US" dirty="0" smtClean="0"/>
          </a:p>
          <a:p>
            <a:r>
              <a:rPr lang="en-US" dirty="0" smtClean="0"/>
              <a:t>Implied in this is that this predicts when a threshold will be reached as the work increases.  SME and business knowledge temper these</a:t>
            </a:r>
            <a:r>
              <a:rPr lang="en-US" baseline="0" dirty="0" smtClean="0"/>
              <a:t> conclusions but the conclusions can be made.  The more complete the data the more complete the model.  The more complete the model the more reliable the result.</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21</a:t>
            </a:fld>
            <a:endParaRPr lang="en-US" dirty="0"/>
          </a:p>
        </p:txBody>
      </p:sp>
    </p:spTree>
    <p:extLst>
      <p:ext uri="{BB962C8B-B14F-4D97-AF65-F5344CB8AC3E}">
        <p14:creationId xmlns:p14="http://schemas.microsoft.com/office/powerpoint/2010/main" val="233935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Agenda for</a:t>
            </a:r>
            <a:r>
              <a:rPr lang="en-US" baseline="0" dirty="0" smtClean="0"/>
              <a:t> this session is to do a quick 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what we did, and why this matters.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discuss the problems, challenges and issues we saw and what we did about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end with a call to action and questions.  However, feel free to ask questions as they come 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will be some examples and our presentation makes extensive use of the notes field in PowerPoint. So be sure to give us your card with “</a:t>
            </a:r>
            <a:r>
              <a:rPr lang="en-US" b="1" baseline="0" dirty="0" smtClean="0"/>
              <a:t>Chocolate</a:t>
            </a:r>
            <a:r>
              <a:rPr lang="en-US" baseline="0" dirty="0" smtClean="0"/>
              <a:t>” on the back and we will send this presentation and materials to you.</a:t>
            </a:r>
            <a:endParaRPr lang="en-US" dirty="0" smtClean="0"/>
          </a:p>
          <a:p>
            <a:endParaRPr lang="en-US" altLang="en-US" dirty="0" smtClean="0"/>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2</a:t>
            </a:fld>
            <a:endParaRPr lang="en-US" altLang="en-US" dirty="0" smtClean="0"/>
          </a:p>
        </p:txBody>
      </p:sp>
    </p:spTree>
    <p:extLst>
      <p:ext uri="{BB962C8B-B14F-4D97-AF65-F5344CB8AC3E}">
        <p14:creationId xmlns:p14="http://schemas.microsoft.com/office/powerpoint/2010/main" val="333910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the Overview example.</a:t>
            </a:r>
          </a:p>
          <a:p>
            <a:endParaRPr lang="en-US" dirty="0" smtClean="0"/>
          </a:p>
          <a:p>
            <a:r>
              <a:rPr lang="en-US" dirty="0" smtClean="0"/>
              <a:t>Generic Forecasts will</a:t>
            </a:r>
            <a:r>
              <a:rPr lang="en-US" baseline="0" dirty="0" smtClean="0"/>
              <a:t> evaluate history and forecast the future. This can be device metrics or business metrics but implicitly suppose that the past is a reasonable predictor of the future. Or in other words, the future will not have influences not already seen in the historic data.  Forecasts can seen monthly seasonality and yearly seasonality and make forecast accommodations for that. But, ‘black swans’  or other un usual events will not be accounted for.</a:t>
            </a:r>
          </a:p>
          <a:p>
            <a:endParaRPr lang="en-US" baseline="0" dirty="0" smtClean="0"/>
          </a:p>
          <a:p>
            <a:r>
              <a:rPr lang="en-US" baseline="0" dirty="0" smtClean="0"/>
              <a:t>What if scenarios will predict just as generic forecast will but can insert unusual events.  These events can be increases or decreases and several can be incorporated into a model.  The correlation analysis will help equate a predicted increase in one metric to the impact on other metrics making the models flexible for forecasting indirect metrics.  Again, the more complete the data the more complete the models, and these models are complex and take considerable time.</a:t>
            </a:r>
            <a:endParaRPr lang="en-US" dirty="0"/>
          </a:p>
        </p:txBody>
      </p:sp>
      <p:sp>
        <p:nvSpPr>
          <p:cNvPr id="4" name="Slide Number Placeholder 3"/>
          <p:cNvSpPr>
            <a:spLocks noGrp="1"/>
          </p:cNvSpPr>
          <p:nvPr>
            <p:ph type="sldNum" sz="quarter" idx="10"/>
          </p:nvPr>
        </p:nvSpPr>
        <p:spPr/>
        <p:txBody>
          <a:bodyPr/>
          <a:lstStyle/>
          <a:p>
            <a:fld id="{55E22855-14AD-44C9-BC69-4A237F1FFA5E}" type="slidenum">
              <a:rPr lang="en-US" smtClean="0"/>
              <a:t>22</a:t>
            </a:fld>
            <a:endParaRPr lang="en-US" dirty="0"/>
          </a:p>
        </p:txBody>
      </p:sp>
    </p:spTree>
    <p:extLst>
      <p:ext uri="{BB962C8B-B14F-4D97-AF65-F5344CB8AC3E}">
        <p14:creationId xmlns:p14="http://schemas.microsoft.com/office/powerpoint/2010/main" val="1843299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the Overview example.</a:t>
            </a:r>
          </a:p>
        </p:txBody>
      </p:sp>
      <p:sp>
        <p:nvSpPr>
          <p:cNvPr id="4" name="Slide Number Placeholder 3"/>
          <p:cNvSpPr>
            <a:spLocks noGrp="1"/>
          </p:cNvSpPr>
          <p:nvPr>
            <p:ph type="sldNum" sz="quarter" idx="10"/>
          </p:nvPr>
        </p:nvSpPr>
        <p:spPr/>
        <p:txBody>
          <a:bodyPr/>
          <a:lstStyle/>
          <a:p>
            <a:fld id="{55E22855-14AD-44C9-BC69-4A237F1FFA5E}" type="slidenum">
              <a:rPr lang="en-US" smtClean="0"/>
              <a:t>23</a:t>
            </a:fld>
            <a:endParaRPr lang="en-US" dirty="0"/>
          </a:p>
        </p:txBody>
      </p:sp>
    </p:spTree>
    <p:extLst>
      <p:ext uri="{BB962C8B-B14F-4D97-AF65-F5344CB8AC3E}">
        <p14:creationId xmlns:p14="http://schemas.microsoft.com/office/powerpoint/2010/main" val="384427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Use Case 0004</a:t>
            </a:r>
          </a:p>
          <a:p>
            <a:endParaRPr lang="en-US" dirty="0" smtClean="0"/>
          </a:p>
          <a:p>
            <a:r>
              <a:rPr lang="en-US" dirty="0" smtClean="0"/>
              <a:t>This is a percent chart, so adding more space decreased the utilization.  We take</a:t>
            </a:r>
            <a:r>
              <a:rPr lang="en-US" baseline="0" dirty="0" smtClean="0"/>
              <a:t> the same space (numerator), but have a larger space to work with (denominator), dividing that drives utilization percentage down.   The opposite is also true.   When space is taken away, you use the same space, but compare that to a smaller allotment, dividing that drives utilization percentage up.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24</a:t>
            </a:fld>
            <a:endParaRPr lang="en-US" dirty="0"/>
          </a:p>
        </p:txBody>
      </p:sp>
    </p:spTree>
    <p:extLst>
      <p:ext uri="{BB962C8B-B14F-4D97-AF65-F5344CB8AC3E}">
        <p14:creationId xmlns:p14="http://schemas.microsoft.com/office/powerpoint/2010/main" val="3100147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Use Case 0004</a:t>
            </a:r>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25</a:t>
            </a:fld>
            <a:endParaRPr lang="en-US" dirty="0"/>
          </a:p>
        </p:txBody>
      </p:sp>
    </p:spTree>
    <p:extLst>
      <p:ext uri="{BB962C8B-B14F-4D97-AF65-F5344CB8AC3E}">
        <p14:creationId xmlns:p14="http://schemas.microsoft.com/office/powerpoint/2010/main" val="405734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 work at, Health Care Service Corporation, a Mutual Legal Reserve Company, an Independent Licensee of the Blue Cross and Blue Shield Association.</a:t>
            </a:r>
          </a:p>
          <a:p>
            <a:endParaRPr lang="en-US" baseline="0" dirty="0" smtClean="0"/>
          </a:p>
          <a:p>
            <a:r>
              <a:rPr lang="en-US" baseline="0" dirty="0" smtClean="0"/>
              <a:t>Founded in 1936.  With 14.5 million members, 55 billion gross revenue, five Blue Cross and Blue Shield </a:t>
            </a:r>
            <a:r>
              <a:rPr lang="en-US" sz="1200" i="0" baseline="30000" dirty="0" smtClean="0"/>
              <a:t>®</a:t>
            </a:r>
            <a:r>
              <a:rPr lang="en-US" sz="1200" i="0" dirty="0" smtClean="0"/>
              <a:t> </a:t>
            </a:r>
            <a:r>
              <a:rPr lang="en-US" sz="1200" i="0" baseline="0" dirty="0" smtClean="0"/>
              <a:t> state plans (Illinois, Texas, Oklahoma, New Mexico, Montana), multiple  subsidiaries and lines of business, </a:t>
            </a:r>
            <a:r>
              <a:rPr lang="en-US" baseline="0" dirty="0" smtClean="0"/>
              <a:t>22,000 employees, 60 local offices, and two tier IV (4) data </a:t>
            </a:r>
            <a:r>
              <a:rPr lang="en-US" b="0" baseline="0" dirty="0" smtClean="0"/>
              <a:t>centers,</a:t>
            </a:r>
            <a:r>
              <a:rPr lang="en-US" b="1" baseline="0" dirty="0" smtClean="0"/>
              <a:t> we are big by any definition</a:t>
            </a:r>
            <a:r>
              <a:rPr lang="en-US" baseline="0" dirty="0" smtClean="0"/>
              <a:t>.</a:t>
            </a:r>
          </a:p>
          <a:p>
            <a:endParaRPr lang="en-US" dirty="0" smtClean="0"/>
          </a:p>
          <a:p>
            <a:r>
              <a:rPr lang="en-US" dirty="0" smtClean="0"/>
              <a:t>TIME</a:t>
            </a:r>
            <a:r>
              <a:rPr lang="en-US" baseline="0" dirty="0" smtClean="0"/>
              <a:t> Magazine states we are number 5 in their top 20 privately held companies. (June 2015)</a:t>
            </a:r>
          </a:p>
          <a:p>
            <a:r>
              <a:rPr lang="en-US" dirty="0" smtClean="0"/>
              <a:t>http://time.com/3854318/largest-private-companies-america/</a:t>
            </a:r>
          </a:p>
          <a:p>
            <a:endParaRPr lang="en-US" dirty="0" smtClean="0"/>
          </a:p>
          <a:p>
            <a:r>
              <a:rPr lang="en-US" dirty="0" smtClean="0"/>
              <a:t>Download this</a:t>
            </a:r>
            <a:r>
              <a:rPr lang="en-US" baseline="0" dirty="0" smtClean="0"/>
              <a:t> presentation. There are links in the notes section the talks about how architecturally</a:t>
            </a:r>
            <a:r>
              <a:rPr lang="en-US" dirty="0" smtClean="0"/>
              <a:t> </a:t>
            </a:r>
            <a:r>
              <a:rPr lang="en-US" baseline="0" dirty="0" smtClean="0"/>
              <a:t>interesting this building is.</a:t>
            </a:r>
            <a:endParaRPr lang="en-US" dirty="0" smtClean="0"/>
          </a:p>
          <a:p>
            <a:r>
              <a:rPr lang="en-US" dirty="0" smtClean="0"/>
              <a:t>===</a:t>
            </a:r>
          </a:p>
          <a:p>
            <a:endParaRPr lang="en-US" dirty="0" smtClean="0"/>
          </a:p>
          <a:p>
            <a:r>
              <a:rPr lang="en-US" dirty="0" smtClean="0"/>
              <a:t>Data</a:t>
            </a:r>
            <a:r>
              <a:rPr lang="en-US" baseline="0" dirty="0" smtClean="0"/>
              <a:t> accurate to early 2015.</a:t>
            </a:r>
            <a:endParaRPr lang="en-US" dirty="0" smtClean="0"/>
          </a:p>
          <a:p>
            <a:endParaRPr lang="en-US" dirty="0" smtClean="0"/>
          </a:p>
          <a:p>
            <a:r>
              <a:rPr lang="en-US" dirty="0" smtClean="0"/>
              <a:t>http://www.hcsc.com/</a:t>
            </a:r>
          </a:p>
          <a:p>
            <a:endParaRPr lang="en-US" dirty="0" smtClean="0"/>
          </a:p>
          <a:p>
            <a:r>
              <a:rPr lang="en-US" dirty="0" smtClean="0"/>
              <a:t>http://www.hcsc.com/hcsc_hq.html</a:t>
            </a:r>
          </a:p>
          <a:p>
            <a:endParaRPr lang="en-US" dirty="0" smtClean="0"/>
          </a:p>
          <a:p>
            <a:endParaRPr lang="en-US" dirty="0" smtClean="0"/>
          </a:p>
          <a:p>
            <a:endParaRPr lang="en-US" dirty="0" smtClean="0"/>
          </a:p>
          <a:p>
            <a:r>
              <a:rPr lang="en-US" dirty="0" smtClean="0"/>
              <a:t>http://en.wikipedia.org/wiki/Blue_Cross_Blue_Shield_Tower</a:t>
            </a:r>
          </a:p>
          <a:p>
            <a:r>
              <a:rPr lang="en-US" dirty="0" smtClean="0"/>
              <a:t>Received Trustee award for the HCSC Blue Cross Blue Shield of Illinois (BCBSIL) headquarters vertical completion project from the Chicago Architecture Foundation in 2006</a:t>
            </a:r>
          </a:p>
          <a:p>
            <a:endParaRPr lang="en-US" dirty="0" smtClean="0"/>
          </a:p>
          <a:p>
            <a:r>
              <a:rPr lang="en-US" dirty="0" smtClean="0"/>
              <a:t>http://www.glasssteelandstone.com/PrinterFriendlyBuildingDetail.php?BuildingName=Blue%20Cross-Blue%20Shield%20Of%20Illinois%20Tower&amp;LocationCity=Chicago&amp;LocationState=Illinois&amp;LocationNation=United%20States</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3</a:t>
            </a:fld>
            <a:endParaRPr lang="en-US" dirty="0"/>
          </a:p>
        </p:txBody>
      </p:sp>
    </p:spTree>
    <p:extLst>
      <p:ext uri="{BB962C8B-B14F-4D97-AF65-F5344CB8AC3E}">
        <p14:creationId xmlns:p14="http://schemas.microsoft.com/office/powerpoint/2010/main" val="6993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Our corporate</a:t>
            </a:r>
            <a:r>
              <a:rPr lang="en-US" baseline="0" dirty="0" smtClean="0"/>
              <a:t> purpose is “to do everything in our power to stand with our members in sickness and health”  and the IT vision is to “drive competitive advantage via efficiencies and cost-effectiveness through IT optimization, simplification, and agile infrastructure and applications.”</a:t>
            </a:r>
            <a:endParaRPr lang="en-US" dirty="0" smtClean="0"/>
          </a:p>
          <a:p>
            <a:endParaRPr lang="en-US" dirty="0" smtClean="0"/>
          </a:p>
          <a:p>
            <a:r>
              <a:rPr lang="en-US" dirty="0" smtClean="0"/>
              <a:t>We </a:t>
            </a:r>
            <a:r>
              <a:rPr lang="en-US" dirty="0" smtClean="0"/>
              <a:t>are</a:t>
            </a:r>
            <a:r>
              <a:rPr lang="en-US" baseline="0" dirty="0" smtClean="0"/>
              <a:t> using BMC TrueSight Capacity Optimization and other </a:t>
            </a:r>
            <a:r>
              <a:rPr lang="en-US" b="0" baseline="0" dirty="0" smtClean="0"/>
              <a:t>BMC tools </a:t>
            </a:r>
            <a:r>
              <a:rPr lang="en-US" b="1" baseline="0" dirty="0" smtClean="0"/>
              <a:t>to directly support our Corporate Purpose and Vision</a:t>
            </a:r>
            <a:r>
              <a:rPr lang="en-US" baseline="0" dirty="0" smtClean="0"/>
              <a:t>.</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shameless plug, but, HCSC is a good company, that tries to be a good company.</a:t>
            </a:r>
          </a:p>
          <a:p>
            <a:endParaRPr lang="en-US" baseline="0" dirty="0" smtClean="0"/>
          </a:p>
          <a:p>
            <a:endParaRPr lang="en-US" baseline="0" dirty="0" smtClean="0"/>
          </a:p>
          <a:p>
            <a:r>
              <a:rPr lang="en-US" baseline="0" dirty="0" smtClean="0"/>
              <a:t>However, good software and good intentions are not enough.  Effort must be exerted to apply the good software to achieve a goal. </a:t>
            </a:r>
            <a:r>
              <a:rPr lang="en-US" b="1" baseline="0" dirty="0" smtClean="0"/>
              <a:t>This effort is substantial, but effort is required. </a:t>
            </a:r>
            <a:r>
              <a:rPr lang="en-US" baseline="0" dirty="0" smtClean="0"/>
              <a:t>There is actionable intelligence to be gained, if you apply these tools and techniques presented in this session, and actually put them to use.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4</a:t>
            </a:fld>
            <a:endParaRPr lang="en-US" dirty="0"/>
          </a:p>
        </p:txBody>
      </p:sp>
    </p:spTree>
    <p:extLst>
      <p:ext uri="{BB962C8B-B14F-4D97-AF65-F5344CB8AC3E}">
        <p14:creationId xmlns:p14="http://schemas.microsoft.com/office/powerpoint/2010/main" val="393135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to treat</a:t>
            </a:r>
            <a:r>
              <a:rPr lang="en-US" baseline="0" dirty="0" smtClean="0"/>
              <a:t> metric data as a Corporate asset.  And we chose to invite ‘everyone’ to the party.  </a:t>
            </a:r>
            <a:r>
              <a:rPr lang="en-US" b="1" baseline="0" dirty="0" smtClean="0"/>
              <a:t>We give read access like chocolate at a birthday party.</a:t>
            </a:r>
            <a:endParaRPr lang="en-US" b="1" dirty="0" smtClean="0"/>
          </a:p>
          <a:p>
            <a:endParaRPr lang="en-US" dirty="0" smtClean="0"/>
          </a:p>
          <a:p>
            <a:r>
              <a:rPr lang="en-US" dirty="0" smtClean="0"/>
              <a:t>In my opinion, </a:t>
            </a:r>
            <a:r>
              <a:rPr lang="en-US" b="1" dirty="0" smtClean="0"/>
              <a:t>BCO provides a strategic advantage </a:t>
            </a:r>
            <a:r>
              <a:rPr lang="en-US" dirty="0" smtClean="0"/>
              <a:t>when existing metrics can be leveraged for other legitimate purposes.</a:t>
            </a:r>
          </a:p>
          <a:p>
            <a:endParaRPr lang="en-US" dirty="0" smtClean="0"/>
          </a:p>
          <a:p>
            <a:r>
              <a:rPr lang="en-US" dirty="0" smtClean="0"/>
              <a:t>Liberating the data, liberates</a:t>
            </a:r>
            <a:r>
              <a:rPr lang="en-US" baseline="0" dirty="0" smtClean="0"/>
              <a:t> other users to gain actionable intelligence with data the Corporation has already. BCO makes it relatively easily available and accessible.  Data can be placed in different contexts, and analyzed through other than a capacity lens.  </a:t>
            </a:r>
            <a:r>
              <a:rPr lang="en-US" b="1" baseline="0" dirty="0" smtClean="0"/>
              <a:t>This value is FREE VALUE</a:t>
            </a:r>
          </a:p>
          <a:p>
            <a:endParaRPr lang="en-US" baseline="0" dirty="0" smtClean="0"/>
          </a:p>
          <a:p>
            <a:r>
              <a:rPr lang="en-US" b="1" baseline="0" dirty="0" smtClean="0"/>
              <a:t>Metrics are a Corporate asset, that should be leveraged to any legitimate purpose.</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5</a:t>
            </a:fld>
            <a:endParaRPr lang="en-US" dirty="0"/>
          </a:p>
        </p:txBody>
      </p:sp>
    </p:spTree>
    <p:extLst>
      <p:ext uri="{BB962C8B-B14F-4D97-AF65-F5344CB8AC3E}">
        <p14:creationId xmlns:p14="http://schemas.microsoft.com/office/powerpoint/2010/main" val="374650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Problems, Challenges and Issues – Oh My!.  Last year, we discussed how our command center and other users used BMC TrueSight Capacity Optimization to gain </a:t>
            </a:r>
            <a:r>
              <a:rPr lang="en-US" b="1" baseline="0" dirty="0" smtClean="0"/>
              <a:t>actionable intelligence.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those examples, users used the capacity data in non capacity roles and helped provide historical context in ‘service down’ type calls, proactively identified potential service outages.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Your </a:t>
            </a:r>
            <a:r>
              <a:rPr lang="en-US" b="1" baseline="0" dirty="0" smtClean="0"/>
              <a:t>Problems, Challenges and Issues LOOK LIKE THIS!</a:t>
            </a:r>
            <a:r>
              <a:rPr lang="en-US" baseline="0" dirty="0" smtClean="0"/>
              <a:t>   They WANT to  be found.  They WANT attention.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a:t>
            </a:r>
            <a:r>
              <a:rPr lang="en-US" baseline="0" dirty="0" smtClean="0"/>
              <a:t>SMEs, app owners, project managers, and anyone else seeking actionable intelligence, into BMC TrueSight Capacity </a:t>
            </a:r>
            <a:r>
              <a:rPr lang="en-US" baseline="0" dirty="0" smtClean="0"/>
              <a:t>Optimization, </a:t>
            </a:r>
            <a:r>
              <a:rPr lang="en-US" baseline="0" dirty="0" smtClean="0"/>
              <a:t>and </a:t>
            </a:r>
            <a:r>
              <a:rPr lang="en-US" b="1" baseline="0" dirty="0" smtClean="0"/>
              <a:t>LET THEM find their problems Challenges and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me be clear here…  The </a:t>
            </a:r>
            <a:r>
              <a:rPr lang="en-US" baseline="0" dirty="0" smtClean="0"/>
              <a:t>problems, challenges, and issues look just like this.  They want to be found.  </a:t>
            </a:r>
            <a:r>
              <a:rPr lang="en-US" b="1" baseline="0" dirty="0" smtClean="0"/>
              <a:t>Let your customers find their own issues in their own data, without IT interference.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did we do this??...</a:t>
            </a:r>
          </a:p>
          <a:p>
            <a:endParaRPr lang="en-US" dirty="0"/>
          </a:p>
        </p:txBody>
      </p:sp>
      <p:sp>
        <p:nvSpPr>
          <p:cNvPr id="4" name="Slide Number Placeholder 3"/>
          <p:cNvSpPr>
            <a:spLocks noGrp="1"/>
          </p:cNvSpPr>
          <p:nvPr>
            <p:ph type="sldNum" sz="quarter" idx="10"/>
          </p:nvPr>
        </p:nvSpPr>
        <p:spPr/>
        <p:txBody>
          <a:bodyPr/>
          <a:lstStyle/>
          <a:p>
            <a:pPr>
              <a:defRPr/>
            </a:pPr>
            <a:fld id="{E07403D9-B669-4A24-BB2D-C1EEDEB5CF1A}" type="slidenum">
              <a:rPr lang="en-US" smtClean="0"/>
              <a:pPr>
                <a:defRPr/>
              </a:pPr>
              <a:t>6</a:t>
            </a:fld>
            <a:endParaRPr lang="en-US" dirty="0"/>
          </a:p>
        </p:txBody>
      </p:sp>
    </p:spTree>
    <p:extLst>
      <p:ext uri="{BB962C8B-B14F-4D97-AF65-F5344CB8AC3E}">
        <p14:creationId xmlns:p14="http://schemas.microsoft.com/office/powerpoint/2010/main" val="3990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started by seeing metric data as a </a:t>
            </a:r>
            <a:r>
              <a:rPr lang="en-US" b="1" dirty="0" smtClean="0"/>
              <a:t>CORPORATE ASSET.</a:t>
            </a:r>
          </a:p>
          <a:p>
            <a:endParaRPr lang="en-US" dirty="0" smtClean="0"/>
          </a:p>
          <a:p>
            <a:r>
              <a:rPr lang="en-US" dirty="0" smtClean="0"/>
              <a:t>Treat data as a Corporate</a:t>
            </a:r>
            <a:r>
              <a:rPr lang="en-US" baseline="0" dirty="0" smtClean="0"/>
              <a:t> asset, and make others do the same.  When you get this data, enable and encourage access.  </a:t>
            </a:r>
            <a:r>
              <a:rPr lang="en-US" b="1" baseline="0" dirty="0" smtClean="0"/>
              <a:t>Give access like giving chocolate at a birthday party.</a:t>
            </a:r>
            <a:endParaRPr lang="en-US" b="1" baseline="0" dirty="0" smtClean="0"/>
          </a:p>
          <a:p>
            <a:endParaRPr lang="en-US" baseline="0" dirty="0" smtClean="0"/>
          </a:p>
          <a:p>
            <a:r>
              <a:rPr lang="en-US" baseline="0" dirty="0" smtClean="0"/>
              <a:t>Data ‘owners’ will try to keep you from ‘THEIR’ data.   They will say that you don’t understand it, and that any attempt to publish ‘their’ data will be met with charges of back stabbing, sabotage, and FUD.   Fear Uncertainty and Doubt.  Don’t let FUD Dragons get the best of you. Slay the FUD Dragons.</a:t>
            </a:r>
          </a:p>
          <a:p>
            <a:endParaRPr lang="en-US" baseline="0" dirty="0" smtClean="0"/>
          </a:p>
          <a:p>
            <a:r>
              <a:rPr lang="en-US" b="1" baseline="0" dirty="0" smtClean="0"/>
              <a:t>Centralize data, give context, allow access. </a:t>
            </a:r>
          </a:p>
          <a:p>
            <a:endParaRPr lang="en-US" baseline="0" dirty="0" smtClean="0"/>
          </a:p>
          <a:p>
            <a:endParaRPr lang="en-US" baseline="0" dirty="0" smtClean="0"/>
          </a:p>
          <a:p>
            <a:r>
              <a:rPr lang="en-US" baseline="0" dirty="0" smtClean="0"/>
              <a:t>You will get resistance </a:t>
            </a:r>
            <a:r>
              <a:rPr lang="en-US" baseline="0" dirty="0" smtClean="0"/>
              <a:t>from managers </a:t>
            </a:r>
            <a:r>
              <a:rPr lang="en-US" baseline="0" dirty="0" smtClean="0"/>
              <a:t>who see access to data as their source of individual power.  They are the enemy. While they are “SOOO last century”, they will protect their perceived source of power at all costs, so be careful.</a:t>
            </a:r>
          </a:p>
        </p:txBody>
      </p:sp>
      <p:sp>
        <p:nvSpPr>
          <p:cNvPr id="4" name="Slide Number Placeholder 3"/>
          <p:cNvSpPr>
            <a:spLocks noGrp="1"/>
          </p:cNvSpPr>
          <p:nvPr>
            <p:ph type="sldNum" sz="quarter" idx="10"/>
          </p:nvPr>
        </p:nvSpPr>
        <p:spPr/>
        <p:txBody>
          <a:bodyPr/>
          <a:lstStyle/>
          <a:p>
            <a:fld id="{72F71AE7-EE1C-4297-8204-B81D97A028B5}" type="slidenum">
              <a:rPr lang="en-US" smtClean="0"/>
              <a:t>7</a:t>
            </a:fld>
            <a:endParaRPr lang="en-US" dirty="0"/>
          </a:p>
        </p:txBody>
      </p:sp>
    </p:spTree>
    <p:extLst>
      <p:ext uri="{BB962C8B-B14F-4D97-AF65-F5344CB8AC3E}">
        <p14:creationId xmlns:p14="http://schemas.microsoft.com/office/powerpoint/2010/main" val="131829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Once you get access, you will decide what you ‘need’.  It will be different than you expect.  Be careful not to take ‘everything’</a:t>
            </a:r>
          </a:p>
          <a:p>
            <a:pPr marL="0" indent="0">
              <a:buNone/>
            </a:pPr>
            <a:endParaRPr lang="en-US" dirty="0" smtClean="0"/>
          </a:p>
          <a:p>
            <a:pPr marL="0" indent="0">
              <a:buNone/>
            </a:pPr>
            <a:r>
              <a:rPr lang="en-US" dirty="0" smtClean="0"/>
              <a:t>For Device Capacity – CPU, memory, swap, run queue etc.</a:t>
            </a:r>
          </a:p>
          <a:p>
            <a:pPr marL="0" indent="0">
              <a:buNone/>
            </a:pPr>
            <a:r>
              <a:rPr lang="en-US" dirty="0" smtClean="0"/>
              <a:t>For Other Capacity – IO rate, read rate, write rate, etc.</a:t>
            </a:r>
          </a:p>
          <a:p>
            <a:pPr marL="0" indent="0">
              <a:buNone/>
            </a:pPr>
            <a:r>
              <a:rPr lang="en-US" dirty="0" smtClean="0"/>
              <a:t>For Equipment – Owner, contact, configuration, management, software installed, etc.</a:t>
            </a:r>
          </a:p>
          <a:p>
            <a:pPr marL="0" indent="0">
              <a:buNone/>
            </a:pPr>
            <a:r>
              <a:rPr lang="en-US" dirty="0" smtClean="0"/>
              <a:t>For Services – Owner, contact, configuration, management, description,</a:t>
            </a:r>
            <a:r>
              <a:rPr lang="en-US" baseline="0" dirty="0" smtClean="0"/>
              <a:t> etc.</a:t>
            </a:r>
            <a:endParaRPr lang="en-US" dirty="0" smtClean="0"/>
          </a:p>
          <a:p>
            <a:pPr marL="0" indent="0">
              <a:buNone/>
            </a:pPr>
            <a:r>
              <a:rPr lang="en-US" dirty="0" smtClean="0"/>
              <a:t>For Workloads – Owner, contact, configuration, management, counts, rates, etc.</a:t>
            </a:r>
          </a:p>
          <a:p>
            <a:pPr marL="0" inden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Configuration includes ASSOCIATIONS!  </a:t>
            </a:r>
            <a:r>
              <a:rPr lang="en-US" dirty="0" smtClean="0"/>
              <a:t>We get most of our association table data from the BMC Atrium discovery tool and models.  BCO (in</a:t>
            </a:r>
            <a:r>
              <a:rPr lang="en-US" baseline="0" dirty="0" smtClean="0"/>
              <a:t> our case) depends on this data.</a:t>
            </a:r>
            <a:endParaRPr lang="en-US" dirty="0" smtClean="0"/>
          </a:p>
          <a:p>
            <a:pPr marL="0" indent="0">
              <a:buNone/>
            </a:pPr>
            <a:endParaRPr lang="en-US" dirty="0" smtClean="0"/>
          </a:p>
          <a:p>
            <a:pPr marL="0" indent="0">
              <a:buNone/>
            </a:pPr>
            <a:endParaRPr lang="en-US" dirty="0" smtClean="0"/>
          </a:p>
          <a:p>
            <a:pPr marL="0" indent="0">
              <a:buNone/>
            </a:pPr>
            <a:r>
              <a:rPr lang="en-US" b="1" dirty="0" smtClean="0"/>
              <a:t>These data points are key to deriving other actionable intelligence as it provides context and links needed to gaining actionable intelligence.</a:t>
            </a:r>
          </a:p>
          <a:p>
            <a:pPr marL="0" indent="0">
              <a:buNone/>
            </a:pPr>
            <a:endParaRPr lang="en-US" dirty="0" smtClean="0"/>
          </a:p>
          <a:p>
            <a:pPr marL="0" indent="0">
              <a:buNone/>
            </a:pPr>
            <a:r>
              <a:rPr lang="en-US" dirty="0" smtClean="0"/>
              <a:t>What we missed </a:t>
            </a:r>
            <a:r>
              <a:rPr lang="en-US" dirty="0" smtClean="0"/>
              <a:t>early, </a:t>
            </a:r>
            <a:r>
              <a:rPr lang="en-US" dirty="0" smtClean="0"/>
              <a:t>and ended</a:t>
            </a:r>
            <a:r>
              <a:rPr lang="en-US" baseline="0" dirty="0" smtClean="0"/>
              <a:t> up back filling was the owner, contact and management data.    It is obvious when you get the data as you are actively having the conversations. However, later when the ETL breaks, or data is questioned, we needed to re find this information.  When our customers wanted to understand where the data came from and who to go ask when actionable intelligence was </a:t>
            </a:r>
            <a:r>
              <a:rPr lang="en-US" baseline="0" dirty="0" smtClean="0"/>
              <a:t>found, we did not have this data. Shame on us.  We ended up ‘back filling’ this data.</a:t>
            </a:r>
            <a:endParaRPr lang="en-US" dirty="0"/>
          </a:p>
        </p:txBody>
      </p:sp>
      <p:sp>
        <p:nvSpPr>
          <p:cNvPr id="4" name="Slide Number Placeholder 3"/>
          <p:cNvSpPr>
            <a:spLocks noGrp="1"/>
          </p:cNvSpPr>
          <p:nvPr>
            <p:ph type="sldNum" sz="quarter" idx="10"/>
          </p:nvPr>
        </p:nvSpPr>
        <p:spPr/>
        <p:txBody>
          <a:bodyPr/>
          <a:lstStyle/>
          <a:p>
            <a:fld id="{72F71AE7-EE1C-4297-8204-B81D97A028B5}" type="slidenum">
              <a:rPr lang="en-US" smtClean="0"/>
              <a:t>8</a:t>
            </a:fld>
            <a:endParaRPr lang="en-US" dirty="0"/>
          </a:p>
        </p:txBody>
      </p:sp>
    </p:spTree>
    <p:extLst>
      <p:ext uri="{BB962C8B-B14F-4D97-AF65-F5344CB8AC3E}">
        <p14:creationId xmlns:p14="http://schemas.microsoft.com/office/powerpoint/2010/main" val="295026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open the door, you will need to provide some</a:t>
            </a:r>
            <a:r>
              <a:rPr lang="en-US" baseline="0" dirty="0" smtClean="0"/>
              <a:t> training or guidance or other help as needed.</a:t>
            </a:r>
          </a:p>
          <a:p>
            <a:endParaRPr lang="en-US" baseline="0" dirty="0" smtClean="0"/>
          </a:p>
          <a:p>
            <a:r>
              <a:rPr lang="en-US" baseline="0" dirty="0" smtClean="0"/>
              <a:t>We did this with a welcome note.  We tried to extend an invitation to whole pages of the org chart at a </a:t>
            </a:r>
            <a:r>
              <a:rPr lang="en-US" baseline="0" dirty="0" smtClean="0"/>
              <a:t>time, </a:t>
            </a:r>
            <a:r>
              <a:rPr lang="en-US" baseline="0" dirty="0" smtClean="0"/>
              <a:t>and </a:t>
            </a:r>
            <a:r>
              <a:rPr lang="en-US" baseline="0" dirty="0" smtClean="0"/>
              <a:t>sent </a:t>
            </a:r>
            <a:r>
              <a:rPr lang="en-US" baseline="0" dirty="0" smtClean="0"/>
              <a:t>them a welcome note that shows the link to BCO and links to self directed training.</a:t>
            </a:r>
          </a:p>
          <a:p>
            <a:endParaRPr lang="en-US" baseline="0" dirty="0" smtClean="0"/>
          </a:p>
          <a:p>
            <a:r>
              <a:rPr lang="en-US" baseline="0" dirty="0" smtClean="0"/>
              <a:t>We also offer just in time training.</a:t>
            </a:r>
          </a:p>
          <a:p>
            <a:endParaRPr lang="en-US" baseline="0" dirty="0" smtClean="0"/>
          </a:p>
          <a:p>
            <a:r>
              <a:rPr lang="en-US" b="1" baseline="0" dirty="0" smtClean="0"/>
              <a:t>Don’t be afraid of being inundated with requests.  </a:t>
            </a:r>
            <a:r>
              <a:rPr lang="en-US" baseline="0" dirty="0" smtClean="0"/>
              <a:t>That is a good problem to have.  We thought the hardware teams would be early and eager adopters.  That is STILL not true some years later.  They are convinced that they do not need BCO data as they have the ‘real data’ and ‘real tools’.   Our report showing hundreds of mount points at greater than 98% full (and less than 5% used) suggests they have an unjustifiably high opinion of their efforts.</a:t>
            </a:r>
          </a:p>
          <a:p>
            <a:endParaRPr lang="en-US" baseline="0" dirty="0" smtClean="0"/>
          </a:p>
          <a:p>
            <a:r>
              <a:rPr lang="en-US" baseline="0" dirty="0" smtClean="0"/>
              <a:t>We found that the </a:t>
            </a:r>
            <a:r>
              <a:rPr lang="en-US" b="1" baseline="0" dirty="0" smtClean="0"/>
              <a:t>application owners and special project managers were are best customers.</a:t>
            </a:r>
          </a:p>
          <a:p>
            <a:endParaRPr lang="en-US" baseline="0" dirty="0" smtClean="0"/>
          </a:p>
          <a:p>
            <a:r>
              <a:rPr lang="en-US" baseline="0" dirty="0" smtClean="0"/>
              <a:t>I can find very little reason NOT to open the door.   </a:t>
            </a:r>
          </a:p>
          <a:p>
            <a:r>
              <a:rPr lang="en-US" baseline="0" dirty="0" smtClean="0"/>
              <a:t>	One is cost. IF BMC changes the licensing model to count logins, that would be problematic.</a:t>
            </a:r>
          </a:p>
          <a:p>
            <a:r>
              <a:rPr lang="en-US" dirty="0" smtClean="0"/>
              <a:t>	Being in</a:t>
            </a:r>
            <a:r>
              <a:rPr lang="en-US" baseline="0" dirty="0" smtClean="0"/>
              <a:t> a heavily regulated industry or environment where managing complex permissions may be enough to revoke the invitation.</a:t>
            </a:r>
          </a:p>
          <a:p>
            <a:r>
              <a:rPr lang="en-US" baseline="0" dirty="0" smtClean="0"/>
              <a:t>	Dinosaur management where silo separation is considered a good thing.  No one wants to work there anyway.</a:t>
            </a:r>
            <a:endParaRPr lang="en-US" dirty="0"/>
          </a:p>
        </p:txBody>
      </p:sp>
      <p:sp>
        <p:nvSpPr>
          <p:cNvPr id="4" name="Slide Number Placeholder 3"/>
          <p:cNvSpPr>
            <a:spLocks noGrp="1"/>
          </p:cNvSpPr>
          <p:nvPr>
            <p:ph type="sldNum" sz="quarter" idx="10"/>
          </p:nvPr>
        </p:nvSpPr>
        <p:spPr/>
        <p:txBody>
          <a:bodyPr/>
          <a:lstStyle/>
          <a:p>
            <a:fld id="{72F71AE7-EE1C-4297-8204-B81D97A028B5}" type="slidenum">
              <a:rPr lang="en-US" smtClean="0"/>
              <a:t>9</a:t>
            </a:fld>
            <a:endParaRPr lang="en-US" dirty="0"/>
          </a:p>
        </p:txBody>
      </p:sp>
    </p:spTree>
    <p:extLst>
      <p:ext uri="{BB962C8B-B14F-4D97-AF65-F5344CB8AC3E}">
        <p14:creationId xmlns:p14="http://schemas.microsoft.com/office/powerpoint/2010/main" val="232191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ng Title (Engage)">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31345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92B812-39FB-4F2D-A2A9-D6072D561454}" type="datetimeFigureOut">
              <a:rPr lang="en-US" smtClean="0"/>
              <a:t>2016-08-24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E50B5D-8F34-4841-8A6F-DD5CB944DE8B}" type="slidenum">
              <a:rPr lang="en-US" smtClean="0"/>
              <a:t>‹#›</a:t>
            </a:fld>
            <a:endParaRPr lang="en-US" dirty="0"/>
          </a:p>
        </p:txBody>
      </p:sp>
    </p:spTree>
    <p:extLst>
      <p:ext uri="{BB962C8B-B14F-4D97-AF65-F5344CB8AC3E}">
        <p14:creationId xmlns:p14="http://schemas.microsoft.com/office/powerpoint/2010/main" val="19057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Long Title (Engage)">
    <p:spTree>
      <p:nvGrpSpPr>
        <p:cNvPr id="1" name=""/>
        <p:cNvGrpSpPr/>
        <p:nvPr/>
      </p:nvGrpSpPr>
      <p:grpSpPr>
        <a:xfrm>
          <a:off x="0" y="0"/>
          <a:ext cx="0" cy="0"/>
          <a:chOff x="0" y="0"/>
          <a:chExt cx="0" cy="0"/>
        </a:xfrm>
      </p:grpSpPr>
      <p:sp>
        <p:nvSpPr>
          <p:cNvPr id="2" name="Rectangle 1"/>
          <p:cNvSpPr/>
          <p:nvPr userDrawn="1"/>
        </p:nvSpPr>
        <p:spPr>
          <a:xfrm>
            <a:off x="0" y="0"/>
            <a:ext cx="609840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9351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e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786872" y="459545"/>
            <a:ext cx="10703605" cy="1500187"/>
          </a:xfrm>
          <a:prstGeom prst="rect">
            <a:avLst/>
          </a:prstGeom>
        </p:spPr>
        <p:txBody>
          <a:bodyPr vert="horz"/>
          <a:lstStyle>
            <a:lvl1pPr marL="0" indent="0">
              <a:lnSpc>
                <a:spcPct val="90000"/>
              </a:lnSpc>
              <a:buFontTx/>
              <a:buNone/>
              <a:defRPr sz="4000" b="1" baseline="0">
                <a:solidFill>
                  <a:srgbClr val="FE5000"/>
                </a:solidFill>
              </a:defRPr>
            </a:lvl1pPr>
          </a:lstStyle>
          <a:p>
            <a:pPr lvl="0"/>
            <a:r>
              <a:rPr lang="en-US" smtClean="0"/>
              <a:t>TITLE OF SLIDE GOES HERE SPACING BETWEEN FIRST AND SECOND LINE 0.9</a:t>
            </a:r>
            <a:endParaRPr lang="en-US" dirty="0"/>
          </a:p>
        </p:txBody>
      </p:sp>
    </p:spTree>
    <p:extLst>
      <p:ext uri="{BB962C8B-B14F-4D97-AF65-F5344CB8AC3E}">
        <p14:creationId xmlns:p14="http://schemas.microsoft.com/office/powerpoint/2010/main" val="174914845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055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Page ">
    <p:bg>
      <p:bgRef idx="1001">
        <a:schemeClr val="bg1"/>
      </p:bgRef>
    </p:bg>
    <p:spTree>
      <p:nvGrpSpPr>
        <p:cNvPr id="1" name=""/>
        <p:cNvGrpSpPr/>
        <p:nvPr/>
      </p:nvGrpSpPr>
      <p:grpSpPr>
        <a:xfrm>
          <a:off x="0" y="0"/>
          <a:ext cx="0" cy="0"/>
          <a:chOff x="0" y="0"/>
          <a:chExt cx="0" cy="0"/>
        </a:xfrm>
      </p:grpSpPr>
      <p:pic>
        <p:nvPicPr>
          <p:cNvPr id="5" name="Picture 4" descr="cover 1-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15"/>
            <a:ext cx="12192000" cy="6859715"/>
          </a:xfrm>
          <a:prstGeom prst="rect">
            <a:avLst/>
          </a:prstGeom>
        </p:spPr>
      </p:pic>
      <p:sp>
        <p:nvSpPr>
          <p:cNvPr id="9" name="Text Placeholder 8"/>
          <p:cNvSpPr>
            <a:spLocks noGrp="1"/>
          </p:cNvSpPr>
          <p:nvPr>
            <p:ph type="body" sz="quarter" idx="10" hasCustomPrompt="1"/>
          </p:nvPr>
        </p:nvSpPr>
        <p:spPr>
          <a:xfrm>
            <a:off x="543904" y="762453"/>
            <a:ext cx="10269235" cy="1631951"/>
          </a:xfrm>
          <a:prstGeom prst="rect">
            <a:avLst/>
          </a:prstGeom>
        </p:spPr>
        <p:txBody>
          <a:bodyPr vert="horz" lIns="91438" tIns="45719" rIns="91438" bIns="45719"/>
          <a:lstStyle>
            <a:lvl1pPr marL="0" indent="0">
              <a:lnSpc>
                <a:spcPct val="90000"/>
              </a:lnSpc>
              <a:buFontTx/>
              <a:buNone/>
              <a:defRPr sz="6000" b="1" baseline="0">
                <a:solidFill>
                  <a:schemeClr val="bg1"/>
                </a:solidFill>
              </a:defRPr>
            </a:lvl1pPr>
          </a:lstStyle>
          <a:p>
            <a:pPr lvl="0"/>
            <a:r>
              <a:rPr lang="en-US" dirty="0" smtClean="0"/>
              <a:t>PRESENTATION TITLE SLIDE</a:t>
            </a:r>
            <a:br>
              <a:rPr lang="en-US" dirty="0" smtClean="0"/>
            </a:br>
            <a:r>
              <a:rPr lang="en-US" dirty="0" smtClean="0"/>
              <a:t>FOR NON-EXECUTIVE</a:t>
            </a:r>
          </a:p>
        </p:txBody>
      </p:sp>
      <p:sp>
        <p:nvSpPr>
          <p:cNvPr id="10" name="Text Placeholder 8"/>
          <p:cNvSpPr>
            <a:spLocks noGrp="1"/>
          </p:cNvSpPr>
          <p:nvPr>
            <p:ph type="body" sz="quarter" idx="11" hasCustomPrompt="1"/>
          </p:nvPr>
        </p:nvSpPr>
        <p:spPr>
          <a:xfrm>
            <a:off x="545800" y="2758168"/>
            <a:ext cx="5999621" cy="785739"/>
          </a:xfrm>
          <a:prstGeom prst="rect">
            <a:avLst/>
          </a:prstGeom>
        </p:spPr>
        <p:txBody>
          <a:bodyPr vert="horz" lIns="91438" tIns="45719" rIns="91438" bIns="45719"/>
          <a:lstStyle>
            <a:lvl1pPr marL="0" indent="0">
              <a:lnSpc>
                <a:spcPct val="90000"/>
              </a:lnSpc>
              <a:buFontTx/>
              <a:buNone/>
              <a:defRPr sz="4000" b="0" baseline="0">
                <a:solidFill>
                  <a:schemeClr val="bg1"/>
                </a:solidFill>
              </a:defRPr>
            </a:lvl1pPr>
          </a:lstStyle>
          <a:p>
            <a:pPr lvl="0"/>
            <a:r>
              <a:rPr lang="en-US" dirty="0" smtClean="0"/>
              <a:t>Benjamin </a:t>
            </a:r>
            <a:r>
              <a:rPr lang="en-US" dirty="0" err="1" smtClean="0"/>
              <a:t>Brasfield</a:t>
            </a:r>
            <a:endParaRPr lang="en-US" dirty="0" smtClean="0"/>
          </a:p>
        </p:txBody>
      </p:sp>
      <p:sp>
        <p:nvSpPr>
          <p:cNvPr id="11" name="Text Placeholder 8"/>
          <p:cNvSpPr>
            <a:spLocks noGrp="1"/>
          </p:cNvSpPr>
          <p:nvPr>
            <p:ph type="body" sz="quarter" idx="12" hasCustomPrompt="1"/>
          </p:nvPr>
        </p:nvSpPr>
        <p:spPr>
          <a:xfrm>
            <a:off x="545800" y="3373739"/>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smtClean="0"/>
              <a:t>Title</a:t>
            </a:r>
          </a:p>
          <a:p>
            <a:pPr lvl="0"/>
            <a:r>
              <a:rPr lang="en-US" dirty="0" smtClean="0"/>
              <a:t>Date</a:t>
            </a:r>
          </a:p>
        </p:txBody>
      </p:sp>
      <p:pic>
        <p:nvPicPr>
          <p:cNvPr id="8" name="Picture 7" descr="BMC digital IT Engage_Logo Lockup_ with year-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2047" y="3232539"/>
            <a:ext cx="5159228" cy="5159228"/>
          </a:xfrm>
          <a:prstGeom prst="rect">
            <a:avLst/>
          </a:prstGeom>
        </p:spPr>
      </p:pic>
    </p:spTree>
    <p:extLst>
      <p:ext uri="{BB962C8B-B14F-4D97-AF65-F5344CB8AC3E}">
        <p14:creationId xmlns:p14="http://schemas.microsoft.com/office/powerpoint/2010/main" val="1436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age Option 2">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4"/>
            <a:ext cx="12192000" cy="6857996"/>
          </a:xfrm>
          <a:prstGeom prst="rect">
            <a:avLst/>
          </a:prstGeom>
          <a:solidFill>
            <a:srgbClr val="D7DF0F"/>
          </a:solidFill>
        </p:spPr>
        <p:txBody>
          <a:bodyPr lIns="91438" tIns="45719" rIns="91438" bIns="45719" rtlCol="0">
            <a:normAutofit/>
          </a:bodyPr>
          <a:lstStyle>
            <a:lvl1pPr marL="0" indent="0">
              <a:buNone/>
              <a:defRPr sz="1900" baseline="0">
                <a:solidFill>
                  <a:schemeClr val="tx1"/>
                </a:solidFill>
              </a:defRPr>
            </a:lvl1pPr>
          </a:lstStyle>
          <a:p>
            <a:pPr lvl="0"/>
            <a:r>
              <a:rPr lang="en-US" noProof="0" dirty="0" smtClean="0"/>
              <a:t>For a full page background image, drag picture to placeholder or click icon to add an image</a:t>
            </a:r>
            <a:endParaRPr lang="en-US" noProof="0" dirty="0"/>
          </a:p>
        </p:txBody>
      </p:sp>
    </p:spTree>
    <p:extLst>
      <p:ext uri="{BB962C8B-B14F-4D97-AF65-F5344CB8AC3E}">
        <p14:creationId xmlns:p14="http://schemas.microsoft.com/office/powerpoint/2010/main" val="4202647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sktop On Right Side">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90464" y="3008273"/>
            <a:ext cx="3248454" cy="2142339"/>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0" name="Picture Placeholder 6"/>
          <p:cNvSpPr>
            <a:spLocks noGrp="1"/>
          </p:cNvSpPr>
          <p:nvPr>
            <p:ph type="pic" sz="quarter" idx="13"/>
          </p:nvPr>
        </p:nvSpPr>
        <p:spPr>
          <a:xfrm>
            <a:off x="7928653" y="2983615"/>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1" name="Picture Placeholder 6"/>
          <p:cNvSpPr>
            <a:spLocks noGrp="1"/>
          </p:cNvSpPr>
          <p:nvPr>
            <p:ph type="pic" sz="quarter" idx="14"/>
          </p:nvPr>
        </p:nvSpPr>
        <p:spPr>
          <a:xfrm>
            <a:off x="3797862" y="2971286"/>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40964772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77874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ark background">
    <p:bg>
      <p:bgPr>
        <a:solidFill>
          <a:srgbClr val="313132"/>
        </a:solidFill>
        <a:effectLst/>
      </p:bgPr>
    </p:bg>
    <p:spTree>
      <p:nvGrpSpPr>
        <p:cNvPr id="1" name=""/>
        <p:cNvGrpSpPr/>
        <p:nvPr/>
      </p:nvGrpSpPr>
      <p:grpSpPr>
        <a:xfrm>
          <a:off x="0" y="0"/>
          <a:ext cx="0" cy="0"/>
          <a:chOff x="0" y="0"/>
          <a:chExt cx="0" cy="0"/>
        </a:xfrm>
      </p:grpSpPr>
      <p:sp>
        <p:nvSpPr>
          <p:cNvPr id="2" name="Picture Placeholder 6"/>
          <p:cNvSpPr>
            <a:spLocks noGrp="1"/>
          </p:cNvSpPr>
          <p:nvPr>
            <p:ph type="pic" sz="quarter" idx="12"/>
          </p:nvPr>
        </p:nvSpPr>
        <p:spPr>
          <a:xfrm>
            <a:off x="0" y="0"/>
            <a:ext cx="12192000" cy="6858000"/>
          </a:xfrm>
          <a:prstGeom prst="rect">
            <a:avLst/>
          </a:prstGeom>
        </p:spPr>
        <p:txBody>
          <a:bodyPr lIns="91436" tIns="60958" rIns="91436" bIns="60958" rtlCol="0">
            <a:normAutofit/>
          </a:bodyPr>
          <a:lstStyle>
            <a:lvl1pPr marL="0" indent="0">
              <a:buFontTx/>
              <a:buNone/>
              <a:defRPr sz="19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2892171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131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884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233" r:id="rId3"/>
    <p:sldLayoutId id="2147484234" r:id="rId4"/>
    <p:sldLayoutId id="2147484212" r:id="rId5"/>
    <p:sldLayoutId id="2147484218" r:id="rId6"/>
    <p:sldLayoutId id="2147484220" r:id="rId7"/>
    <p:sldLayoutId id="2147484264" r:id="rId8"/>
    <p:sldLayoutId id="2147484265" r:id="rId9"/>
    <p:sldLayoutId id="2147484270" r:id="rId10"/>
  </p:sldLayoutIdLst>
  <p:hf hdr="0" ftr="0" dt="0"/>
  <p:txStyles>
    <p:title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p:titleStyle>
    <p:body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MrBenHoney" TargetMode="External"/><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US" sz="4400" dirty="0"/>
              <a:t>Making Data as Accessible as Chocolate at a Birthday Party to Liberate Business Users</a:t>
            </a:r>
          </a:p>
        </p:txBody>
      </p:sp>
      <p:sp>
        <p:nvSpPr>
          <p:cNvPr id="8" name="Text Placeholder 8"/>
          <p:cNvSpPr>
            <a:spLocks noGrp="1"/>
          </p:cNvSpPr>
          <p:nvPr>
            <p:ph type="body" sz="quarter" idx="12"/>
          </p:nvPr>
        </p:nvSpPr>
        <p:spPr>
          <a:xfrm>
            <a:off x="545800" y="2369030"/>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a:t>September 9</a:t>
            </a:r>
            <a:r>
              <a:rPr lang="en-US" dirty="0" smtClean="0"/>
              <a:t>, 2016</a:t>
            </a:r>
          </a:p>
        </p:txBody>
      </p:sp>
      <p:sp>
        <p:nvSpPr>
          <p:cNvPr id="10" name="Text Placeholder 8"/>
          <p:cNvSpPr txBox="1">
            <a:spLocks/>
          </p:cNvSpPr>
          <p:nvPr/>
        </p:nvSpPr>
        <p:spPr>
          <a:xfrm>
            <a:off x="2353317" y="4844413"/>
            <a:ext cx="5999621" cy="1027521"/>
          </a:xfrm>
          <a:prstGeom prst="rect">
            <a:avLst/>
          </a:prstGeom>
        </p:spPr>
        <p:txBody>
          <a:bodyPr vert="horz" lIns="91438" tIns="45719" rIns="91438" bIns="45719"/>
          <a:lstStyle>
            <a:lvl1pPr marL="0" indent="0" algn="l" defTabSz="457101" rtl="0" eaLnBrk="1" latinLnBrk="0" hangingPunct="1">
              <a:lnSpc>
                <a:spcPct val="90000"/>
              </a:lnSpc>
              <a:spcBef>
                <a:spcPct val="20000"/>
              </a:spcBef>
              <a:buFontTx/>
              <a:buNone/>
              <a:defRPr sz="4000" b="1"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Mr. Ben Davies</a:t>
            </a:r>
            <a:r>
              <a:rPr lang="en-US" dirty="0" smtClean="0"/>
              <a:t/>
            </a:r>
            <a:br>
              <a:rPr lang="en-US" dirty="0" smtClean="0"/>
            </a:br>
            <a:r>
              <a:rPr lang="en-US" sz="2800" b="0" dirty="0"/>
              <a:t>Senior IT Business </a:t>
            </a:r>
            <a:r>
              <a:rPr lang="en-US" sz="2800" b="0" dirty="0" smtClean="0"/>
              <a:t>Consultant</a:t>
            </a:r>
          </a:p>
          <a:p>
            <a:r>
              <a:rPr lang="en-US" sz="2800" b="0" dirty="0" smtClean="0"/>
              <a:t>Twitter  @MrBenHoney</a:t>
            </a:r>
            <a:endParaRPr lang="en-US" sz="2800" b="0" dirty="0"/>
          </a:p>
        </p:txBody>
      </p:sp>
      <p:cxnSp>
        <p:nvCxnSpPr>
          <p:cNvPr id="11" name="Straight Connector 10"/>
          <p:cNvCxnSpPr/>
          <p:nvPr/>
        </p:nvCxnSpPr>
        <p:spPr>
          <a:xfrm>
            <a:off x="2188872" y="5023893"/>
            <a:ext cx="0" cy="7366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srcRect t="53553"/>
          <a:stretch/>
        </p:blipFill>
        <p:spPr>
          <a:xfrm>
            <a:off x="757808" y="4873213"/>
            <a:ext cx="1066892" cy="1039227"/>
          </a:xfrm>
          <a:prstGeom prst="rect">
            <a:avLst/>
          </a:prstGeom>
        </p:spPr>
      </p:pic>
      <p:sp>
        <p:nvSpPr>
          <p:cNvPr id="7" name="TextBox 6"/>
          <p:cNvSpPr txBox="1"/>
          <p:nvPr/>
        </p:nvSpPr>
        <p:spPr>
          <a:xfrm>
            <a:off x="7585657" y="6460062"/>
            <a:ext cx="4350871" cy="253916"/>
          </a:xfrm>
          <a:prstGeom prst="rect">
            <a:avLst/>
          </a:prstGeom>
          <a:noFill/>
        </p:spPr>
        <p:txBody>
          <a:bodyPr wrap="none" rtlCol="0">
            <a:spAutoFit/>
          </a:bodyPr>
          <a:lstStyle/>
          <a:p>
            <a:r>
              <a:rPr lang="en-US" sz="1050" dirty="0" smtClean="0"/>
              <a:t>We make considerable use of the notes section. Download this presentation</a:t>
            </a:r>
            <a:endParaRPr lang="en-US" sz="1050" dirty="0"/>
          </a:p>
        </p:txBody>
      </p:sp>
    </p:spTree>
    <p:extLst>
      <p:ext uri="{BB962C8B-B14F-4D97-AF65-F5344CB8AC3E}">
        <p14:creationId xmlns:p14="http://schemas.microsoft.com/office/powerpoint/2010/main" val="4222102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400" cap="none" dirty="0" smtClean="0"/>
              <a:t>Cost of Training and Training Aids</a:t>
            </a:r>
            <a:endParaRPr lang="en-US" sz="4400" cap="none" dirty="0"/>
          </a:p>
        </p:txBody>
      </p:sp>
      <p:sp>
        <p:nvSpPr>
          <p:cNvPr id="3" name="Content Placeholder 2"/>
          <p:cNvSpPr>
            <a:spLocks noGrp="1"/>
          </p:cNvSpPr>
          <p:nvPr>
            <p:ph idx="1"/>
          </p:nvPr>
        </p:nvSpPr>
        <p:spPr>
          <a:xfrm>
            <a:off x="838200" y="1825625"/>
            <a:ext cx="10515600" cy="2713718"/>
          </a:xfrm>
        </p:spPr>
        <p:txBody>
          <a:bodyPr/>
          <a:lstStyle/>
          <a:p>
            <a:pPr marL="0" indent="0">
              <a:buNone/>
            </a:pPr>
            <a:r>
              <a:rPr lang="en-US" sz="3600" dirty="0" smtClean="0"/>
              <a:t>This will cost you:</a:t>
            </a:r>
          </a:p>
          <a:p>
            <a:r>
              <a:rPr lang="en-US" sz="3600" dirty="0" smtClean="0"/>
              <a:t>A little time to make basic training aids</a:t>
            </a:r>
          </a:p>
          <a:p>
            <a:r>
              <a:rPr lang="en-US" sz="3600" dirty="0"/>
              <a:t>S</a:t>
            </a:r>
            <a:r>
              <a:rPr lang="en-US" sz="3600" dirty="0" smtClean="0"/>
              <a:t>ome one-on-one training time</a:t>
            </a:r>
          </a:p>
          <a:p>
            <a:r>
              <a:rPr lang="en-US" sz="3600" dirty="0" smtClean="0"/>
              <a:t>Some management time – IF you are successful</a:t>
            </a:r>
          </a:p>
        </p:txBody>
      </p:sp>
      <p:sp>
        <p:nvSpPr>
          <p:cNvPr id="6" name="Content Placeholder 2"/>
          <p:cNvSpPr txBox="1">
            <a:spLocks/>
          </p:cNvSpPr>
          <p:nvPr/>
        </p:nvSpPr>
        <p:spPr>
          <a:xfrm>
            <a:off x="838199" y="6335484"/>
            <a:ext cx="10515600" cy="458787"/>
          </a:xfrm>
          <a:prstGeom prst="rect">
            <a:avLst/>
          </a:prstGeom>
        </p:spPr>
        <p:txBody>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000" dirty="0" smtClean="0"/>
              <a:t>Leave your card with “Chocolate” on the back and we will send you our training materials.</a:t>
            </a:r>
          </a:p>
        </p:txBody>
      </p:sp>
    </p:spTree>
    <p:extLst>
      <p:ext uri="{BB962C8B-B14F-4D97-AF65-F5344CB8AC3E}">
        <p14:creationId xmlns:p14="http://schemas.microsoft.com/office/powerpoint/2010/main" val="1725067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400" cap="none" dirty="0" smtClean="0"/>
              <a:t>Benefits of Open Door</a:t>
            </a:r>
            <a:endParaRPr lang="en-US" sz="4400" cap="none" dirty="0"/>
          </a:p>
        </p:txBody>
      </p:sp>
      <p:sp>
        <p:nvSpPr>
          <p:cNvPr id="3" name="Content Placeholder 2"/>
          <p:cNvSpPr>
            <a:spLocks noGrp="1"/>
          </p:cNvSpPr>
          <p:nvPr>
            <p:ph idx="1"/>
          </p:nvPr>
        </p:nvSpPr>
        <p:spPr/>
        <p:txBody>
          <a:bodyPr/>
          <a:lstStyle/>
          <a:p>
            <a:pPr marL="0" indent="0">
              <a:buNone/>
            </a:pPr>
            <a:r>
              <a:rPr lang="en-US" sz="3600" dirty="0"/>
              <a:t>The </a:t>
            </a:r>
            <a:r>
              <a:rPr lang="en-US" sz="3600" dirty="0" smtClean="0"/>
              <a:t>corporation gains:</a:t>
            </a:r>
          </a:p>
          <a:p>
            <a:r>
              <a:rPr lang="en-US" sz="3600" dirty="0"/>
              <a:t>A</a:t>
            </a:r>
            <a:r>
              <a:rPr lang="en-US" sz="3600" dirty="0" smtClean="0"/>
              <a:t>dditional </a:t>
            </a:r>
            <a:r>
              <a:rPr lang="en-US" sz="3600" dirty="0"/>
              <a:t>value from existing data</a:t>
            </a:r>
          </a:p>
          <a:p>
            <a:r>
              <a:rPr lang="en-US" sz="3600" dirty="0"/>
              <a:t>A</a:t>
            </a:r>
            <a:r>
              <a:rPr lang="en-US" sz="3600" dirty="0" smtClean="0"/>
              <a:t>dditional </a:t>
            </a:r>
            <a:r>
              <a:rPr lang="en-US" sz="3600" dirty="0"/>
              <a:t>actionable intelligence</a:t>
            </a:r>
          </a:p>
          <a:p>
            <a:r>
              <a:rPr lang="en-US" sz="3600" dirty="0"/>
              <a:t>T</a:t>
            </a:r>
            <a:r>
              <a:rPr lang="en-US" sz="3600" dirty="0" smtClean="0"/>
              <a:t>ransparency</a:t>
            </a:r>
            <a:endParaRPr lang="en-US" sz="3600" dirty="0"/>
          </a:p>
          <a:p>
            <a:pPr marL="0" indent="0">
              <a:buNone/>
            </a:pPr>
            <a:endParaRPr lang="en-US" dirty="0" smtClean="0"/>
          </a:p>
          <a:p>
            <a:pPr marL="0" indent="0" algn="ctr">
              <a:buNone/>
            </a:pPr>
            <a:r>
              <a:rPr lang="en-US" dirty="0" smtClean="0">
                <a:solidFill>
                  <a:schemeClr val="accent4"/>
                </a:solidFill>
              </a:rPr>
              <a:t>All </a:t>
            </a:r>
            <a:r>
              <a:rPr lang="en-US" dirty="0">
                <a:solidFill>
                  <a:schemeClr val="accent4"/>
                </a:solidFill>
              </a:rPr>
              <a:t>of </a:t>
            </a:r>
            <a:r>
              <a:rPr lang="en-US" dirty="0" smtClean="0">
                <a:solidFill>
                  <a:schemeClr val="accent4"/>
                </a:solidFill>
              </a:rPr>
              <a:t>these gains </a:t>
            </a:r>
            <a:r>
              <a:rPr lang="en-US" dirty="0">
                <a:solidFill>
                  <a:schemeClr val="accent4"/>
                </a:solidFill>
              </a:rPr>
              <a:t>can add substantially to the bottom line</a:t>
            </a:r>
            <a:r>
              <a:rPr lang="en-US" dirty="0" smtClean="0">
                <a:solidFill>
                  <a:schemeClr val="accent4"/>
                </a:solidFill>
              </a:rPr>
              <a:t>. </a:t>
            </a:r>
            <a:r>
              <a:rPr lang="en-US" sz="4400" b="1" dirty="0">
                <a:solidFill>
                  <a:srgbClr val="D7DF0F"/>
                </a:solidFill>
              </a:rPr>
              <a:t>Cost avoidance is competitive advantage.</a:t>
            </a:r>
          </a:p>
          <a:p>
            <a:endParaRPr lang="en-US" dirty="0"/>
          </a:p>
        </p:txBody>
      </p:sp>
    </p:spTree>
    <p:extLst>
      <p:ext uri="{BB962C8B-B14F-4D97-AF65-F5344CB8AC3E}">
        <p14:creationId xmlns:p14="http://schemas.microsoft.com/office/powerpoint/2010/main" val="1337872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777" y="-888999"/>
            <a:ext cx="12554915" cy="8693150"/>
          </a:xfrm>
          <a:prstGeom prst="rect">
            <a:avLst/>
          </a:prstGeom>
        </p:spPr>
      </p:pic>
      <p:sp>
        <p:nvSpPr>
          <p:cNvPr id="2" name="Title 1"/>
          <p:cNvSpPr>
            <a:spLocks noGrp="1"/>
          </p:cNvSpPr>
          <p:nvPr>
            <p:ph type="title"/>
          </p:nvPr>
        </p:nvSpPr>
        <p:spPr>
          <a:xfrm>
            <a:off x="9372600" y="0"/>
            <a:ext cx="2679700" cy="1325563"/>
          </a:xfrm>
        </p:spPr>
        <p:txBody>
          <a:bodyPr/>
          <a:lstStyle/>
          <a:p>
            <a:r>
              <a:rPr lang="en-US" b="0" dirty="0" smtClean="0">
                <a:solidFill>
                  <a:schemeClr val="accent3"/>
                </a:solidFill>
              </a:rPr>
              <a:t>Proof</a:t>
            </a:r>
            <a:endParaRPr lang="en-US" b="0" dirty="0">
              <a:solidFill>
                <a:schemeClr val="accent3"/>
              </a:solidFill>
            </a:endParaRPr>
          </a:p>
        </p:txBody>
      </p:sp>
      <p:sp>
        <p:nvSpPr>
          <p:cNvPr id="3" name="Content Placeholder 2"/>
          <p:cNvSpPr>
            <a:spLocks noGrp="1"/>
          </p:cNvSpPr>
          <p:nvPr>
            <p:ph idx="1"/>
          </p:nvPr>
        </p:nvSpPr>
        <p:spPr>
          <a:xfrm>
            <a:off x="8572500" y="885825"/>
            <a:ext cx="3797300" cy="1704975"/>
          </a:xfrm>
        </p:spPr>
        <p:txBody>
          <a:bodyPr/>
          <a:lstStyle/>
          <a:p>
            <a:pPr marL="0" indent="0">
              <a:buNone/>
            </a:pPr>
            <a:endParaRPr lang="en-US" dirty="0" smtClean="0"/>
          </a:p>
        </p:txBody>
      </p:sp>
      <p:sp>
        <p:nvSpPr>
          <p:cNvPr id="6" name="Content Placeholder 2"/>
          <p:cNvSpPr txBox="1">
            <a:spLocks/>
          </p:cNvSpPr>
          <p:nvPr/>
        </p:nvSpPr>
        <p:spPr>
          <a:xfrm>
            <a:off x="375657" y="4788886"/>
            <a:ext cx="9902113" cy="1764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i="1" dirty="0" smtClean="0">
                <a:solidFill>
                  <a:schemeClr val="accent3"/>
                </a:solidFill>
              </a:rPr>
              <a:t>On their own, they were able to test the change, and see the production results.</a:t>
            </a:r>
          </a:p>
          <a:p>
            <a:pPr marL="0" indent="0">
              <a:buFont typeface="Arial" panose="020B0604020202020204" pitchFamily="34" charset="0"/>
              <a:buNone/>
            </a:pPr>
            <a:r>
              <a:rPr lang="en-US" sz="4000" i="1" dirty="0" smtClean="0"/>
              <a:t>By not involving IT and not needing hardware, bottom line cost avoidance of $10,000</a:t>
            </a:r>
          </a:p>
        </p:txBody>
      </p:sp>
      <p:sp>
        <p:nvSpPr>
          <p:cNvPr id="9" name="Content Placeholder 2"/>
          <p:cNvSpPr txBox="1">
            <a:spLocks/>
          </p:cNvSpPr>
          <p:nvPr/>
        </p:nvSpPr>
        <p:spPr>
          <a:xfrm>
            <a:off x="8572500" y="662781"/>
            <a:ext cx="3971105" cy="2276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a:solidFill>
                  <a:schemeClr val="accent3"/>
                </a:solidFill>
              </a:rPr>
              <a:t>A group looked at their database service and completed a ‘code change’.</a:t>
            </a:r>
          </a:p>
        </p:txBody>
      </p:sp>
    </p:spTree>
    <p:extLst>
      <p:ext uri="{BB962C8B-B14F-4D97-AF65-F5344CB8AC3E}">
        <p14:creationId xmlns:p14="http://schemas.microsoft.com/office/powerpoint/2010/main" val="1826415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507" t="2776" r="27646" b="758"/>
          <a:stretch/>
        </p:blipFill>
        <p:spPr>
          <a:xfrm>
            <a:off x="6522720" y="0"/>
            <a:ext cx="5684520" cy="6858000"/>
          </a:xfrm>
          <a:prstGeom prst="rect">
            <a:avLst/>
          </a:prstGeom>
        </p:spPr>
      </p:pic>
      <p:sp>
        <p:nvSpPr>
          <p:cNvPr id="4" name="Rectangle 3"/>
          <p:cNvSpPr/>
          <p:nvPr/>
        </p:nvSpPr>
        <p:spPr>
          <a:xfrm>
            <a:off x="261253" y="1137117"/>
            <a:ext cx="6261468" cy="4678204"/>
          </a:xfrm>
          <a:prstGeom prst="rect">
            <a:avLst/>
          </a:prstGeom>
          <a:noFill/>
        </p:spPr>
        <p:txBody>
          <a:bodyPr wrap="square" lIns="91440" tIns="45720" rIns="91440" bIns="45720">
            <a:spAutoFit/>
          </a:bodyPr>
          <a:lstStyle/>
          <a:p>
            <a:endParaRPr lang="en-US" sz="1000" b="1" dirty="0">
              <a:solidFill>
                <a:schemeClr val="bg1"/>
              </a:solidFill>
              <a:cs typeface="Calibri"/>
            </a:endParaRPr>
          </a:p>
          <a:p>
            <a:pPr marL="350838" indent="-350838">
              <a:buFont typeface="Arial" panose="020B0604020202020204" pitchFamily="34" charset="0"/>
              <a:buChar char="•"/>
            </a:pPr>
            <a:r>
              <a:rPr lang="en-US" sz="3600" b="1" dirty="0" smtClean="0">
                <a:solidFill>
                  <a:schemeClr val="bg1"/>
                </a:solidFill>
                <a:cs typeface="Calibri"/>
              </a:rPr>
              <a:t>Get </a:t>
            </a:r>
            <a:r>
              <a:rPr lang="en-US" sz="3600" b="1" dirty="0">
                <a:solidFill>
                  <a:schemeClr val="bg1"/>
                </a:solidFill>
                <a:cs typeface="Calibri"/>
              </a:rPr>
              <a:t>data into TSCO, and </a:t>
            </a:r>
            <a:r>
              <a:rPr lang="en-US" sz="3600" b="1" dirty="0" smtClean="0">
                <a:solidFill>
                  <a:schemeClr val="bg1"/>
                </a:solidFill>
                <a:cs typeface="Calibri"/>
              </a:rPr>
              <a:t>use it</a:t>
            </a:r>
          </a:p>
          <a:p>
            <a:pPr marL="350838" indent="-350838">
              <a:buFont typeface="Arial" panose="020B0604020202020204" pitchFamily="34" charset="0"/>
              <a:buChar char="•"/>
            </a:pPr>
            <a:r>
              <a:rPr lang="en-US" sz="3600" b="1" dirty="0">
                <a:solidFill>
                  <a:schemeClr val="bg1"/>
                </a:solidFill>
                <a:cs typeface="Calibri"/>
              </a:rPr>
              <a:t>Treat metric data as a corporate </a:t>
            </a:r>
            <a:r>
              <a:rPr lang="en-US" sz="3600" b="1" dirty="0" smtClean="0">
                <a:solidFill>
                  <a:schemeClr val="bg1"/>
                </a:solidFill>
                <a:cs typeface="Calibri"/>
              </a:rPr>
              <a:t>asset</a:t>
            </a:r>
            <a:endParaRPr lang="en-US" sz="3600" b="1" dirty="0">
              <a:solidFill>
                <a:schemeClr val="bg1"/>
              </a:solidFill>
              <a:cs typeface="Calibri"/>
            </a:endParaRPr>
          </a:p>
          <a:p>
            <a:pPr marL="350838" indent="-350838">
              <a:buFont typeface="Arial" panose="020B0604020202020204" pitchFamily="34" charset="0"/>
              <a:buChar char="•"/>
            </a:pPr>
            <a:r>
              <a:rPr lang="en-US" sz="3600" b="1" dirty="0" smtClean="0">
                <a:solidFill>
                  <a:schemeClr val="bg1"/>
                </a:solidFill>
                <a:cs typeface="Calibri"/>
              </a:rPr>
              <a:t>Allow </a:t>
            </a:r>
            <a:r>
              <a:rPr lang="en-US" sz="3600" b="1" dirty="0">
                <a:solidFill>
                  <a:schemeClr val="bg1"/>
                </a:solidFill>
                <a:cs typeface="Calibri"/>
              </a:rPr>
              <a:t>access for all legitimate </a:t>
            </a:r>
            <a:r>
              <a:rPr lang="en-US" sz="3600" b="1" dirty="0" smtClean="0">
                <a:solidFill>
                  <a:schemeClr val="bg1"/>
                </a:solidFill>
                <a:cs typeface="Calibri"/>
              </a:rPr>
              <a:t>purposes – like chocolate at a birthday party</a:t>
            </a:r>
            <a:endParaRPr lang="en-US" sz="3600" b="1" dirty="0">
              <a:solidFill>
                <a:schemeClr val="bg1"/>
              </a:solidFill>
              <a:cs typeface="Calibri"/>
            </a:endParaRPr>
          </a:p>
          <a:p>
            <a:pPr marL="350838" indent="-350838">
              <a:buFont typeface="Arial" panose="020B0604020202020204" pitchFamily="34" charset="0"/>
              <a:buChar char="•"/>
            </a:pPr>
            <a:r>
              <a:rPr lang="en-US" sz="3600" b="1" dirty="0">
                <a:solidFill>
                  <a:schemeClr val="bg1"/>
                </a:solidFill>
                <a:cs typeface="Calibri"/>
              </a:rPr>
              <a:t>Facilitate making actionable </a:t>
            </a:r>
            <a:r>
              <a:rPr lang="en-US" sz="3600" b="1" dirty="0" smtClean="0">
                <a:solidFill>
                  <a:schemeClr val="bg1"/>
                </a:solidFill>
                <a:cs typeface="Calibri"/>
              </a:rPr>
              <a:t>intelligence</a:t>
            </a:r>
            <a:endParaRPr lang="en-US" sz="3600" b="1" dirty="0">
              <a:solidFill>
                <a:schemeClr val="bg1"/>
              </a:solidFill>
              <a:cs typeface="Calibri"/>
            </a:endParaRPr>
          </a:p>
        </p:txBody>
      </p:sp>
      <p:sp>
        <p:nvSpPr>
          <p:cNvPr id="5" name="Title 5"/>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4"/>
                </a:solidFill>
                <a:latin typeface="Calibri"/>
                <a:ea typeface="PT Sans" pitchFamily="34" charset="0"/>
                <a:cs typeface="Calibri"/>
              </a:rPr>
              <a:t>Summary Review</a:t>
            </a:r>
            <a:endParaRPr lang="en-US" dirty="0">
              <a:solidFill>
                <a:schemeClr val="accent4"/>
              </a:solidFill>
            </a:endParaRPr>
          </a:p>
        </p:txBody>
      </p:sp>
    </p:spTree>
    <p:extLst>
      <p:ext uri="{BB962C8B-B14F-4D97-AF65-F5344CB8AC3E}">
        <p14:creationId xmlns:p14="http://schemas.microsoft.com/office/powerpoint/2010/main" val="7841228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4" name="Group 3"/>
          <p:cNvGrpSpPr/>
          <p:nvPr/>
        </p:nvGrpSpPr>
        <p:grpSpPr>
          <a:xfrm>
            <a:off x="6518653" y="2383452"/>
            <a:ext cx="5572679" cy="2554738"/>
            <a:chOff x="9841291" y="3682076"/>
            <a:chExt cx="4179509" cy="2554738"/>
          </a:xfrm>
        </p:grpSpPr>
        <p:sp>
          <p:nvSpPr>
            <p:cNvPr id="10" name="TextBox 9"/>
            <p:cNvSpPr txBox="1"/>
            <p:nvPr/>
          </p:nvSpPr>
          <p:spPr>
            <a:xfrm>
              <a:off x="10273862" y="3682076"/>
              <a:ext cx="3746938" cy="2554738"/>
            </a:xfrm>
            <a:prstGeom prst="rect">
              <a:avLst/>
            </a:prstGeom>
            <a:noFill/>
          </p:spPr>
          <p:txBody>
            <a:bodyPr wrap="square" rtlCol="0">
              <a:spAutoFit/>
            </a:bodyPr>
            <a:lstStyle/>
            <a:p>
              <a:r>
                <a:rPr lang="en-US" sz="3200" b="1" dirty="0">
                  <a:solidFill>
                    <a:srgbClr val="FFFFFF"/>
                  </a:solidFill>
                </a:rPr>
                <a:t>Ben Davies</a:t>
              </a:r>
            </a:p>
            <a:p>
              <a:r>
                <a:rPr lang="en-US" sz="2133" b="1" dirty="0">
                  <a:solidFill>
                    <a:srgbClr val="FFFFFF"/>
                  </a:solidFill>
                </a:rPr>
                <a:t>Sr. IT Business Consultant</a:t>
              </a:r>
            </a:p>
            <a:p>
              <a:r>
                <a:rPr lang="en-US" sz="2667" b="1" dirty="0">
                  <a:solidFill>
                    <a:srgbClr val="FFFFFF"/>
                  </a:solidFill>
                </a:rPr>
                <a:t>918.814.6588</a:t>
              </a:r>
            </a:p>
            <a:p>
              <a:r>
                <a:rPr lang="en-US" sz="2667" b="1" dirty="0">
                  <a:solidFill>
                    <a:srgbClr val="FFFFFF"/>
                  </a:solidFill>
                </a:rPr>
                <a:t>ben_davies@hcsc.net</a:t>
              </a:r>
            </a:p>
            <a:p>
              <a:r>
                <a:rPr lang="en-US" sz="2667" b="1" dirty="0" smtClean="0">
                  <a:solidFill>
                    <a:srgbClr val="FFFFFF"/>
                  </a:solidFill>
                </a:rPr>
                <a:t>www.hcsc.com</a:t>
              </a:r>
            </a:p>
            <a:p>
              <a:r>
                <a:rPr lang="en-US" sz="2667" b="1" dirty="0" smtClean="0">
                  <a:solidFill>
                    <a:srgbClr val="FFFFFF"/>
                  </a:solidFill>
                </a:rPr>
                <a:t>Twitter  </a:t>
              </a:r>
              <a:r>
                <a:rPr lang="en-US" sz="2667" b="1" dirty="0">
                  <a:solidFill>
                    <a:srgbClr val="FFFFFF"/>
                  </a:solidFill>
                  <a:hlinkClick r:id="rId3"/>
                </a:rPr>
                <a:t>@MrBenHoney</a:t>
              </a:r>
              <a:endParaRPr lang="en-US" sz="2667" b="1" dirty="0">
                <a:solidFill>
                  <a:srgbClr val="FFFFFF"/>
                </a:solidFill>
              </a:endParaRPr>
            </a:p>
          </p:txBody>
        </p:sp>
        <p:pic>
          <p:nvPicPr>
            <p:cNvPr id="12" name="Picture 11" descr="email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6686" y="4726509"/>
              <a:ext cx="351217" cy="395624"/>
            </a:xfrm>
            <a:prstGeom prst="rect">
              <a:avLst/>
            </a:prstGeom>
          </p:spPr>
        </p:pic>
        <p:pic>
          <p:nvPicPr>
            <p:cNvPr id="13" name="Picture 12" descr="phone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685" y="4229266"/>
              <a:ext cx="328126" cy="369613"/>
            </a:xfrm>
            <a:prstGeom prst="rect">
              <a:avLst/>
            </a:prstGeom>
          </p:spPr>
        </p:pic>
        <p:pic>
          <p:nvPicPr>
            <p:cNvPr id="14" name="Picture 13" descr="website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1291" y="5204236"/>
              <a:ext cx="353476" cy="398168"/>
            </a:xfrm>
            <a:prstGeom prst="rect">
              <a:avLst/>
            </a:prstGeom>
          </p:spPr>
        </p:pic>
      </p:grpSp>
      <p:sp>
        <p:nvSpPr>
          <p:cNvPr id="8" name="TextBox 7"/>
          <p:cNvSpPr txBox="1"/>
          <p:nvPr/>
        </p:nvSpPr>
        <p:spPr>
          <a:xfrm>
            <a:off x="132530" y="382034"/>
            <a:ext cx="3779664" cy="830997"/>
          </a:xfrm>
          <a:prstGeom prst="rect">
            <a:avLst/>
          </a:prstGeom>
          <a:noFill/>
        </p:spPr>
        <p:txBody>
          <a:bodyPr wrap="square" rtlCol="0" anchor="ctr">
            <a:spAutoFit/>
          </a:bodyPr>
          <a:lstStyle/>
          <a:p>
            <a:r>
              <a:rPr lang="en-US" sz="1600" dirty="0">
                <a:solidFill>
                  <a:schemeClr val="bg1"/>
                </a:solidFill>
              </a:rPr>
              <a:t>Submit your card with: </a:t>
            </a:r>
            <a:r>
              <a:rPr lang="en-US" sz="1600" dirty="0" smtClean="0">
                <a:solidFill>
                  <a:schemeClr val="bg1"/>
                </a:solidFill>
              </a:rPr>
              <a:t>“Chocolate” </a:t>
            </a:r>
            <a:r>
              <a:rPr lang="en-US" sz="1600" dirty="0">
                <a:solidFill>
                  <a:schemeClr val="bg1"/>
                </a:solidFill>
              </a:rPr>
              <a:t>on the </a:t>
            </a:r>
            <a:r>
              <a:rPr lang="en-US" sz="1600" dirty="0" smtClean="0">
                <a:solidFill>
                  <a:schemeClr val="bg1"/>
                </a:solidFill>
              </a:rPr>
              <a:t>back and we will send you a link to the presentation and materials.</a:t>
            </a:r>
            <a:endParaRPr lang="en-US" sz="1600" dirty="0">
              <a:solidFill>
                <a:schemeClr val="bg1"/>
              </a:solidFill>
            </a:endParaRPr>
          </a:p>
        </p:txBody>
      </p:sp>
      <p:pic>
        <p:nvPicPr>
          <p:cNvPr id="19" name="Picture 2" descr="C:\1documents\BMCTrueSightisHot2014Engage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41" y="1809887"/>
            <a:ext cx="2882543" cy="36484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86999" y="545976"/>
            <a:ext cx="3009001" cy="3114845"/>
            <a:chOff x="1345646" y="1327318"/>
            <a:chExt cx="3152525" cy="4203367"/>
          </a:xfrm>
        </p:grpSpPr>
        <p:pic>
          <p:nvPicPr>
            <p:cNvPr id="15" name="Picture 14" descr="Bubble_Whit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646" y="1327318"/>
              <a:ext cx="3152525" cy="4203367"/>
            </a:xfrm>
            <a:prstGeom prst="rect">
              <a:avLst/>
            </a:prstGeom>
          </p:spPr>
        </p:pic>
        <p:sp>
          <p:nvSpPr>
            <p:cNvPr id="17" name="TextBox 16"/>
            <p:cNvSpPr txBox="1"/>
            <p:nvPr/>
          </p:nvSpPr>
          <p:spPr>
            <a:xfrm>
              <a:off x="1490272" y="2227484"/>
              <a:ext cx="2863272" cy="2118198"/>
            </a:xfrm>
            <a:prstGeom prst="rect">
              <a:avLst/>
            </a:prstGeom>
            <a:noFill/>
          </p:spPr>
          <p:txBody>
            <a:bodyPr wrap="square" rtlCol="0" anchor="ctr">
              <a:spAutoFit/>
            </a:bodyPr>
            <a:lstStyle/>
            <a:p>
              <a:pPr algn="ctr"/>
              <a:r>
                <a:rPr lang="en-JM" altLang="en-US" sz="4800" b="1" dirty="0">
                  <a:solidFill>
                    <a:schemeClr val="accent3"/>
                  </a:solidFill>
                  <a:latin typeface="Calibri"/>
                  <a:ea typeface="Open Sans Extrabold" pitchFamily="34" charset="0"/>
                  <a:cs typeface="Calibri"/>
                </a:rPr>
                <a:t>Thank You.</a:t>
              </a:r>
              <a:endParaRPr lang="en-US" sz="4800" dirty="0">
                <a:solidFill>
                  <a:schemeClr val="accent3"/>
                </a:solidFill>
                <a:latin typeface="Calibri"/>
                <a:cs typeface="Calibri"/>
              </a:endParaRPr>
            </a:p>
          </p:txBody>
        </p:sp>
      </p:grpSp>
      <p:sp>
        <p:nvSpPr>
          <p:cNvPr id="20" name="TextBox 19"/>
          <p:cNvSpPr txBox="1"/>
          <p:nvPr/>
        </p:nvSpPr>
        <p:spPr>
          <a:xfrm>
            <a:off x="1965679" y="5817289"/>
            <a:ext cx="7984558" cy="1015663"/>
          </a:xfrm>
          <a:prstGeom prst="rect">
            <a:avLst/>
          </a:prstGeom>
          <a:noFill/>
        </p:spPr>
        <p:txBody>
          <a:bodyPr wrap="none" rtlCol="0">
            <a:spAutoFit/>
          </a:bodyPr>
          <a:lstStyle/>
          <a:p>
            <a:pPr algn="ctr"/>
            <a:r>
              <a:rPr lang="en-US" sz="2000" dirty="0" smtClean="0">
                <a:solidFill>
                  <a:schemeClr val="bg1"/>
                </a:solidFill>
              </a:rPr>
              <a:t>Submit a review at the registration desk.  Say that Mr. Ben is awesome!</a:t>
            </a:r>
          </a:p>
          <a:p>
            <a:pPr algn="ctr"/>
            <a:r>
              <a:rPr lang="en-US" sz="2000" dirty="0" smtClean="0">
                <a:solidFill>
                  <a:schemeClr val="bg1"/>
                </a:solidFill>
              </a:rPr>
              <a:t>Mostly because we are, but also because we asked nicely.  Please.</a:t>
            </a:r>
          </a:p>
          <a:p>
            <a:pPr algn="ctr"/>
            <a:r>
              <a:rPr lang="en-US" sz="2000" dirty="0" smtClean="0">
                <a:solidFill>
                  <a:schemeClr val="bg1"/>
                </a:solidFill>
              </a:rPr>
              <a:t>I have three sessions – so I am in competition with other versions of myself</a:t>
            </a:r>
            <a:endParaRPr lang="en-US" sz="2000" dirty="0">
              <a:solidFill>
                <a:schemeClr val="bg1"/>
              </a:solidFill>
            </a:endParaRPr>
          </a:p>
        </p:txBody>
      </p:sp>
    </p:spTree>
    <p:extLst>
      <p:ext uri="{BB962C8B-B14F-4D97-AF65-F5344CB8AC3E}">
        <p14:creationId xmlns:p14="http://schemas.microsoft.com/office/powerpoint/2010/main" val="1398138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4"/>
                </a:solidFill>
                <a:latin typeface="Calibri"/>
                <a:ea typeface="PT Sans" pitchFamily="34" charset="0"/>
                <a:cs typeface="Calibri"/>
              </a:rPr>
              <a:t>Call to Action and </a:t>
            </a:r>
            <a:r>
              <a:rPr lang="en-US" b="1" dirty="0" smtClean="0">
                <a:solidFill>
                  <a:schemeClr val="accent4"/>
                </a:solidFill>
                <a:latin typeface="Calibri"/>
              </a:rPr>
              <a:t>Questions</a:t>
            </a:r>
            <a:endParaRPr lang="en-US" dirty="0">
              <a:solidFill>
                <a:schemeClr val="accent4"/>
              </a:solidFill>
            </a:endParaRPr>
          </a:p>
        </p:txBody>
      </p:sp>
      <p:sp>
        <p:nvSpPr>
          <p:cNvPr id="3" name="Text Placeholder 3"/>
          <p:cNvSpPr txBox="1">
            <a:spLocks/>
          </p:cNvSpPr>
          <p:nvPr/>
        </p:nvSpPr>
        <p:spPr>
          <a:xfrm>
            <a:off x="776061" y="2013458"/>
            <a:ext cx="10639877" cy="331075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267" dirty="0" smtClean="0">
                <a:solidFill>
                  <a:schemeClr val="bg1"/>
                </a:solidFill>
              </a:rPr>
              <a:t>What YOU should do, starting now:</a:t>
            </a:r>
          </a:p>
          <a:p>
            <a:pPr marL="761981" indent="-761981">
              <a:buFont typeface="Arial" panose="020B0604020202020204" pitchFamily="34" charset="0"/>
              <a:buChar char="•"/>
            </a:pPr>
            <a:r>
              <a:rPr lang="en-US" sz="3733" dirty="0">
                <a:solidFill>
                  <a:schemeClr val="accent4"/>
                </a:solidFill>
              </a:rPr>
              <a:t>Treat metric data as a corporate asset.</a:t>
            </a:r>
          </a:p>
          <a:p>
            <a:pPr marL="761981" indent="-761981">
              <a:buFont typeface="Arial" panose="020B0604020202020204" pitchFamily="34" charset="0"/>
              <a:buChar char="•"/>
            </a:pPr>
            <a:r>
              <a:rPr lang="en-US" sz="3733" dirty="0" smtClean="0">
                <a:solidFill>
                  <a:schemeClr val="bg1"/>
                </a:solidFill>
              </a:rPr>
              <a:t>Get data into TSCO, and use it.</a:t>
            </a:r>
          </a:p>
          <a:p>
            <a:pPr marL="761981" indent="-761981">
              <a:buFont typeface="Arial" panose="020B0604020202020204" pitchFamily="34" charset="0"/>
              <a:buChar char="•"/>
            </a:pPr>
            <a:r>
              <a:rPr lang="en-US" sz="3733" dirty="0" smtClean="0">
                <a:solidFill>
                  <a:schemeClr val="bg1"/>
                </a:solidFill>
              </a:rPr>
              <a:t>Allow access for </a:t>
            </a:r>
            <a:r>
              <a:rPr lang="en-US" sz="3733" dirty="0" smtClean="0">
                <a:solidFill>
                  <a:schemeClr val="accent4"/>
                </a:solidFill>
              </a:rPr>
              <a:t>all legitimate purposes.</a:t>
            </a:r>
          </a:p>
          <a:p>
            <a:pPr marL="761981" indent="-761981">
              <a:buFont typeface="Arial" panose="020B0604020202020204" pitchFamily="34" charset="0"/>
              <a:buChar char="•"/>
            </a:pPr>
            <a:r>
              <a:rPr lang="en-US" sz="3733" dirty="0" smtClean="0">
                <a:solidFill>
                  <a:schemeClr val="bg1"/>
                </a:solidFill>
              </a:rPr>
              <a:t>Facilitate making </a:t>
            </a:r>
            <a:r>
              <a:rPr lang="en-US" sz="3733" dirty="0" smtClean="0">
                <a:solidFill>
                  <a:schemeClr val="accent4"/>
                </a:solidFill>
              </a:rPr>
              <a:t>actionable intelligence.</a:t>
            </a:r>
            <a:endParaRPr lang="en-US" sz="3733" dirty="0">
              <a:solidFill>
                <a:schemeClr val="accent4"/>
              </a:solidFill>
            </a:endParaRPr>
          </a:p>
        </p:txBody>
      </p:sp>
      <p:sp>
        <p:nvSpPr>
          <p:cNvPr id="4" name="TextBox 3"/>
          <p:cNvSpPr txBox="1"/>
          <p:nvPr/>
        </p:nvSpPr>
        <p:spPr>
          <a:xfrm>
            <a:off x="1404181" y="5324208"/>
            <a:ext cx="9171613" cy="1446550"/>
          </a:xfrm>
          <a:prstGeom prst="rect">
            <a:avLst/>
          </a:prstGeom>
          <a:noFill/>
        </p:spPr>
        <p:txBody>
          <a:bodyPr wrap="none" rtlCol="0">
            <a:spAutoFit/>
          </a:bodyPr>
          <a:lstStyle/>
          <a:p>
            <a:pPr algn="ctr"/>
            <a:r>
              <a:rPr lang="en-US" sz="8800" b="1" dirty="0">
                <a:solidFill>
                  <a:schemeClr val="accent4"/>
                </a:solidFill>
                <a:latin typeface="Calibri"/>
                <a:ea typeface="PT Sans" pitchFamily="34" charset="0"/>
                <a:cs typeface="Calibri"/>
              </a:rPr>
              <a:t>THIS IS FREE VALUE</a:t>
            </a:r>
          </a:p>
        </p:txBody>
      </p:sp>
      <p:sp>
        <p:nvSpPr>
          <p:cNvPr id="5" name="Freeform 4"/>
          <p:cNvSpPr/>
          <p:nvPr/>
        </p:nvSpPr>
        <p:spPr>
          <a:xfrm rot="1350146">
            <a:off x="8953658" y="393015"/>
            <a:ext cx="2277531" cy="2049895"/>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Freeform 5"/>
          <p:cNvSpPr/>
          <p:nvPr/>
        </p:nvSpPr>
        <p:spPr>
          <a:xfrm rot="5672989">
            <a:off x="10840448" y="1786420"/>
            <a:ext cx="721745" cy="64960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rgbClr val="D7DF0F"/>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descr="BMC digital IT Engage_Logo Lockup_ with year-01.png"/>
          <p:cNvPicPr>
            <a:picLocks noChangeAspect="1"/>
          </p:cNvPicPr>
          <p:nvPr/>
        </p:nvPicPr>
        <p:blipFill rotWithShape="1">
          <a:blip r:embed="rId3" cstate="print">
            <a:extLst>
              <a:ext uri="{28A0092B-C50C-407E-A947-70E740481C1C}">
                <a14:useLocalDpi xmlns:a14="http://schemas.microsoft.com/office/drawing/2010/main" val="0"/>
              </a:ext>
            </a:extLst>
          </a:blip>
          <a:srcRect l="25428" t="40403" r="25012" b="38755"/>
          <a:stretch/>
        </p:blipFill>
        <p:spPr>
          <a:xfrm>
            <a:off x="9071514" y="975911"/>
            <a:ext cx="1901286" cy="799547"/>
          </a:xfrm>
          <a:prstGeom prst="rect">
            <a:avLst/>
          </a:prstGeom>
        </p:spPr>
      </p:pic>
    </p:spTree>
    <p:extLst>
      <p:ext uri="{BB962C8B-B14F-4D97-AF65-F5344CB8AC3E}">
        <p14:creationId xmlns:p14="http://schemas.microsoft.com/office/powerpoint/2010/main" val="315974172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12" name="Picture 11" descr="BMC digital IT Engage_Logo Lockup_without date location ye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843" y="2421940"/>
            <a:ext cx="3954314" cy="1673912"/>
          </a:xfrm>
          <a:prstGeom prst="rect">
            <a:avLst/>
          </a:prstGeom>
        </p:spPr>
      </p:pic>
    </p:spTree>
    <p:extLst>
      <p:ext uri="{BB962C8B-B14F-4D97-AF65-F5344CB8AC3E}">
        <p14:creationId xmlns:p14="http://schemas.microsoft.com/office/powerpoint/2010/main" val="1253379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7" name="Picture 7" descr="BMC_logo_lockup_RGB-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1619" y="1320800"/>
            <a:ext cx="5405437" cy="360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89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64" y="1490008"/>
            <a:ext cx="9127672" cy="4524315"/>
          </a:xfrm>
          <a:prstGeom prst="rect">
            <a:avLst/>
          </a:prstGeom>
          <a:noFill/>
        </p:spPr>
        <p:txBody>
          <a:bodyPr wrap="square" rtlCol="0">
            <a:spAutoFit/>
          </a:bodyPr>
          <a:lstStyle/>
          <a:p>
            <a:pPr algn="ctr"/>
            <a:r>
              <a:rPr lang="en-US" sz="9600" dirty="0" smtClean="0"/>
              <a:t>Bonus</a:t>
            </a:r>
          </a:p>
          <a:p>
            <a:pPr algn="ctr"/>
            <a:r>
              <a:rPr lang="en-US" sz="9600" dirty="0" smtClean="0"/>
              <a:t>Material</a:t>
            </a:r>
          </a:p>
          <a:p>
            <a:pPr algn="ctr"/>
            <a:r>
              <a:rPr lang="en-US" sz="4800" dirty="0" smtClean="0"/>
              <a:t> </a:t>
            </a:r>
          </a:p>
          <a:p>
            <a:pPr algn="ctr"/>
            <a:r>
              <a:rPr lang="en-US" sz="4800" dirty="0" smtClean="0"/>
              <a:t>And other example users</a:t>
            </a:r>
            <a:endParaRPr lang="en-US" sz="4800" dirty="0"/>
          </a:p>
        </p:txBody>
      </p:sp>
    </p:spTree>
    <p:extLst>
      <p:ext uri="{BB962C8B-B14F-4D97-AF65-F5344CB8AC3E}">
        <p14:creationId xmlns:p14="http://schemas.microsoft.com/office/powerpoint/2010/main" val="77992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243" y="0"/>
            <a:ext cx="11881757" cy="3785652"/>
          </a:xfrm>
          <a:prstGeom prst="rect">
            <a:avLst/>
          </a:prstGeom>
          <a:noFill/>
        </p:spPr>
        <p:txBody>
          <a:bodyPr wrap="square" rtlCol="0">
            <a:spAutoFit/>
          </a:bodyPr>
          <a:lstStyle/>
          <a:p>
            <a:r>
              <a:rPr lang="en-US" sz="2000" dirty="0"/>
              <a:t>Sir or </a:t>
            </a:r>
            <a:r>
              <a:rPr lang="en-US" sz="2000" dirty="0" smtClean="0"/>
              <a:t>Madam,</a:t>
            </a:r>
          </a:p>
          <a:p>
            <a:r>
              <a:rPr lang="en-US" sz="2000" dirty="0" smtClean="0"/>
              <a:t> </a:t>
            </a:r>
          </a:p>
          <a:p>
            <a:r>
              <a:rPr lang="en-US" sz="2000" dirty="0" smtClean="0"/>
              <a:t>A request </a:t>
            </a:r>
            <a:r>
              <a:rPr lang="en-US" sz="2000" dirty="0"/>
              <a:t>has been submitted on your behalf to provide you 'Viewer' access to the BCO (BMC Capacity Optimization) tool.  </a:t>
            </a:r>
            <a:endParaRPr lang="en-US" sz="2000" dirty="0" smtClean="0"/>
          </a:p>
          <a:p>
            <a:r>
              <a:rPr lang="en-US" sz="2000" dirty="0"/>
              <a:t> </a:t>
            </a:r>
          </a:p>
          <a:p>
            <a:r>
              <a:rPr lang="en-US" sz="2000" dirty="0"/>
              <a:t>Viewer permissions allow you to view the Views tab, an interactive, dynamic reporting option, view the canned reports on the Reports tab, and view the device, business metrics, reports and charts on the Workspace tab (but not update). This level of access is more than adequate to consume the data available in BCO.</a:t>
            </a:r>
          </a:p>
          <a:p>
            <a:r>
              <a:rPr lang="en-US" sz="2000" dirty="0"/>
              <a:t> </a:t>
            </a:r>
          </a:p>
          <a:p>
            <a:r>
              <a:rPr lang="en-US" sz="2000" dirty="0"/>
              <a:t>You may find these helpful in using BCO, but know the entire Capacity Planning Team is available to help in whatever way we can.</a:t>
            </a:r>
          </a:p>
          <a:p>
            <a:r>
              <a:rPr lang="en-US" sz="2000" dirty="0"/>
              <a:t> </a:t>
            </a:r>
          </a:p>
        </p:txBody>
      </p:sp>
      <p:sp>
        <p:nvSpPr>
          <p:cNvPr id="2" name="TextBox 1"/>
          <p:cNvSpPr txBox="1"/>
          <p:nvPr/>
        </p:nvSpPr>
        <p:spPr>
          <a:xfrm>
            <a:off x="480404" y="3785652"/>
            <a:ext cx="4240584" cy="3139321"/>
          </a:xfrm>
          <a:prstGeom prst="rect">
            <a:avLst/>
          </a:prstGeom>
          <a:noFill/>
        </p:spPr>
        <p:txBody>
          <a:bodyPr wrap="none" rtlCol="0">
            <a:spAutoFit/>
          </a:bodyPr>
          <a:lstStyle/>
          <a:p>
            <a:r>
              <a:rPr lang="en-US" dirty="0"/>
              <a:t>BCO Overview</a:t>
            </a:r>
          </a:p>
          <a:p>
            <a:r>
              <a:rPr lang="en-US" dirty="0"/>
              <a:t>http://</a:t>
            </a:r>
            <a:r>
              <a:rPr lang="en-US" b="1" dirty="0"/>
              <a:t>BCO-Overview20131028a.pptx</a:t>
            </a:r>
          </a:p>
          <a:p>
            <a:r>
              <a:rPr lang="en-US" dirty="0"/>
              <a:t> </a:t>
            </a:r>
          </a:p>
          <a:p>
            <a:r>
              <a:rPr lang="en-US" dirty="0"/>
              <a:t>We got an alert from the Monitoring Team!</a:t>
            </a:r>
          </a:p>
          <a:p>
            <a:r>
              <a:rPr lang="en-US" dirty="0"/>
              <a:t>OR Other Reason to Use BCO…</a:t>
            </a:r>
          </a:p>
          <a:p>
            <a:r>
              <a:rPr lang="en-US" dirty="0"/>
              <a:t>http://BCOUseCase001.pptx</a:t>
            </a:r>
          </a:p>
          <a:p>
            <a:r>
              <a:rPr lang="en-US" dirty="0"/>
              <a:t> </a:t>
            </a:r>
          </a:p>
          <a:p>
            <a:r>
              <a:rPr lang="en-US" dirty="0"/>
              <a:t>Setup My Application and Make Reports.</a:t>
            </a:r>
          </a:p>
          <a:p>
            <a:r>
              <a:rPr lang="en-US" dirty="0"/>
              <a:t>How can BCO help?</a:t>
            </a:r>
          </a:p>
          <a:p>
            <a:r>
              <a:rPr lang="en-US" dirty="0"/>
              <a:t>http://BCOUseCase002.pptx</a:t>
            </a:r>
          </a:p>
          <a:p>
            <a:r>
              <a:rPr lang="en-US" dirty="0"/>
              <a:t> </a:t>
            </a:r>
          </a:p>
        </p:txBody>
      </p:sp>
      <p:sp>
        <p:nvSpPr>
          <p:cNvPr id="4" name="TextBox 3"/>
          <p:cNvSpPr txBox="1"/>
          <p:nvPr/>
        </p:nvSpPr>
        <p:spPr>
          <a:xfrm>
            <a:off x="5149725" y="3785652"/>
            <a:ext cx="6833728" cy="4247317"/>
          </a:xfrm>
          <a:prstGeom prst="rect">
            <a:avLst/>
          </a:prstGeom>
          <a:noFill/>
        </p:spPr>
        <p:txBody>
          <a:bodyPr wrap="square" rtlCol="0">
            <a:spAutoFit/>
          </a:bodyPr>
          <a:lstStyle/>
          <a:p>
            <a:r>
              <a:rPr lang="en-US" dirty="0" smtClean="0"/>
              <a:t>As </a:t>
            </a:r>
            <a:r>
              <a:rPr lang="en-US" dirty="0"/>
              <a:t>an application SME what can BCO tell me about my application in workspace tab?</a:t>
            </a:r>
          </a:p>
          <a:p>
            <a:r>
              <a:rPr lang="en-US" dirty="0"/>
              <a:t>And a use case of high storage utilization.</a:t>
            </a:r>
          </a:p>
          <a:p>
            <a:r>
              <a:rPr lang="en-US" dirty="0"/>
              <a:t>http://</a:t>
            </a:r>
            <a:r>
              <a:rPr lang="en-US" b="1" dirty="0"/>
              <a:t>BCOUseCase004.pptx</a:t>
            </a:r>
          </a:p>
          <a:p>
            <a:r>
              <a:rPr lang="en-US" dirty="0"/>
              <a:t> </a:t>
            </a:r>
          </a:p>
          <a:p>
            <a:r>
              <a:rPr lang="en-US" dirty="0"/>
              <a:t>As an SME group, how can we conduct investigations when we do not always know what devices or reports would be helpful?</a:t>
            </a:r>
          </a:p>
          <a:p>
            <a:r>
              <a:rPr lang="en-US" dirty="0"/>
              <a:t>http://BCOUseCase006.pptx</a:t>
            </a:r>
          </a:p>
          <a:p>
            <a:r>
              <a:rPr lang="en-US" dirty="0"/>
              <a:t> </a:t>
            </a:r>
          </a:p>
          <a:p>
            <a:r>
              <a:rPr lang="en-US" dirty="0"/>
              <a:t>Link to BCO user documentation... very large.</a:t>
            </a:r>
          </a:p>
          <a:p>
            <a:r>
              <a:rPr lang="en-US" dirty="0"/>
              <a:t>http://BMC_TrueSight_Capacity_Optimization_10.0.0.pdf</a:t>
            </a:r>
          </a:p>
          <a:p>
            <a:endParaRPr lang="en-US" dirty="0"/>
          </a:p>
          <a:p>
            <a:r>
              <a:rPr lang="en-US" dirty="0"/>
              <a:t>Thank you for your time from the Capacity Planning Team.</a:t>
            </a:r>
          </a:p>
          <a:p>
            <a:r>
              <a:rPr lang="en-US" dirty="0"/>
              <a:t> </a:t>
            </a:r>
          </a:p>
          <a:p>
            <a:endParaRPr lang="en-US" dirty="0"/>
          </a:p>
        </p:txBody>
      </p:sp>
    </p:spTree>
    <p:extLst>
      <p:ext uri="{BB962C8B-B14F-4D97-AF65-F5344CB8AC3E}">
        <p14:creationId xmlns:p14="http://schemas.microsoft.com/office/powerpoint/2010/main" val="333599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481" y="2022638"/>
            <a:ext cx="9143991" cy="665712"/>
            <a:chOff x="822481" y="2022638"/>
            <a:chExt cx="9143991" cy="665712"/>
          </a:xfrm>
        </p:grpSpPr>
        <p:sp>
          <p:nvSpPr>
            <p:cNvPr id="21" name="Oval 20"/>
            <p:cNvSpPr/>
            <p:nvPr/>
          </p:nvSpPr>
          <p:spPr>
            <a:xfrm>
              <a:off x="822481" y="2101494"/>
              <a:ext cx="503239" cy="508000"/>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chemeClr val="bg1"/>
                  </a:solidFill>
                  <a:cs typeface="Calibri"/>
                </a:rPr>
                <a:t>1</a:t>
              </a:r>
              <a:endParaRPr lang="en-JM" sz="2400" b="1" dirty="0">
                <a:solidFill>
                  <a:schemeClr val="bg1"/>
                </a:solidFill>
                <a:cs typeface="Calibri"/>
              </a:endParaRPr>
            </a:p>
          </p:txBody>
        </p:sp>
        <p:sp>
          <p:nvSpPr>
            <p:cNvPr id="25" name="Content Placeholder 2"/>
            <p:cNvSpPr txBox="1">
              <a:spLocks/>
            </p:cNvSpPr>
            <p:nvPr/>
          </p:nvSpPr>
          <p:spPr>
            <a:xfrm>
              <a:off x="1325720" y="2022638"/>
              <a:ext cx="8640752" cy="665712"/>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Introduction</a:t>
              </a:r>
              <a:endParaRPr lang="en-US" altLang="zh-CN" dirty="0">
                <a:solidFill>
                  <a:schemeClr val="bg1"/>
                </a:solidFill>
              </a:endParaRPr>
            </a:p>
          </p:txBody>
        </p:sp>
      </p:gr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grpSp>
        <p:nvGrpSpPr>
          <p:cNvPr id="3" name="Group 2"/>
          <p:cNvGrpSpPr/>
          <p:nvPr/>
        </p:nvGrpSpPr>
        <p:grpSpPr>
          <a:xfrm>
            <a:off x="821689" y="2914455"/>
            <a:ext cx="9087487" cy="655584"/>
            <a:chOff x="821689" y="3217739"/>
            <a:chExt cx="9087487" cy="655584"/>
          </a:xfrm>
        </p:grpSpPr>
        <p:sp>
          <p:nvSpPr>
            <p:cNvPr id="23" name="Oval 22"/>
            <p:cNvSpPr/>
            <p:nvPr/>
          </p:nvSpPr>
          <p:spPr>
            <a:xfrm>
              <a:off x="821689" y="3291531"/>
              <a:ext cx="504825" cy="508000"/>
            </a:xfrm>
            <a:prstGeom prst="ellipse">
              <a:avLst/>
            </a:prstGeom>
            <a:solidFill>
              <a:srgbClr val="FE5000"/>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chemeClr val="bg1"/>
                  </a:solidFill>
                  <a:cs typeface="Calibri"/>
                </a:rPr>
                <a:t>2</a:t>
              </a:r>
              <a:endParaRPr lang="en-JM" sz="2400" b="1" dirty="0">
                <a:solidFill>
                  <a:schemeClr val="bg1"/>
                </a:solidFill>
                <a:cs typeface="Calibri"/>
              </a:endParaRPr>
            </a:p>
          </p:txBody>
        </p:sp>
        <p:sp>
          <p:nvSpPr>
            <p:cNvPr id="10" name="Content Placeholder 2"/>
            <p:cNvSpPr txBox="1">
              <a:spLocks/>
            </p:cNvSpPr>
            <p:nvPr/>
          </p:nvSpPr>
          <p:spPr>
            <a:xfrm>
              <a:off x="1325720" y="3217739"/>
              <a:ext cx="8583456" cy="655584"/>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a:solidFill>
                    <a:srgbClr val="414042"/>
                  </a:solidFill>
                </a:rPr>
                <a:t>What We Did, and Why This Matters</a:t>
              </a:r>
              <a:endParaRPr lang="en-US" altLang="zh-CN" dirty="0">
                <a:solidFill>
                  <a:schemeClr val="bg1"/>
                </a:solidFill>
              </a:endParaRPr>
            </a:p>
          </p:txBody>
        </p:sp>
      </p:grpSp>
      <p:grpSp>
        <p:nvGrpSpPr>
          <p:cNvPr id="4" name="Group 3"/>
          <p:cNvGrpSpPr/>
          <p:nvPr/>
        </p:nvGrpSpPr>
        <p:grpSpPr>
          <a:xfrm>
            <a:off x="821688" y="3778993"/>
            <a:ext cx="9591518" cy="652603"/>
            <a:chOff x="821689" y="4308592"/>
            <a:chExt cx="9591518" cy="652603"/>
          </a:xfrm>
        </p:grpSpPr>
        <p:sp>
          <p:nvSpPr>
            <p:cNvPr id="20" name="Oval 19"/>
            <p:cNvSpPr/>
            <p:nvPr/>
          </p:nvSpPr>
          <p:spPr>
            <a:xfrm>
              <a:off x="821689" y="4380092"/>
              <a:ext cx="504825" cy="509603"/>
            </a:xfrm>
            <a:prstGeom prst="ellipse">
              <a:avLst/>
            </a:prstGeom>
            <a:solidFill>
              <a:srgbClr val="3CB6CE"/>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r>
                <a:rPr lang="en-JM" sz="2400" b="1" dirty="0" smtClean="0">
                  <a:solidFill>
                    <a:srgbClr val="FFFFFF"/>
                  </a:solidFill>
                  <a:cs typeface="Calibri"/>
                </a:rPr>
                <a:t>3</a:t>
              </a:r>
              <a:endParaRPr lang="en-JM" sz="2400" b="1" dirty="0">
                <a:solidFill>
                  <a:srgbClr val="FFFFFF"/>
                </a:solidFill>
                <a:cs typeface="Calibri"/>
              </a:endParaRPr>
            </a:p>
          </p:txBody>
        </p:sp>
        <p:sp>
          <p:nvSpPr>
            <p:cNvPr id="11" name="Content Placeholder 2"/>
            <p:cNvSpPr txBox="1">
              <a:spLocks/>
            </p:cNvSpPr>
            <p:nvPr/>
          </p:nvSpPr>
          <p:spPr>
            <a:xfrm>
              <a:off x="1325720" y="4308592"/>
              <a:ext cx="9087487" cy="652603"/>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a:solidFill>
                    <a:srgbClr val="414042"/>
                  </a:solidFill>
                </a:rPr>
                <a:t>Problems, Challenges and Issues – Oh My!</a:t>
              </a:r>
            </a:p>
          </p:txBody>
        </p:sp>
      </p:grpSp>
      <p:sp>
        <p:nvSpPr>
          <p:cNvPr id="12" name="Content Placeholder 2"/>
          <p:cNvSpPr txBox="1">
            <a:spLocks/>
          </p:cNvSpPr>
          <p:nvPr/>
        </p:nvSpPr>
        <p:spPr>
          <a:xfrm>
            <a:off x="821689" y="4510922"/>
            <a:ext cx="9087487" cy="713882"/>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26" indent="-514338">
              <a:lnSpc>
                <a:spcPct val="110000"/>
              </a:lnSpc>
              <a:spcBef>
                <a:spcPts val="1968"/>
              </a:spcBef>
              <a:spcAft>
                <a:spcPts val="600"/>
              </a:spcAft>
              <a:buClr>
                <a:schemeClr val="bg1"/>
              </a:buClr>
              <a:buSzPct val="75000"/>
              <a:buFont typeface="+mj-lt"/>
              <a:buAutoNum type="arabicPeriod"/>
            </a:pPr>
            <a:r>
              <a:rPr lang="en-US" sz="3100" dirty="0" smtClean="0">
                <a:solidFill>
                  <a:srgbClr val="414042"/>
                </a:solidFill>
              </a:rPr>
              <a:t>Call </a:t>
            </a:r>
            <a:r>
              <a:rPr lang="en-US" sz="3100" dirty="0">
                <a:solidFill>
                  <a:srgbClr val="414042"/>
                </a:solidFill>
              </a:rPr>
              <a:t>to Action / Questions!</a:t>
            </a:r>
            <a:endParaRPr lang="en-US" sz="3100" dirty="0" smtClean="0">
              <a:solidFill>
                <a:srgbClr val="414042"/>
              </a:solidFill>
            </a:endParaRPr>
          </a:p>
          <a:p>
            <a:pPr marL="548626" indent="-514338">
              <a:lnSpc>
                <a:spcPct val="110000"/>
              </a:lnSpc>
              <a:spcBef>
                <a:spcPts val="1968"/>
              </a:spcBef>
              <a:spcAft>
                <a:spcPts val="600"/>
              </a:spcAft>
              <a:buClr>
                <a:schemeClr val="bg1"/>
              </a:buClr>
              <a:buSzPct val="75000"/>
              <a:buFont typeface="+mj-lt"/>
              <a:buAutoNum type="arabicPeriod"/>
            </a:pPr>
            <a:endParaRPr lang="en-US" altLang="zh-CN" dirty="0">
              <a:solidFill>
                <a:schemeClr val="bg1"/>
              </a:solidFill>
            </a:endParaRPr>
          </a:p>
        </p:txBody>
      </p:sp>
      <p:sp>
        <p:nvSpPr>
          <p:cNvPr id="14" name="Title 5"/>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E5000"/>
                </a:solidFill>
                <a:latin typeface="Calibri"/>
                <a:ea typeface="PT Sans" pitchFamily="34" charset="0"/>
                <a:cs typeface="Calibri"/>
              </a:rPr>
              <a:t>Agenda</a:t>
            </a:r>
            <a:endParaRPr lang="en-US" dirty="0"/>
          </a:p>
        </p:txBody>
      </p:sp>
      <p:sp>
        <p:nvSpPr>
          <p:cNvPr id="15" name="TextBox 14"/>
          <p:cNvSpPr txBox="1"/>
          <p:nvPr/>
        </p:nvSpPr>
        <p:spPr>
          <a:xfrm>
            <a:off x="8521148" y="6004123"/>
            <a:ext cx="3062931" cy="307777"/>
          </a:xfrm>
          <a:prstGeom prst="rect">
            <a:avLst/>
          </a:prstGeom>
          <a:noFill/>
        </p:spPr>
        <p:txBody>
          <a:bodyPr wrap="square" rtlCol="0">
            <a:spAutoFit/>
          </a:bodyPr>
          <a:lstStyle/>
          <a:p>
            <a:r>
              <a:rPr lang="en-US" sz="1400" dirty="0" smtClean="0"/>
              <a:t>Card with “Chocolate” on the back</a:t>
            </a:r>
            <a:endParaRPr lang="en-US" sz="1400" dirty="0"/>
          </a:p>
        </p:txBody>
      </p:sp>
    </p:spTree>
    <p:extLst>
      <p:ext uri="{BB962C8B-B14F-4D97-AF65-F5344CB8AC3E}">
        <p14:creationId xmlns:p14="http://schemas.microsoft.com/office/powerpoint/2010/main" val="527919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707"/>
          <a:stretch/>
        </p:blipFill>
        <p:spPr bwMode="auto">
          <a:xfrm>
            <a:off x="1524000" y="2872854"/>
            <a:ext cx="5715000" cy="352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5509"/>
          <a:stretch/>
        </p:blipFill>
        <p:spPr bwMode="auto">
          <a:xfrm>
            <a:off x="5715000" y="859266"/>
            <a:ext cx="4978021" cy="302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87338"/>
            <a:ext cx="5029200" cy="1143000"/>
          </a:xfrm>
          <a:prstGeom prst="rect">
            <a:avLst/>
          </a:prstGeom>
        </p:spPr>
        <p:txBody>
          <a:bodyPr>
            <a:normAutofit fontScale="90000"/>
          </a:bodyPr>
          <a:lstStyle/>
          <a:p>
            <a:r>
              <a:rPr lang="en-US" dirty="0" smtClean="0"/>
              <a:t>Basic Metric Trending</a:t>
            </a:r>
            <a:endParaRPr lang="en-US" dirty="0"/>
          </a:p>
        </p:txBody>
      </p:sp>
      <p:sp>
        <p:nvSpPr>
          <p:cNvPr id="4" name="TextBox 3"/>
          <p:cNvSpPr txBox="1"/>
          <p:nvPr/>
        </p:nvSpPr>
        <p:spPr>
          <a:xfrm>
            <a:off x="1752600" y="1295401"/>
            <a:ext cx="3733800" cy="1200329"/>
          </a:xfrm>
          <a:prstGeom prst="rect">
            <a:avLst/>
          </a:prstGeom>
          <a:noFill/>
        </p:spPr>
        <p:txBody>
          <a:bodyPr wrap="square" rtlCol="0">
            <a:spAutoFit/>
          </a:bodyPr>
          <a:lstStyle/>
          <a:p>
            <a:r>
              <a:rPr lang="en-US" dirty="0" smtClean="0"/>
              <a:t>Device metrics and business metrics can be trended in detail to show short term trends and in larger time slices to show longer term trends.</a:t>
            </a:r>
            <a:endParaRPr lang="en-US" dirty="0"/>
          </a:p>
        </p:txBody>
      </p:sp>
      <p:pic>
        <p:nvPicPr>
          <p:cNvPr id="11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4424"/>
          <a:stretch/>
        </p:blipFill>
        <p:spPr bwMode="auto">
          <a:xfrm>
            <a:off x="5867400" y="3894036"/>
            <a:ext cx="4793776" cy="296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54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4495800" cy="1143000"/>
          </a:xfrm>
          <a:prstGeom prst="rect">
            <a:avLst/>
          </a:prstGeom>
        </p:spPr>
        <p:txBody>
          <a:bodyPr/>
          <a:lstStyle/>
          <a:p>
            <a:r>
              <a:rPr lang="en-US" dirty="0" smtClean="0"/>
              <a:t>Correlation Map</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45" t="45778" r="3562" b="14751"/>
          <a:stretch/>
        </p:blipFill>
        <p:spPr bwMode="auto">
          <a:xfrm>
            <a:off x="1504950" y="3276600"/>
            <a:ext cx="9163050" cy="337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276600" y="4969374"/>
            <a:ext cx="4038600" cy="44082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1522274"/>
            <a:ext cx="4572000" cy="1754326"/>
          </a:xfrm>
          <a:prstGeom prst="rect">
            <a:avLst/>
          </a:prstGeom>
          <a:noFill/>
        </p:spPr>
        <p:txBody>
          <a:bodyPr wrap="square" rtlCol="0">
            <a:spAutoFit/>
          </a:bodyPr>
          <a:lstStyle/>
          <a:p>
            <a:r>
              <a:rPr lang="en-US" dirty="0" smtClean="0"/>
              <a:t>A high correlation suggests that the two metrics are closely related. As one moves, the other moves in a predictable way.  This implies that as Public Site Visits increase CPU Utilization % on pwauslishapp02 increases at a predictable rate.</a:t>
            </a:r>
            <a:endParaRPr lang="en-US" dirty="0"/>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919" t="19775" r="18338" b="4454"/>
          <a:stretch/>
        </p:blipFill>
        <p:spPr bwMode="auto">
          <a:xfrm>
            <a:off x="6477000" y="1"/>
            <a:ext cx="4191000" cy="350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5105400" y="2895601"/>
            <a:ext cx="1676400" cy="229418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01000" y="533400"/>
            <a:ext cx="0" cy="5334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150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prstGeom prst="rect">
            <a:avLst/>
          </a:prstGeom>
        </p:spPr>
        <p:txBody>
          <a:bodyPr/>
          <a:lstStyle/>
          <a:p>
            <a:r>
              <a:rPr lang="en-US" dirty="0" smtClean="0"/>
              <a:t>Generic Forecast and What IF?</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553155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342" y="1295400"/>
            <a:ext cx="51435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30823" y="1447800"/>
            <a:ext cx="2590800" cy="914400"/>
          </a:xfrm>
          <a:prstGeom prst="rect">
            <a:avLst/>
          </a:prstGeom>
          <a:noFill/>
        </p:spPr>
        <p:txBody>
          <a:bodyPr wrap="square" rtlCol="0">
            <a:spAutoFit/>
          </a:bodyPr>
          <a:lstStyle/>
          <a:p>
            <a:r>
              <a:rPr lang="en-US" dirty="0" smtClean="0"/>
              <a:t>Generic forecast shows not just average but peaks and valleys.</a:t>
            </a:r>
            <a:endParaRPr lang="en-US" dirty="0"/>
          </a:p>
        </p:txBody>
      </p:sp>
      <p:sp>
        <p:nvSpPr>
          <p:cNvPr id="5" name="TextBox 4"/>
          <p:cNvSpPr txBox="1"/>
          <p:nvPr/>
        </p:nvSpPr>
        <p:spPr>
          <a:xfrm>
            <a:off x="7429500" y="5293393"/>
            <a:ext cx="3086100" cy="1477328"/>
          </a:xfrm>
          <a:prstGeom prst="rect">
            <a:avLst/>
          </a:prstGeom>
          <a:noFill/>
        </p:spPr>
        <p:txBody>
          <a:bodyPr wrap="square" rtlCol="0">
            <a:spAutoFit/>
          </a:bodyPr>
          <a:lstStyle/>
          <a:p>
            <a:r>
              <a:rPr lang="en-US" dirty="0" smtClean="0"/>
              <a:t>This what if scenario assumes a 38% increase on November 15</a:t>
            </a:r>
            <a:r>
              <a:rPr lang="en-US" baseline="30000" dirty="0" smtClean="0"/>
              <a:t>th</a:t>
            </a:r>
            <a:r>
              <a:rPr lang="en-US" dirty="0" smtClean="0"/>
              <a:t>. And suggests the 80% threshold will be reached late December.</a:t>
            </a:r>
            <a:endParaRPr lang="en-US" dirty="0"/>
          </a:p>
        </p:txBody>
      </p:sp>
      <p:cxnSp>
        <p:nvCxnSpPr>
          <p:cNvPr id="8" name="Straight Arrow Connector 7"/>
          <p:cNvCxnSpPr/>
          <p:nvPr/>
        </p:nvCxnSpPr>
        <p:spPr>
          <a:xfrm>
            <a:off x="2362201" y="2362200"/>
            <a:ext cx="1959423" cy="25908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9448800" y="4195095"/>
            <a:ext cx="152400" cy="109829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848600" y="2362200"/>
            <a:ext cx="533400" cy="3048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3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prstGeom prst="rect">
            <a:avLst/>
          </a:prstGeom>
        </p:spPr>
        <p:txBody>
          <a:bodyPr/>
          <a:lstStyle/>
          <a:p>
            <a:r>
              <a:rPr lang="en-US" dirty="0" smtClean="0"/>
              <a:t>Overview Summary</a:t>
            </a:r>
            <a:endParaRPr lang="en-US" dirty="0"/>
          </a:p>
        </p:txBody>
      </p:sp>
      <p:sp>
        <p:nvSpPr>
          <p:cNvPr id="3" name="Content Placeholder 2"/>
          <p:cNvSpPr>
            <a:spLocks noGrp="1"/>
          </p:cNvSpPr>
          <p:nvPr>
            <p:ph idx="4294967295"/>
          </p:nvPr>
        </p:nvSpPr>
        <p:spPr>
          <a:xfrm>
            <a:off x="-1" y="1825625"/>
            <a:ext cx="12192001" cy="4351338"/>
          </a:xfrm>
          <a:prstGeom prst="rect">
            <a:avLst/>
          </a:prstGeom>
        </p:spPr>
        <p:txBody>
          <a:bodyPr>
            <a:noAutofit/>
          </a:bodyPr>
          <a:lstStyle/>
          <a:p>
            <a:r>
              <a:rPr lang="en-US" sz="2800" dirty="0" smtClean="0">
                <a:solidFill>
                  <a:schemeClr val="tx2">
                    <a:lumMod val="95000"/>
                    <a:lumOff val="5000"/>
                  </a:schemeClr>
                </a:solidFill>
              </a:rPr>
              <a:t>BMC Capacity Optimization</a:t>
            </a:r>
            <a:r>
              <a:rPr lang="en-US" sz="2800" dirty="0">
                <a:solidFill>
                  <a:schemeClr val="tx2">
                    <a:lumMod val="95000"/>
                    <a:lumOff val="5000"/>
                  </a:schemeClr>
                </a:solidFill>
              </a:rPr>
              <a:t> </a:t>
            </a:r>
            <a:r>
              <a:rPr lang="en-US" sz="2800" dirty="0" smtClean="0">
                <a:solidFill>
                  <a:schemeClr val="tx2">
                    <a:lumMod val="95000"/>
                    <a:lumOff val="5000"/>
                  </a:schemeClr>
                </a:solidFill>
              </a:rPr>
              <a:t>- BCO is a capacity tool (not a monitoring tool), that can use nearly any structured data currently available (read only, automated access preferred).</a:t>
            </a:r>
          </a:p>
          <a:p>
            <a:r>
              <a:rPr lang="en-US" sz="2800" dirty="0" smtClean="0">
                <a:solidFill>
                  <a:schemeClr val="tx2">
                    <a:lumMod val="95000"/>
                    <a:lumOff val="5000"/>
                  </a:schemeClr>
                </a:solidFill>
              </a:rPr>
              <a:t>BCO combines this data for correlation, comparison, analysis and reporting.</a:t>
            </a:r>
          </a:p>
          <a:p>
            <a:r>
              <a:rPr lang="en-US" sz="2800" dirty="0" smtClean="0">
                <a:solidFill>
                  <a:schemeClr val="tx2">
                    <a:lumMod val="95000"/>
                    <a:lumOff val="5000"/>
                  </a:schemeClr>
                </a:solidFill>
              </a:rPr>
              <a:t>The data you use for analysis is of interest to the BCO group for inclusion to the BCO tool.</a:t>
            </a:r>
          </a:p>
          <a:p>
            <a:r>
              <a:rPr lang="en-US" sz="2800" dirty="0" smtClean="0">
                <a:solidFill>
                  <a:schemeClr val="tx2">
                    <a:lumMod val="95000"/>
                    <a:lumOff val="5000"/>
                  </a:schemeClr>
                </a:solidFill>
              </a:rPr>
              <a:t>The BCO tool is a capacity tool but the correlation, comparison, analysis and reporting features could be of benefit to more than just capacity planning.</a:t>
            </a:r>
          </a:p>
          <a:p>
            <a:r>
              <a:rPr lang="en-US" sz="2800" dirty="0" smtClean="0">
                <a:solidFill>
                  <a:schemeClr val="tx2">
                    <a:lumMod val="95000"/>
                    <a:lumOff val="5000"/>
                  </a:schemeClr>
                </a:solidFill>
              </a:rPr>
              <a:t>You are welcome to use the BCO data and tool, and we would like to have access to your data for inclusion to BCO.</a:t>
            </a:r>
            <a:endParaRPr lang="en-US" sz="2800" dirty="0">
              <a:solidFill>
                <a:schemeClr val="tx2">
                  <a:lumMod val="95000"/>
                  <a:lumOff val="5000"/>
                </a:schemeClr>
              </a:solidFill>
            </a:endParaRPr>
          </a:p>
        </p:txBody>
      </p:sp>
    </p:spTree>
    <p:extLst>
      <p:ext uri="{BB962C8B-B14F-4D97-AF65-F5344CB8AC3E}">
        <p14:creationId xmlns:p14="http://schemas.microsoft.com/office/powerpoint/2010/main" val="597173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and the New Normal</a:t>
            </a:r>
            <a:endParaRPr lang="en-US" dirty="0"/>
          </a:p>
        </p:txBody>
      </p:sp>
      <p:sp>
        <p:nvSpPr>
          <p:cNvPr id="3" name="Content Placeholder 2"/>
          <p:cNvSpPr>
            <a:spLocks noGrp="1"/>
          </p:cNvSpPr>
          <p:nvPr>
            <p:ph idx="1"/>
          </p:nvPr>
        </p:nvSpPr>
        <p:spPr>
          <a:xfrm>
            <a:off x="838200" y="959351"/>
            <a:ext cx="10515600" cy="4351338"/>
          </a:xfrm>
        </p:spPr>
        <p:txBody>
          <a:bodyPr/>
          <a:lstStyle/>
          <a:p>
            <a:r>
              <a:rPr lang="en-US" dirty="0" smtClean="0">
                <a:solidFill>
                  <a:schemeClr val="tx1"/>
                </a:solidFill>
              </a:rPr>
              <a:t>This chart shows the incident, recovery from the incident, where new storage was added, and the new normal.</a:t>
            </a:r>
            <a:endParaRPr lang="en-US" dirty="0">
              <a:solidFill>
                <a:schemeClr val="tx1"/>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362201"/>
            <a:ext cx="72009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181600" y="1524000"/>
            <a:ext cx="838200" cy="228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53200" y="1524000"/>
            <a:ext cx="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2700" y="1981200"/>
            <a:ext cx="4914900" cy="2895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67600" y="1981200"/>
            <a:ext cx="99060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09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Rectangle 3"/>
          <p:cNvSpPr/>
          <p:nvPr/>
        </p:nvSpPr>
        <p:spPr>
          <a:xfrm>
            <a:off x="838200" y="1225689"/>
            <a:ext cx="11049000" cy="526297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mn-lt"/>
                <a:cs typeface="ＭＳ Ｐゴシック" charset="-128"/>
              </a:rPr>
              <a:t>With an error, alert, or other ‘mission’, BCO can inform what is normal for the metric or device in question.  BCO does not have todays monitoring data, it is one day behind, but the trend can inform how to interpret a metric.</a:t>
            </a:r>
          </a:p>
          <a:p>
            <a:pPr marL="342900" indent="-342900">
              <a:buFont typeface="Arial" panose="020B0604020202020204" pitchFamily="34" charset="0"/>
              <a:buChar char="•"/>
            </a:pPr>
            <a:r>
              <a:rPr lang="en-US" sz="2400" dirty="0">
                <a:solidFill>
                  <a:srgbClr val="000000"/>
                </a:solidFill>
                <a:latin typeface="+mn-lt"/>
                <a:cs typeface="ＭＳ Ｐゴシック" charset="-128"/>
              </a:rPr>
              <a:t>At worst it can only show what IS NOT a problem.</a:t>
            </a:r>
          </a:p>
          <a:p>
            <a:pPr marL="342900" indent="-342900">
              <a:buFont typeface="Arial" panose="020B0604020202020204" pitchFamily="34" charset="0"/>
              <a:buChar char="•"/>
            </a:pPr>
            <a:r>
              <a:rPr lang="en-US" sz="2400" dirty="0">
                <a:solidFill>
                  <a:srgbClr val="000000"/>
                </a:solidFill>
                <a:latin typeface="+mn-lt"/>
                <a:cs typeface="ＭＳ Ｐゴシック" charset="-128"/>
              </a:rPr>
              <a:t>At best is can show, specifically, what IS a problem.</a:t>
            </a:r>
          </a:p>
          <a:p>
            <a:pPr marL="342900" indent="-342900">
              <a:buFont typeface="Arial" panose="020B0604020202020204" pitchFamily="34" charset="0"/>
              <a:buChar char="•"/>
            </a:pPr>
            <a:r>
              <a:rPr lang="en-US" sz="2400" dirty="0">
                <a:solidFill>
                  <a:srgbClr val="000000"/>
                </a:solidFill>
                <a:latin typeface="+mn-lt"/>
                <a:cs typeface="ＭＳ Ｐゴシック" charset="-128"/>
              </a:rPr>
              <a:t>In our use case, BCO showed what the problem was not. It was not abnormal use, did not impact other devices, and did not impact other metrics.</a:t>
            </a:r>
          </a:p>
          <a:p>
            <a:pPr marL="342900" indent="-342900">
              <a:buFont typeface="Arial" panose="020B0604020202020204" pitchFamily="34" charset="0"/>
              <a:buChar char="•"/>
            </a:pPr>
            <a:r>
              <a:rPr lang="en-US" sz="2400" dirty="0">
                <a:solidFill>
                  <a:srgbClr val="000000"/>
                </a:solidFill>
                <a:latin typeface="+mn-lt"/>
                <a:cs typeface="ＭＳ Ｐゴシック" charset="-128"/>
              </a:rPr>
              <a:t>In our use case, BCO showed specifically what the problem was. It was a clean up routing failed, what the impact(s) was, (high disk utilization on a specific mount point), we knew that this would result in the application would be ‘down’ from a user perspective,  and an indication of how long we had to resolve the problem.</a:t>
            </a:r>
          </a:p>
          <a:p>
            <a:pPr marL="342900" indent="-342900">
              <a:buFont typeface="Arial" panose="020B0604020202020204" pitchFamily="34" charset="0"/>
              <a:buChar char="•"/>
            </a:pPr>
            <a:r>
              <a:rPr lang="en-US" sz="2400" dirty="0">
                <a:solidFill>
                  <a:srgbClr val="000000"/>
                </a:solidFill>
                <a:latin typeface="+mn-lt"/>
                <a:cs typeface="ＭＳ Ｐゴシック" charset="-128"/>
              </a:rPr>
              <a:t>We were able to take action, KNOWING  that we were solving for the right and proper problem. (Even if our play book did provide and quick solution.) and KNEW how long we had to failure. Our recovery was in place for business Monday morning.</a:t>
            </a:r>
          </a:p>
        </p:txBody>
      </p:sp>
    </p:spTree>
    <p:extLst>
      <p:ext uri="{BB962C8B-B14F-4D97-AF65-F5344CB8AC3E}">
        <p14:creationId xmlns:p14="http://schemas.microsoft.com/office/powerpoint/2010/main" val="405287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5718293" y="2285081"/>
            <a:ext cx="6126480" cy="4055677"/>
          </a:xfrm>
          <a:noFill/>
        </p:spPr>
        <p:txBody>
          <a:bodyPr anchor="ctr">
            <a:noAutofit/>
          </a:bodyPr>
          <a:lstStyle/>
          <a:p>
            <a:pPr marL="228600" indent="-228600">
              <a:lnSpc>
                <a:spcPct val="100000"/>
              </a:lnSpc>
              <a:spcBef>
                <a:spcPts val="300"/>
              </a:spcBef>
              <a:spcAft>
                <a:spcPts val="300"/>
              </a:spcAft>
            </a:pPr>
            <a:r>
              <a:rPr lang="en-US" sz="1800" i="1" dirty="0"/>
              <a:t>Founded in 1936 </a:t>
            </a:r>
          </a:p>
          <a:p>
            <a:pPr marL="228600" indent="-228600">
              <a:lnSpc>
                <a:spcPct val="100000"/>
              </a:lnSpc>
              <a:spcBef>
                <a:spcPts val="300"/>
              </a:spcBef>
              <a:spcAft>
                <a:spcPts val="300"/>
              </a:spcAft>
            </a:pPr>
            <a:r>
              <a:rPr lang="en-US" sz="1800" i="1" dirty="0" smtClean="0"/>
              <a:t>More </a:t>
            </a:r>
            <a:r>
              <a:rPr lang="en-US" sz="1800" i="1" dirty="0"/>
              <a:t>than 14.5 million </a:t>
            </a:r>
            <a:r>
              <a:rPr lang="en-US" sz="1800" i="1" dirty="0" smtClean="0"/>
              <a:t>members strong</a:t>
            </a:r>
          </a:p>
          <a:p>
            <a:pPr marL="228600" indent="-228600">
              <a:lnSpc>
                <a:spcPct val="100000"/>
              </a:lnSpc>
              <a:spcBef>
                <a:spcPts val="300"/>
              </a:spcBef>
              <a:spcAft>
                <a:spcPts val="300"/>
              </a:spcAft>
            </a:pPr>
            <a:r>
              <a:rPr lang="en-US" sz="1800" i="1" dirty="0"/>
              <a:t>L</a:t>
            </a:r>
            <a:r>
              <a:rPr lang="en-US" sz="1800" i="1" dirty="0" smtClean="0"/>
              <a:t>argest </a:t>
            </a:r>
            <a:r>
              <a:rPr lang="en-US" sz="1800" i="1" dirty="0"/>
              <a:t>customer-owned health insurer in the United </a:t>
            </a:r>
            <a:r>
              <a:rPr lang="en-US" sz="1800" i="1" dirty="0" smtClean="0"/>
              <a:t>States, fourth </a:t>
            </a:r>
            <a:r>
              <a:rPr lang="en-US" sz="1800" i="1" dirty="0"/>
              <a:t>largest </a:t>
            </a:r>
            <a:r>
              <a:rPr lang="en-US" sz="1800" i="1" dirty="0" smtClean="0"/>
              <a:t>overall</a:t>
            </a:r>
          </a:p>
          <a:p>
            <a:pPr marL="228600" indent="-228600">
              <a:lnSpc>
                <a:spcPct val="100000"/>
              </a:lnSpc>
              <a:spcBef>
                <a:spcPts val="300"/>
              </a:spcBef>
              <a:spcAft>
                <a:spcPts val="300"/>
              </a:spcAft>
            </a:pPr>
            <a:r>
              <a:rPr lang="en-US" sz="1800" i="1" dirty="0" smtClean="0"/>
              <a:t>Provides </a:t>
            </a:r>
            <a:r>
              <a:rPr lang="en-US" sz="1800" i="1" dirty="0"/>
              <a:t>health coverage </a:t>
            </a:r>
            <a:r>
              <a:rPr lang="en-US" sz="1800" i="1" dirty="0" smtClean="0"/>
              <a:t>through </a:t>
            </a:r>
            <a:r>
              <a:rPr lang="en-US" sz="1800" i="1" dirty="0"/>
              <a:t>Blue Cross and Blue Shield</a:t>
            </a:r>
            <a:r>
              <a:rPr lang="en-US" sz="1800" i="1" baseline="30000" dirty="0"/>
              <a:t> ®</a:t>
            </a:r>
            <a:r>
              <a:rPr lang="en-US" sz="1800" i="1" dirty="0"/>
              <a:t> Plans in Illinois, Montana, New Mexico, Oklahoma and Texas</a:t>
            </a:r>
          </a:p>
          <a:p>
            <a:pPr marL="228600" indent="-228600">
              <a:lnSpc>
                <a:spcPct val="100000"/>
              </a:lnSpc>
              <a:spcBef>
                <a:spcPts val="300"/>
              </a:spcBef>
              <a:spcAft>
                <a:spcPts val="300"/>
              </a:spcAft>
            </a:pPr>
            <a:r>
              <a:rPr lang="en-US" sz="1800" i="1" dirty="0"/>
              <a:t>Provides </a:t>
            </a:r>
            <a:r>
              <a:rPr lang="en-US" sz="1800" i="1" dirty="0" smtClean="0"/>
              <a:t> dental</a:t>
            </a:r>
            <a:r>
              <a:rPr lang="en-US" sz="1800" i="1" dirty="0"/>
              <a:t>, life and disability insurance through Dearborn National</a:t>
            </a:r>
          </a:p>
          <a:p>
            <a:pPr marL="228600" indent="-228600">
              <a:lnSpc>
                <a:spcPct val="100000"/>
              </a:lnSpc>
              <a:spcBef>
                <a:spcPts val="300"/>
              </a:spcBef>
              <a:spcAft>
                <a:spcPts val="300"/>
              </a:spcAft>
            </a:pPr>
            <a:r>
              <a:rPr lang="en-US" sz="1800" i="1" dirty="0" smtClean="0"/>
              <a:t>21,000</a:t>
            </a:r>
            <a:r>
              <a:rPr lang="en-US" sz="1800" i="1" dirty="0"/>
              <a:t>+ employees, 60 local offices </a:t>
            </a:r>
            <a:endParaRPr lang="en-US" sz="1800" i="1" dirty="0" smtClean="0"/>
          </a:p>
          <a:p>
            <a:pPr marL="228600" indent="-228600">
              <a:lnSpc>
                <a:spcPct val="100000"/>
              </a:lnSpc>
              <a:spcBef>
                <a:spcPts val="300"/>
              </a:spcBef>
              <a:spcAft>
                <a:spcPts val="300"/>
              </a:spcAft>
            </a:pPr>
            <a:r>
              <a:rPr lang="en-US" sz="1800" i="1" dirty="0"/>
              <a:t>S</a:t>
            </a:r>
            <a:r>
              <a:rPr lang="en-US" sz="1800" i="1" dirty="0" smtClean="0"/>
              <a:t>tate-of-the-art </a:t>
            </a:r>
            <a:r>
              <a:rPr lang="en-US" sz="1800" i="1" dirty="0"/>
              <a:t>technology, including two Tier IV data centers </a:t>
            </a:r>
            <a:r>
              <a:rPr lang="en-US" sz="1800" i="1" dirty="0" smtClean="0"/>
              <a:t>—industry's </a:t>
            </a:r>
            <a:r>
              <a:rPr lang="en-US" sz="1800" i="1" dirty="0"/>
              <a:t>highest reliability level </a:t>
            </a:r>
            <a:endParaRPr lang="en-US" sz="1800" i="1" dirty="0" smtClean="0"/>
          </a:p>
          <a:p>
            <a:pPr marL="228600" indent="-228600">
              <a:lnSpc>
                <a:spcPct val="100000"/>
              </a:lnSpc>
              <a:spcBef>
                <a:spcPts val="300"/>
              </a:spcBef>
              <a:spcAft>
                <a:spcPts val="300"/>
              </a:spcAft>
            </a:pPr>
            <a:r>
              <a:rPr lang="en-US" sz="1800" i="1" dirty="0" smtClean="0"/>
              <a:t>National footprint; multiple subsidiaries and lines of business</a:t>
            </a:r>
            <a:endParaRPr lang="en-US" sz="1800" i="1" dirty="0"/>
          </a:p>
        </p:txBody>
      </p:sp>
      <p:sp>
        <p:nvSpPr>
          <p:cNvPr id="2" name="Rectangle 1"/>
          <p:cNvSpPr/>
          <p:nvPr/>
        </p:nvSpPr>
        <p:spPr>
          <a:xfrm>
            <a:off x="5371068" y="0"/>
            <a:ext cx="6820932" cy="1767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689" t="28033" r="257" b="12996"/>
          <a:stretch/>
        </p:blipFill>
        <p:spPr>
          <a:xfrm>
            <a:off x="0" y="-16328"/>
            <a:ext cx="5371067" cy="6874328"/>
          </a:xfrm>
          <a:prstGeom prst="rect">
            <a:avLst/>
          </a:prstGeom>
        </p:spPr>
      </p:pic>
      <p:sp>
        <p:nvSpPr>
          <p:cNvPr id="4" name="Rectangle 3"/>
          <p:cNvSpPr/>
          <p:nvPr/>
        </p:nvSpPr>
        <p:spPr>
          <a:xfrm>
            <a:off x="0" y="6680200"/>
            <a:ext cx="5371067" cy="200055"/>
          </a:xfrm>
          <a:prstGeom prst="rect">
            <a:avLst/>
          </a:prstGeom>
        </p:spPr>
        <p:txBody>
          <a:bodyPr wrap="square">
            <a:spAutoFit/>
          </a:bodyPr>
          <a:lstStyle/>
          <a:p>
            <a:r>
              <a:rPr lang="en-US" sz="700" i="1" dirty="0">
                <a:solidFill>
                  <a:schemeClr val="bg1"/>
                </a:solidFill>
              </a:rPr>
              <a:t>By Alanscottwalker - Own work, CC BY-SA 3.0, https://commons.wikimedia.org/w/index.php?curid=11648264</a:t>
            </a:r>
          </a:p>
        </p:txBody>
      </p:sp>
      <p:pic>
        <p:nvPicPr>
          <p:cNvPr id="7" name="Picture 6"/>
          <p:cNvPicPr>
            <a:picLocks noChangeAspect="1"/>
          </p:cNvPicPr>
          <p:nvPr/>
        </p:nvPicPr>
        <p:blipFill>
          <a:blip r:embed="rId4"/>
          <a:stretch>
            <a:fillRect/>
          </a:stretch>
        </p:blipFill>
        <p:spPr>
          <a:xfrm>
            <a:off x="6655529" y="95241"/>
            <a:ext cx="4252007" cy="1577357"/>
          </a:xfrm>
          <a:prstGeom prst="rect">
            <a:avLst/>
          </a:prstGeom>
        </p:spPr>
      </p:pic>
    </p:spTree>
    <p:extLst>
      <p:ext uri="{BB962C8B-B14F-4D97-AF65-F5344CB8AC3E}">
        <p14:creationId xmlns:p14="http://schemas.microsoft.com/office/powerpoint/2010/main" val="417188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90348" y="3029814"/>
            <a:ext cx="4884616" cy="788543"/>
          </a:xfrm>
          <a:prstGeom prst="rect">
            <a:avLst/>
          </a:prstGeom>
        </p:spPr>
        <p:txBody>
          <a:bodyPr>
            <a:normAutofit/>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algn="l" fontAlgn="auto">
              <a:spcAft>
                <a:spcPts val="0"/>
              </a:spcAft>
            </a:pPr>
            <a:r>
              <a:rPr lang="en-US" sz="4000" i="1" dirty="0" smtClean="0">
                <a:solidFill>
                  <a:schemeClr val="tx1">
                    <a:lumMod val="60000"/>
                    <a:lumOff val="40000"/>
                  </a:schemeClr>
                </a:solidFill>
              </a:rPr>
              <a:t>O</a:t>
            </a:r>
            <a:r>
              <a:rPr lang="en-US" sz="4000" i="1" cap="none" dirty="0" smtClean="0">
                <a:solidFill>
                  <a:schemeClr val="tx1">
                    <a:lumMod val="60000"/>
                    <a:lumOff val="40000"/>
                  </a:schemeClr>
                </a:solidFill>
              </a:rPr>
              <a:t>ur vision</a:t>
            </a:r>
            <a:r>
              <a:rPr lang="en-US" sz="4000" i="1" dirty="0" smtClean="0">
                <a:solidFill>
                  <a:schemeClr val="tx1">
                    <a:lumMod val="60000"/>
                    <a:lumOff val="40000"/>
                  </a:schemeClr>
                </a:solidFill>
              </a:rPr>
              <a:t>: </a:t>
            </a:r>
            <a:endParaRPr lang="en-US" sz="4000" i="1" dirty="0">
              <a:solidFill>
                <a:schemeClr val="tx1">
                  <a:lumMod val="60000"/>
                  <a:lumOff val="40000"/>
                </a:schemeClr>
              </a:solidFill>
            </a:endParaRPr>
          </a:p>
        </p:txBody>
      </p:sp>
      <p:sp>
        <p:nvSpPr>
          <p:cNvPr id="3" name="Content Placeholder 4"/>
          <p:cNvSpPr txBox="1">
            <a:spLocks/>
          </p:cNvSpPr>
          <p:nvPr/>
        </p:nvSpPr>
        <p:spPr>
          <a:xfrm>
            <a:off x="868680" y="3818357"/>
            <a:ext cx="10012680" cy="2347452"/>
          </a:xfrm>
          <a:prstGeom prst="rect">
            <a:avLst/>
          </a:prstGeom>
        </p:spPr>
        <p:txBody>
          <a:bodyPr>
            <a:noAutofit/>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3600" dirty="0" smtClean="0">
                <a:solidFill>
                  <a:schemeClr val="tx1">
                    <a:lumMod val="60000"/>
                    <a:lumOff val="40000"/>
                  </a:schemeClr>
                </a:solidFill>
              </a:rPr>
              <a:t>Drive competitive advantage via efficiencies and cost-effectiveness through IT optimization, simplification, and agile infrastructure &amp; applications</a:t>
            </a:r>
            <a:endParaRPr lang="en-US" sz="3600" dirty="0">
              <a:solidFill>
                <a:schemeClr val="tx1">
                  <a:lumMod val="60000"/>
                  <a:lumOff val="40000"/>
                </a:schemeClr>
              </a:solidFill>
            </a:endParaRPr>
          </a:p>
        </p:txBody>
      </p:sp>
      <p:sp>
        <p:nvSpPr>
          <p:cNvPr id="4" name="Rectangle 3"/>
          <p:cNvSpPr/>
          <p:nvPr/>
        </p:nvSpPr>
        <p:spPr>
          <a:xfrm>
            <a:off x="590348" y="1529080"/>
            <a:ext cx="9635612" cy="1241237"/>
          </a:xfrm>
          <a:prstGeom prst="rect">
            <a:avLst/>
          </a:prstGeom>
        </p:spPr>
        <p:txBody>
          <a:bodyPr wrap="square">
            <a:spAutoFit/>
          </a:bodyPr>
          <a:lstStyle/>
          <a:p>
            <a:pPr defTabSz="914377"/>
            <a:r>
              <a:rPr lang="en-US" sz="3600" i="1" dirty="0">
                <a:solidFill>
                  <a:srgbClr val="FF6600"/>
                </a:solidFill>
              </a:rPr>
              <a:t>“To do everything in our power to Stand with </a:t>
            </a:r>
            <a:r>
              <a:rPr lang="en-US" sz="3600" i="1" dirty="0" smtClean="0">
                <a:solidFill>
                  <a:srgbClr val="FF6600"/>
                </a:solidFill>
              </a:rPr>
              <a:t> </a:t>
            </a:r>
          </a:p>
          <a:p>
            <a:pPr defTabSz="914377"/>
            <a:r>
              <a:rPr lang="en-US" sz="3600" i="1" dirty="0">
                <a:solidFill>
                  <a:srgbClr val="FF6600"/>
                </a:solidFill>
              </a:rPr>
              <a:t> </a:t>
            </a:r>
            <a:r>
              <a:rPr lang="en-US" sz="3600" i="1" dirty="0" smtClean="0">
                <a:solidFill>
                  <a:srgbClr val="FF6600"/>
                </a:solidFill>
              </a:rPr>
              <a:t> our </a:t>
            </a:r>
            <a:r>
              <a:rPr lang="en-US" sz="3600" i="1" dirty="0">
                <a:solidFill>
                  <a:srgbClr val="FF6600"/>
                </a:solidFill>
              </a:rPr>
              <a:t>Members </a:t>
            </a:r>
            <a:r>
              <a:rPr lang="en-US" sz="3600" i="1" dirty="0" smtClean="0">
                <a:solidFill>
                  <a:srgbClr val="FF6600"/>
                </a:solidFill>
              </a:rPr>
              <a:t>in </a:t>
            </a:r>
            <a:r>
              <a:rPr lang="en-US" sz="3600" i="1" dirty="0">
                <a:solidFill>
                  <a:srgbClr val="FF6600"/>
                </a:solidFill>
              </a:rPr>
              <a:t>sickness and health.”</a:t>
            </a:r>
          </a:p>
        </p:txBody>
      </p:sp>
      <p:sp>
        <p:nvSpPr>
          <p:cNvPr id="5" name="Title 3"/>
          <p:cNvSpPr txBox="1">
            <a:spLocks/>
          </p:cNvSpPr>
          <p:nvPr/>
        </p:nvSpPr>
        <p:spPr>
          <a:xfrm>
            <a:off x="590348" y="584773"/>
            <a:ext cx="6299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a:solidFill>
                  <a:srgbClr val="FF6600"/>
                </a:solidFill>
              </a:rPr>
              <a:t>Our </a:t>
            </a:r>
            <a:r>
              <a:rPr lang="en-US" sz="4000" b="1" i="1" dirty="0" smtClean="0">
                <a:solidFill>
                  <a:srgbClr val="FF6600"/>
                </a:solidFill>
              </a:rPr>
              <a:t>purpose: </a:t>
            </a:r>
            <a:endParaRPr lang="en-US" sz="4000" dirty="0"/>
          </a:p>
        </p:txBody>
      </p:sp>
    </p:spTree>
    <p:extLst>
      <p:ext uri="{BB962C8B-B14F-4D97-AF65-F5344CB8AC3E}">
        <p14:creationId xmlns:p14="http://schemas.microsoft.com/office/powerpoint/2010/main" val="35065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199" y="1781176"/>
            <a:ext cx="10515600" cy="4727575"/>
          </a:xfrm>
        </p:spPr>
        <p:txBody>
          <a:bodyPr>
            <a:normAutofit fontScale="92500" lnSpcReduction="20000"/>
          </a:bodyPr>
          <a:lstStyle/>
          <a:p>
            <a:r>
              <a:rPr lang="en-US" dirty="0" smtClean="0"/>
              <a:t>We chose to treat metric data is a corporate asset.  </a:t>
            </a:r>
          </a:p>
          <a:p>
            <a:r>
              <a:rPr lang="en-US" dirty="0" smtClean="0"/>
              <a:t>We chose to invite ‘everyone’ to the party, and gave read access like chocolate at a birthday party.</a:t>
            </a:r>
          </a:p>
          <a:p>
            <a:pPr marL="0" indent="0">
              <a:buNone/>
            </a:pPr>
            <a:endParaRPr lang="en-US" dirty="0" smtClean="0"/>
          </a:p>
          <a:p>
            <a:pPr marL="0" indent="0">
              <a:buNone/>
            </a:pPr>
            <a:r>
              <a:rPr lang="en-US" dirty="0" smtClean="0"/>
              <a:t>What we got is about a dozen other efforts using the metric data for other than capacity purposes. This is </a:t>
            </a:r>
            <a:r>
              <a:rPr lang="en-US" sz="4800" b="1" dirty="0">
                <a:solidFill>
                  <a:srgbClr val="D7DF0F"/>
                </a:solidFill>
                <a:latin typeface="Calibri"/>
                <a:ea typeface="PT Sans" pitchFamily="34" charset="0"/>
                <a:cs typeface="Calibri"/>
              </a:rPr>
              <a:t>FREE VALUE</a:t>
            </a:r>
          </a:p>
          <a:p>
            <a:pPr marL="0" indent="0">
              <a:buNone/>
            </a:pPr>
            <a:endParaRPr lang="en-US" sz="4400" dirty="0" smtClean="0"/>
          </a:p>
          <a:p>
            <a:pPr marL="0" indent="0" algn="ctr">
              <a:buNone/>
            </a:pPr>
            <a:r>
              <a:rPr lang="en-US" sz="4400" dirty="0" smtClean="0">
                <a:solidFill>
                  <a:schemeClr val="accent4"/>
                </a:solidFill>
              </a:rPr>
              <a:t>Metrics are a corporate asset that should be leveraged for any legitimate purpose</a:t>
            </a:r>
          </a:p>
          <a:p>
            <a:endParaRPr lang="en-US" dirty="0" smtClean="0"/>
          </a:p>
        </p:txBody>
      </p:sp>
      <p:sp>
        <p:nvSpPr>
          <p:cNvPr id="7" name="Title 5"/>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D7DF0F"/>
                </a:solidFill>
                <a:latin typeface="Calibri"/>
                <a:ea typeface="PT Sans" pitchFamily="34" charset="0"/>
                <a:cs typeface="Calibri"/>
              </a:rPr>
              <a:t>What We Did, and Why This Matters</a:t>
            </a:r>
            <a:endParaRPr lang="en-US" dirty="0">
              <a:solidFill>
                <a:srgbClr val="D7DF0F"/>
              </a:solidFill>
            </a:endParaRPr>
          </a:p>
        </p:txBody>
      </p:sp>
    </p:spTree>
    <p:extLst>
      <p:ext uri="{BB962C8B-B14F-4D97-AF65-F5344CB8AC3E}">
        <p14:creationId xmlns:p14="http://schemas.microsoft.com/office/powerpoint/2010/main" val="197407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178" y="533400"/>
            <a:ext cx="5150272" cy="586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529" t="14008" r="13750" b="17811"/>
          <a:stretch/>
        </p:blipFill>
        <p:spPr>
          <a:xfrm>
            <a:off x="6155872" y="530522"/>
            <a:ext cx="6740834" cy="5870278"/>
          </a:xfrm>
          <a:prstGeom prst="rect">
            <a:avLst/>
          </a:prstGeom>
        </p:spPr>
      </p:pic>
      <p:sp>
        <p:nvSpPr>
          <p:cNvPr id="3" name="Title 3"/>
          <p:cNvSpPr txBox="1">
            <a:spLocks/>
          </p:cNvSpPr>
          <p:nvPr/>
        </p:nvSpPr>
        <p:spPr>
          <a:xfrm>
            <a:off x="732064" y="746408"/>
            <a:ext cx="4762500" cy="1325563"/>
          </a:xfrm>
          <a:prstGeom prst="rect">
            <a:avLst/>
          </a:prstGeom>
        </p:spPr>
        <p:txBody>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fontAlgn="auto">
              <a:spcAft>
                <a:spcPts val="0"/>
              </a:spcAft>
            </a:pPr>
            <a:r>
              <a:rPr lang="en-US" sz="4000" b="0" cap="none" dirty="0"/>
              <a:t>Problems, Challenges and Issues – Oh My!</a:t>
            </a:r>
          </a:p>
        </p:txBody>
      </p:sp>
      <p:sp>
        <p:nvSpPr>
          <p:cNvPr id="4" name="Title 3"/>
          <p:cNvSpPr txBox="1">
            <a:spLocks/>
          </p:cNvSpPr>
          <p:nvPr/>
        </p:nvSpPr>
        <p:spPr>
          <a:xfrm>
            <a:off x="732063" y="2426287"/>
            <a:ext cx="4762501" cy="1325563"/>
          </a:xfrm>
          <a:prstGeom prst="rect">
            <a:avLst/>
          </a:prstGeom>
        </p:spPr>
        <p:txBody>
          <a:bodyPr/>
          <a:lst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a:lstStyle>
          <a:p>
            <a:pPr fontAlgn="auto">
              <a:spcAft>
                <a:spcPts val="0"/>
              </a:spcAft>
            </a:pPr>
            <a:r>
              <a:rPr lang="en-US" sz="3600" b="0" cap="none" dirty="0" smtClean="0">
                <a:solidFill>
                  <a:schemeClr val="bg1"/>
                </a:solidFill>
              </a:rPr>
              <a:t>Last year </a:t>
            </a:r>
            <a:r>
              <a:rPr lang="en-US" sz="3600" b="0" cap="none" dirty="0">
                <a:solidFill>
                  <a:schemeClr val="bg1"/>
                </a:solidFill>
              </a:rPr>
              <a:t>we discussed ‘No Fault Found’… </a:t>
            </a:r>
          </a:p>
          <a:p>
            <a:pPr fontAlgn="auto">
              <a:spcAft>
                <a:spcPts val="0"/>
              </a:spcAft>
            </a:pPr>
            <a:endParaRPr lang="en-US" sz="1800" b="0" cap="none" dirty="0" smtClean="0">
              <a:solidFill>
                <a:schemeClr val="accent2"/>
              </a:solidFill>
            </a:endParaRPr>
          </a:p>
          <a:p>
            <a:pPr fontAlgn="auto">
              <a:spcAft>
                <a:spcPts val="0"/>
              </a:spcAft>
            </a:pPr>
            <a:r>
              <a:rPr lang="en-US" sz="3600" b="0" cap="none" dirty="0" smtClean="0">
                <a:solidFill>
                  <a:schemeClr val="accent4"/>
                </a:solidFill>
              </a:rPr>
              <a:t>There </a:t>
            </a:r>
            <a:r>
              <a:rPr lang="en-US" sz="3600" b="0" cap="none" dirty="0">
                <a:solidFill>
                  <a:schemeClr val="accent4"/>
                </a:solidFill>
              </a:rPr>
              <a:t>is actionable intelligence here.</a:t>
            </a:r>
          </a:p>
          <a:p>
            <a:pPr fontAlgn="auto">
              <a:spcAft>
                <a:spcPts val="0"/>
              </a:spcAft>
            </a:pPr>
            <a:endParaRPr lang="en-US" sz="3600" b="0" cap="none" dirty="0">
              <a:solidFill>
                <a:schemeClr val="accent2"/>
              </a:solidFill>
            </a:endParaRPr>
          </a:p>
        </p:txBody>
      </p:sp>
    </p:spTree>
    <p:extLst>
      <p:ext uri="{BB962C8B-B14F-4D97-AF65-F5344CB8AC3E}">
        <p14:creationId xmlns:p14="http://schemas.microsoft.com/office/powerpoint/2010/main" val="126022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400" cap="none" dirty="0" smtClean="0"/>
              <a:t>Treat Metric Data as a Corporate Asset</a:t>
            </a:r>
            <a:endParaRPr lang="en-US" sz="4400" cap="none" dirty="0"/>
          </a:p>
        </p:txBody>
      </p:sp>
      <p:sp>
        <p:nvSpPr>
          <p:cNvPr id="3" name="Content Placeholder 2"/>
          <p:cNvSpPr>
            <a:spLocks noGrp="1"/>
          </p:cNvSpPr>
          <p:nvPr>
            <p:ph idx="1"/>
          </p:nvPr>
        </p:nvSpPr>
        <p:spPr>
          <a:xfrm>
            <a:off x="538843" y="1825625"/>
            <a:ext cx="11136086" cy="4351338"/>
          </a:xfrm>
        </p:spPr>
        <p:txBody>
          <a:bodyPr/>
          <a:lstStyle/>
          <a:p>
            <a:r>
              <a:rPr lang="en-US" dirty="0" smtClean="0"/>
              <a:t>Treat data as a Corporate asset, and make others do the same.</a:t>
            </a:r>
          </a:p>
          <a:p>
            <a:r>
              <a:rPr lang="en-US" dirty="0" smtClean="0"/>
              <a:t>Don’t let data ‘owners’ keep you from their data.  </a:t>
            </a:r>
            <a:r>
              <a:rPr lang="en-US" b="1" dirty="0" smtClean="0"/>
              <a:t>Slay FUD Dragons!</a:t>
            </a:r>
          </a:p>
          <a:p>
            <a:r>
              <a:rPr lang="en-US" dirty="0" smtClean="0"/>
              <a:t>Centralize data, give context, allow access.</a:t>
            </a:r>
          </a:p>
          <a:p>
            <a:endParaRPr lang="en-US" sz="2800" dirty="0"/>
          </a:p>
          <a:p>
            <a:r>
              <a:rPr lang="en-US" dirty="0" smtClean="0">
                <a:solidFill>
                  <a:schemeClr val="accent4"/>
                </a:solidFill>
              </a:rPr>
              <a:t>You will get resistance, mostly from managers who see access to data as their source of individual power.  They are the enemy.</a:t>
            </a:r>
            <a:endParaRPr lang="en-US" dirty="0">
              <a:solidFill>
                <a:schemeClr val="accent4"/>
              </a:solidFill>
            </a:endParaRPr>
          </a:p>
        </p:txBody>
      </p:sp>
    </p:spTree>
    <p:extLst>
      <p:ext uri="{BB962C8B-B14F-4D97-AF65-F5344CB8AC3E}">
        <p14:creationId xmlns:p14="http://schemas.microsoft.com/office/powerpoint/2010/main" val="133306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400" cap="none" dirty="0" smtClean="0"/>
              <a:t>What Data Do You NEED?</a:t>
            </a:r>
            <a:endParaRPr lang="en-US" sz="4400" cap="none" dirty="0"/>
          </a:p>
        </p:txBody>
      </p:sp>
      <p:sp>
        <p:nvSpPr>
          <p:cNvPr id="3" name="Content Placeholder 2"/>
          <p:cNvSpPr>
            <a:spLocks noGrp="1"/>
          </p:cNvSpPr>
          <p:nvPr>
            <p:ph idx="1"/>
          </p:nvPr>
        </p:nvSpPr>
        <p:spPr>
          <a:xfrm>
            <a:off x="538843" y="1096728"/>
            <a:ext cx="11348357" cy="1477139"/>
          </a:xfrm>
        </p:spPr>
        <p:txBody>
          <a:bodyPr>
            <a:noAutofit/>
          </a:bodyPr>
          <a:lstStyle/>
          <a:p>
            <a:pPr marL="0" indent="0">
              <a:lnSpc>
                <a:spcPct val="120000"/>
              </a:lnSpc>
              <a:spcBef>
                <a:spcPts val="0"/>
              </a:spcBef>
              <a:buNone/>
            </a:pPr>
            <a:r>
              <a:rPr lang="en-US" sz="3600" dirty="0"/>
              <a:t>Once you get access, you will decide what you ‘need’. </a:t>
            </a:r>
            <a:r>
              <a:rPr lang="en-US" sz="3600" dirty="0" smtClean="0"/>
              <a:t>Be </a:t>
            </a:r>
            <a:r>
              <a:rPr lang="en-US" sz="3600" dirty="0"/>
              <a:t>careful not to take ‘everything’</a:t>
            </a:r>
          </a:p>
          <a:p>
            <a:pPr marL="0" indent="0">
              <a:lnSpc>
                <a:spcPct val="120000"/>
              </a:lnSpc>
              <a:spcBef>
                <a:spcPts val="0"/>
              </a:spcBef>
              <a:buNone/>
            </a:pPr>
            <a:r>
              <a:rPr lang="en-US" sz="2800" dirty="0" smtClean="0">
                <a:solidFill>
                  <a:schemeClr val="accent4"/>
                </a:solidFill>
              </a:rPr>
              <a:t>.</a:t>
            </a:r>
            <a:endParaRPr lang="en-US" sz="2800" dirty="0">
              <a:solidFill>
                <a:schemeClr val="accent4"/>
              </a:solidFill>
            </a:endParaRPr>
          </a:p>
        </p:txBody>
      </p:sp>
      <p:sp>
        <p:nvSpPr>
          <p:cNvPr id="6" name="Content Placeholder 2"/>
          <p:cNvSpPr txBox="1">
            <a:spLocks/>
          </p:cNvSpPr>
          <p:nvPr/>
        </p:nvSpPr>
        <p:spPr>
          <a:xfrm>
            <a:off x="1253069" y="2422291"/>
            <a:ext cx="10634131" cy="3656776"/>
          </a:xfrm>
          <a:prstGeom prst="rect">
            <a:avLst/>
          </a:prstGeom>
        </p:spPr>
        <p:txBody>
          <a:bodyPr>
            <a:noAutofit/>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a:buNone/>
            </a:pPr>
            <a:r>
              <a:rPr lang="en-US" sz="2800" dirty="0" smtClean="0"/>
              <a:t>For Device Capacity – CPU, memory, swap, run queue etc.</a:t>
            </a:r>
          </a:p>
          <a:p>
            <a:pPr marL="0" indent="0" fontAlgn="auto">
              <a:lnSpc>
                <a:spcPct val="120000"/>
              </a:lnSpc>
              <a:spcBef>
                <a:spcPts val="0"/>
              </a:spcBef>
              <a:spcAft>
                <a:spcPts val="0"/>
              </a:spcAft>
              <a:buFont typeface="Arial"/>
              <a:buNone/>
            </a:pPr>
            <a:r>
              <a:rPr lang="en-US" sz="2800" dirty="0" smtClean="0"/>
              <a:t>For Other Capacity – IO rate, read rate, write rate, etc.</a:t>
            </a:r>
          </a:p>
          <a:p>
            <a:pPr marL="0" indent="0" fontAlgn="auto">
              <a:lnSpc>
                <a:spcPct val="120000"/>
              </a:lnSpc>
              <a:spcBef>
                <a:spcPts val="0"/>
              </a:spcBef>
              <a:spcAft>
                <a:spcPts val="0"/>
              </a:spcAft>
              <a:buFont typeface="Arial"/>
              <a:buNone/>
            </a:pPr>
            <a:r>
              <a:rPr lang="en-US" sz="2800" dirty="0" smtClean="0"/>
              <a:t>For Equipment – Owner, contact, configuration, etc.</a:t>
            </a:r>
          </a:p>
          <a:p>
            <a:pPr marL="0" indent="0" fontAlgn="auto">
              <a:lnSpc>
                <a:spcPct val="120000"/>
              </a:lnSpc>
              <a:spcBef>
                <a:spcPts val="0"/>
              </a:spcBef>
              <a:spcAft>
                <a:spcPts val="0"/>
              </a:spcAft>
              <a:buFont typeface="Arial"/>
              <a:buNone/>
            </a:pPr>
            <a:r>
              <a:rPr lang="en-US" sz="2800" dirty="0" smtClean="0"/>
              <a:t>For Services – Owner, management, description, etc.</a:t>
            </a:r>
          </a:p>
          <a:p>
            <a:pPr marL="0" indent="0" fontAlgn="auto">
              <a:lnSpc>
                <a:spcPct val="120000"/>
              </a:lnSpc>
              <a:spcBef>
                <a:spcPts val="0"/>
              </a:spcBef>
              <a:spcAft>
                <a:spcPts val="0"/>
              </a:spcAft>
              <a:buFont typeface="Arial"/>
              <a:buNone/>
            </a:pPr>
            <a:r>
              <a:rPr lang="en-US" sz="2800" dirty="0" smtClean="0"/>
              <a:t>For Workloads – Owner, management, counts, rates, etc.</a:t>
            </a:r>
          </a:p>
          <a:p>
            <a:pPr marL="0" indent="0" fontAlgn="auto">
              <a:lnSpc>
                <a:spcPct val="120000"/>
              </a:lnSpc>
              <a:spcBef>
                <a:spcPts val="0"/>
              </a:spcBef>
              <a:spcAft>
                <a:spcPts val="0"/>
              </a:spcAft>
              <a:buFont typeface="Arial"/>
              <a:buNone/>
            </a:pPr>
            <a:r>
              <a:rPr lang="en-US" sz="2800" dirty="0" smtClean="0"/>
              <a:t>Configuration includes ASSOCIATIONS!</a:t>
            </a:r>
          </a:p>
        </p:txBody>
      </p:sp>
      <p:sp>
        <p:nvSpPr>
          <p:cNvPr id="7" name="Content Placeholder 2"/>
          <p:cNvSpPr txBox="1">
            <a:spLocks/>
          </p:cNvSpPr>
          <p:nvPr/>
        </p:nvSpPr>
        <p:spPr>
          <a:xfrm>
            <a:off x="538843" y="5628276"/>
            <a:ext cx="11348357" cy="1229724"/>
          </a:xfrm>
          <a:prstGeom prst="rect">
            <a:avLst/>
          </a:prstGeom>
        </p:spPr>
        <p:txBody>
          <a:bodyPr>
            <a:noAutofit/>
          </a:bodyPr>
          <a:lst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a:buNone/>
            </a:pPr>
            <a:r>
              <a:rPr lang="en-US" sz="2800" dirty="0" smtClean="0">
                <a:solidFill>
                  <a:schemeClr val="accent4"/>
                </a:solidFill>
              </a:rPr>
              <a:t>These data points are key to deriving other actionable intelligence as it provides context and links needed to gaining actionable intelligence.</a:t>
            </a:r>
            <a:endParaRPr lang="en-US" sz="2800" dirty="0">
              <a:solidFill>
                <a:schemeClr val="accent4"/>
              </a:solidFill>
            </a:endParaRPr>
          </a:p>
        </p:txBody>
      </p:sp>
    </p:spTree>
    <p:extLst>
      <p:ext uri="{BB962C8B-B14F-4D97-AF65-F5344CB8AC3E}">
        <p14:creationId xmlns:p14="http://schemas.microsoft.com/office/powerpoint/2010/main" val="951414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1" cy="6858000"/>
          </a:xfrm>
          <a:prstGeom prst="rect">
            <a:avLst/>
          </a:prstGeom>
          <a:blipFill dpi="0" rotWithShape="1">
            <a:blip r:embed="rId3">
              <a:alphaModFix amt="15000"/>
              <a:lum contrast="-3000"/>
            </a:blip>
            <a:srcRect/>
            <a:stretch>
              <a:fillRect l="-140" t="-5429" r="-581" b="-9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cap="none" dirty="0" smtClean="0"/>
              <a:t>Open Door Policy</a:t>
            </a:r>
            <a:endParaRPr lang="en-US" cap="none" dirty="0"/>
          </a:p>
        </p:txBody>
      </p:sp>
      <p:sp>
        <p:nvSpPr>
          <p:cNvPr id="3" name="Content Placeholder 2"/>
          <p:cNvSpPr>
            <a:spLocks noGrp="1"/>
          </p:cNvSpPr>
          <p:nvPr>
            <p:ph idx="1"/>
          </p:nvPr>
        </p:nvSpPr>
        <p:spPr>
          <a:xfrm>
            <a:off x="634999" y="1253331"/>
            <a:ext cx="11218334" cy="5469202"/>
          </a:xfrm>
        </p:spPr>
        <p:txBody>
          <a:bodyPr/>
          <a:lstStyle/>
          <a:p>
            <a:r>
              <a:rPr lang="en-US" sz="3600" dirty="0" smtClean="0"/>
              <a:t>Once you open the door.  You need to provide some training or guidance.</a:t>
            </a:r>
          </a:p>
          <a:p>
            <a:endParaRPr lang="en-US" sz="2000" dirty="0"/>
          </a:p>
          <a:p>
            <a:r>
              <a:rPr lang="en-US" sz="3600" dirty="0" smtClean="0"/>
              <a:t>We do this with a welcome note.</a:t>
            </a:r>
          </a:p>
          <a:p>
            <a:r>
              <a:rPr lang="en-US" sz="3600" dirty="0" smtClean="0"/>
              <a:t>Short, focused training.  Samples available.</a:t>
            </a:r>
          </a:p>
          <a:p>
            <a:r>
              <a:rPr lang="en-US" sz="3600" dirty="0" smtClean="0"/>
              <a:t>Just in time training.</a:t>
            </a:r>
          </a:p>
          <a:p>
            <a:endParaRPr lang="en-US" sz="2000" dirty="0"/>
          </a:p>
          <a:p>
            <a:r>
              <a:rPr lang="en-US" sz="3600" dirty="0" smtClean="0"/>
              <a:t>Being inundated with requests, you wish. That would be a good problem to have.  You will be surprised who your best customers are.</a:t>
            </a:r>
          </a:p>
          <a:p>
            <a:endParaRPr lang="en-US" sz="2800" dirty="0"/>
          </a:p>
        </p:txBody>
      </p:sp>
    </p:spTree>
    <p:extLst>
      <p:ext uri="{BB962C8B-B14F-4D97-AF65-F5344CB8AC3E}">
        <p14:creationId xmlns:p14="http://schemas.microsoft.com/office/powerpoint/2010/main" val="3287478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Templates">
  <a:themeElements>
    <a:clrScheme name="BMC Theme Color 1">
      <a:dk1>
        <a:srgbClr val="414042"/>
      </a:dk1>
      <a:lt1>
        <a:sysClr val="window" lastClr="FFFFFF"/>
      </a:lt1>
      <a:dk2>
        <a:srgbClr val="000000"/>
      </a:dk2>
      <a:lt2>
        <a:srgbClr val="3980B2"/>
      </a:lt2>
      <a:accent1>
        <a:srgbClr val="414142"/>
      </a:accent1>
      <a:accent2>
        <a:srgbClr val="FE5000"/>
      </a:accent2>
      <a:accent3>
        <a:srgbClr val="F86E00"/>
      </a:accent3>
      <a:accent4>
        <a:srgbClr val="F98700"/>
      </a:accent4>
      <a:accent5>
        <a:srgbClr val="00A79D"/>
      </a:accent5>
      <a:accent6>
        <a:srgbClr val="A7A9AC"/>
      </a:accent6>
      <a:hlink>
        <a:srgbClr val="00B6CE"/>
      </a:hlink>
      <a:folHlink>
        <a:srgbClr val="00A7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B83D3"/>
        </a:solidFill>
        <a:ln>
          <a:solidFill>
            <a:srgbClr val="0B83D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52135</TotalTime>
  <Words>4419</Words>
  <Application>Microsoft Office PowerPoint</Application>
  <PresentationFormat>Widescreen</PresentationFormat>
  <Paragraphs>409</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宋体</vt:lpstr>
      <vt:lpstr>Arial</vt:lpstr>
      <vt:lpstr>Calibri</vt:lpstr>
      <vt:lpstr>Open Sans Extrabold</vt:lpstr>
      <vt:lpstr>PT Sans</vt:lpstr>
      <vt:lpstr>Cover Templates</vt:lpstr>
      <vt:lpstr>PowerPoint Presentation</vt:lpstr>
      <vt:lpstr>PowerPoint Presentation</vt:lpstr>
      <vt:lpstr>PowerPoint Presentation</vt:lpstr>
      <vt:lpstr>PowerPoint Presentation</vt:lpstr>
      <vt:lpstr>PowerPoint Presentation</vt:lpstr>
      <vt:lpstr>PowerPoint Presentation</vt:lpstr>
      <vt:lpstr>Treat Metric Data as a Corporate Asset</vt:lpstr>
      <vt:lpstr>What Data Do You NEED?</vt:lpstr>
      <vt:lpstr>Open Door Policy</vt:lpstr>
      <vt:lpstr>Cost of Training and Training Aids</vt:lpstr>
      <vt:lpstr>Benefits of Open Door</vt:lpstr>
      <vt:lpstr>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Metric Trending</vt:lpstr>
      <vt:lpstr>Correlation Map</vt:lpstr>
      <vt:lpstr>Generic Forecast and What IF?</vt:lpstr>
      <vt:lpstr>Overview Summary</vt:lpstr>
      <vt:lpstr>Recovery and the New Normal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GameOn 2014</dc:title>
  <dc:creator>Tony Gordon</dc:creator>
  <cp:keywords>BMC GameOn 2014</cp:keywords>
  <cp:lastModifiedBy>Ben Davies</cp:lastModifiedBy>
  <cp:revision>1039</cp:revision>
  <dcterms:created xsi:type="dcterms:W3CDTF">2013-05-01T16:39:18Z</dcterms:created>
  <dcterms:modified xsi:type="dcterms:W3CDTF">2016-08-24T09:47:37Z</dcterms:modified>
</cp:coreProperties>
</file>