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96" r:id="rId2"/>
    <p:sldId id="519" r:id="rId3"/>
    <p:sldId id="548" r:id="rId4"/>
    <p:sldId id="522" r:id="rId5"/>
    <p:sldId id="538" r:id="rId6"/>
    <p:sldId id="541" r:id="rId7"/>
    <p:sldId id="544" r:id="rId8"/>
    <p:sldId id="539" r:id="rId9"/>
    <p:sldId id="523" r:id="rId10"/>
    <p:sldId id="540" r:id="rId11"/>
    <p:sldId id="521" r:id="rId12"/>
    <p:sldId id="542" r:id="rId13"/>
    <p:sldId id="546" r:id="rId14"/>
    <p:sldId id="524" r:id="rId15"/>
    <p:sldId id="543" r:id="rId16"/>
    <p:sldId id="545" r:id="rId17"/>
    <p:sldId id="547" r:id="rId18"/>
    <p:sldId id="525" r:id="rId19"/>
    <p:sldId id="526" r:id="rId20"/>
    <p:sldId id="529" r:id="rId21"/>
    <p:sldId id="549" r:id="rId22"/>
    <p:sldId id="537" r:id="rId23"/>
    <p:sldId id="504" r:id="rId24"/>
    <p:sldId id="55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Davies" initials="BD" lastIdx="1" clrIdx="0">
    <p:extLst>
      <p:ext uri="{19B8F6BF-5375-455C-9EA6-DF929625EA0E}">
        <p15:presenceInfo xmlns:p15="http://schemas.microsoft.com/office/powerpoint/2012/main" userId="Ben Davi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22" autoAdjust="0"/>
    <p:restoredTop sz="49388" autoAdjust="0"/>
  </p:normalViewPr>
  <p:slideViewPr>
    <p:cSldViewPr snapToGrid="0">
      <p:cViewPr varScale="1">
        <p:scale>
          <a:sx n="48" d="100"/>
          <a:sy n="48" d="100"/>
        </p:scale>
        <p:origin x="110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1425" tIns="45712" rIns="91425" bIns="45712"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1425" tIns="45712" rIns="91425" bIns="45712" rtlCol="0"/>
          <a:lstStyle>
            <a:lvl1pPr algn="r">
              <a:defRPr sz="1200"/>
            </a:lvl1pPr>
          </a:lstStyle>
          <a:p>
            <a:fld id="{C5B3C8C7-0042-4283-B431-3003FFF312D9}" type="datetimeFigureOut">
              <a:rPr lang="en-US" smtClean="0"/>
              <a:t>2018-12-05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5" tIns="45712" rIns="91425" bIns="4571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25" tIns="45712" rIns="91425" bIns="457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1425" tIns="45712" rIns="91425"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1425" tIns="45712" rIns="91425" bIns="45712" rtlCol="0" anchor="b"/>
          <a:lstStyle>
            <a:lvl1pPr algn="r">
              <a:defRPr sz="1200"/>
            </a:lvl1pPr>
          </a:lstStyle>
          <a:p>
            <a:fld id="{07521974-B14F-461A-8302-438652DB135E}" type="slidenum">
              <a:rPr lang="en-US" smtClean="0"/>
              <a:t>‹#›</a:t>
            </a:fld>
            <a:endParaRPr lang="en-US" dirty="0"/>
          </a:p>
        </p:txBody>
      </p:sp>
    </p:spTree>
    <p:extLst>
      <p:ext uri="{BB962C8B-B14F-4D97-AF65-F5344CB8AC3E}">
        <p14:creationId xmlns:p14="http://schemas.microsoft.com/office/powerpoint/2010/main" val="413109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opcenter.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oviri.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Ben Davies from Movìri, where our tag line is </a:t>
            </a:r>
            <a:r>
              <a:rPr lang="en-US" b="1" dirty="0"/>
              <a:t>“it’s all about performance”</a:t>
            </a:r>
            <a:r>
              <a:rPr lang="en-US" dirty="0"/>
              <a:t>.  </a:t>
            </a:r>
          </a:p>
          <a:p>
            <a:endParaRPr lang="en-US" dirty="0"/>
          </a:p>
          <a:p>
            <a:r>
              <a:rPr lang="en-US" b="1" dirty="0"/>
              <a:t>This is a conversation about the Actionable Intelligence Lifecycle, and the purposeful, </a:t>
            </a:r>
            <a:r>
              <a:rPr lang="en-US" b="1" u="sng" dirty="0"/>
              <a:t>conscious</a:t>
            </a:r>
            <a:r>
              <a:rPr lang="en-US" b="1" dirty="0"/>
              <a:t>, use of conceptual models.  </a:t>
            </a:r>
          </a:p>
          <a:p>
            <a:endParaRPr lang="en-US" dirty="0"/>
          </a:p>
          <a:p>
            <a:r>
              <a:rPr lang="en-US" dirty="0"/>
              <a:t>We are using an example of the evolution of a question that turned into a search for data, then making an ETL (Extract Transform Load) to get data into a capacity tool, where we made charts, analyzed them using dozens of different conceptual models, and took action. All using BMCs TrueSight Capacity Optimization 11.3 solution.</a:t>
            </a:r>
          </a:p>
          <a:p>
            <a:endParaRPr lang="en-US" dirty="0"/>
          </a:p>
          <a:p>
            <a:r>
              <a:rPr lang="en-US" dirty="0"/>
              <a:t>While we show the detailed steps used in the TSCO solution, the models, tools and techniques apply to any data analysis effort.  </a:t>
            </a:r>
            <a:r>
              <a:rPr lang="en-US" b="1" dirty="0"/>
              <a:t>Let me emphasize, the conscious use of models is one of the main points of this conversation.</a:t>
            </a:r>
          </a:p>
          <a:p>
            <a:endParaRPr lang="en-US" dirty="0"/>
          </a:p>
          <a:p>
            <a:r>
              <a:rPr lang="en-US" dirty="0"/>
              <a:t>Please keep your hands inside the ride, we will be taking off in just a moment.</a:t>
            </a:r>
          </a:p>
          <a:p>
            <a:endParaRPr lang="en-US" dirty="0"/>
          </a:p>
          <a:p>
            <a:r>
              <a:rPr lang="en-US" dirty="0"/>
              <a:t>We make extensive use of the notes section so download the presentation from  http://mlcu.com/articles.html</a:t>
            </a:r>
          </a:p>
          <a:p>
            <a:r>
              <a:rPr lang="en-US" dirty="0"/>
              <a:t>There are queries and other details to reproduce the ETL used – IF you use TSCO you may find this helpful.</a:t>
            </a:r>
          </a:p>
          <a:p>
            <a:r>
              <a:rPr lang="en-US" dirty="0"/>
              <a:t>There are also links to sources and other Scooby snacks for those that care to look. </a:t>
            </a:r>
          </a:p>
          <a:p>
            <a:endParaRPr lang="en-US" dirty="0"/>
          </a:p>
          <a:p>
            <a:r>
              <a:rPr lang="en-US" dirty="0"/>
              <a:t>===</a:t>
            </a:r>
          </a:p>
          <a:p>
            <a:r>
              <a:rPr lang="en-US" dirty="0"/>
              <a:t>Presented at the Greater Boston Computer Measurement Group “GBCMG” December 6, 2018.</a:t>
            </a:r>
          </a:p>
          <a:p>
            <a:r>
              <a:rPr lang="en-US" dirty="0"/>
              <a:t>https://www.meetup.com/Performance-Engineering-and-Capacity-Planning/events/lkqqbqyxpblc/</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dirty="0"/>
          </a:p>
        </p:txBody>
      </p:sp>
    </p:spTree>
    <p:extLst>
      <p:ext uri="{BB962C8B-B14F-4D97-AF65-F5344CB8AC3E}">
        <p14:creationId xmlns:p14="http://schemas.microsoft.com/office/powerpoint/2010/main" val="41968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Once we realized that there were only 10 items in the audit_group table (top right), and 146 in the audit_action table (left), we decided to make each audit group its own workload, with each action a sub object name.  That is the maximum Business metrics at the moment, but we thought through what happens when new items are added by the software developer, they get added automatically when they show up in the log.  </a:t>
            </a:r>
          </a:p>
          <a:p>
            <a:pPr defTabSz="914248">
              <a:defRPr/>
            </a:pPr>
            <a:endParaRPr lang="en-US" dirty="0"/>
          </a:p>
          <a:p>
            <a:pPr defTabSz="914248">
              <a:defRPr/>
            </a:pPr>
            <a:r>
              <a:rPr lang="en-US" dirty="0"/>
              <a:t>Then we decided where they would ‘live’ in the tree (bottom right).  And with that we remake our ETL.</a:t>
            </a:r>
          </a:p>
          <a:p>
            <a:endParaRPr lang="en-US" dirty="0"/>
          </a:p>
          <a:p>
            <a:r>
              <a:rPr lang="en-US" b="1" dirty="0"/>
              <a:t>This specific result is only relevant to our TSCO Solution.</a:t>
            </a:r>
          </a:p>
          <a:p>
            <a:r>
              <a:rPr lang="en-US" b="1" dirty="0"/>
              <a:t>However, the point is that we used, consciously used, our models, tools and techniques, to get to this result.</a:t>
            </a:r>
          </a:p>
          <a:p>
            <a:endParaRPr lang="en-US" dirty="0"/>
          </a:p>
          <a:p>
            <a:r>
              <a:rPr lang="en-US" dirty="0"/>
              <a:t>===</a:t>
            </a:r>
          </a:p>
          <a:p>
            <a:r>
              <a:rPr lang="en-US" dirty="0"/>
              <a:t>select trunc(ts) as TS,</a:t>
            </a:r>
          </a:p>
          <a:p>
            <a:r>
              <a:rPr lang="en-US" dirty="0"/>
              <a:t>	86400 as DURATION,</a:t>
            </a:r>
          </a:p>
          <a:p>
            <a:r>
              <a:rPr lang="en-US" dirty="0"/>
              <a:t>	aa.Auditgroupid as DS_WKLDNM,</a:t>
            </a:r>
          </a:p>
          <a:p>
            <a:r>
              <a:rPr lang="en-US" dirty="0"/>
              <a:t>	Auditgroupname as WKLDNM,</a:t>
            </a:r>
          </a:p>
          <a:p>
            <a:r>
              <a:rPr lang="en-US" dirty="0"/>
              <a:t>	'BYSET_EVENTS' as OBJNM,</a:t>
            </a:r>
          </a:p>
          <a:p>
            <a:r>
              <a:rPr lang="en-US" dirty="0"/>
              <a:t>	aa.name as SUBOBJNM,</a:t>
            </a:r>
          </a:p>
          <a:p>
            <a:r>
              <a:rPr lang="en-US" dirty="0"/>
              <a:t>	aa.auditactionid as DS_SUBOJNM,</a:t>
            </a:r>
          </a:p>
          <a:p>
            <a:r>
              <a:rPr lang="en-US" dirty="0"/>
              <a:t>	count(*) as VALUE</a:t>
            </a:r>
          </a:p>
          <a:p>
            <a:r>
              <a:rPr lang="en-US" dirty="0"/>
              <a:t>from pv_audit_message am, audit_action aa</a:t>
            </a:r>
          </a:p>
          <a:p>
            <a:r>
              <a:rPr lang="en-US" dirty="0"/>
              <a:t>Where</a:t>
            </a:r>
          </a:p>
          <a:p>
            <a:r>
              <a:rPr lang="en-US" dirty="0"/>
              <a:t>	am.auditactionid=aa.auditactionid</a:t>
            </a:r>
          </a:p>
          <a:p>
            <a:r>
              <a:rPr lang="en-US" dirty="0"/>
              <a:t>group by trunc(ts),aa.Auditgroupid, Auditgroupname, aa.auditactionid, aa.name</a:t>
            </a:r>
          </a:p>
          <a:p>
            <a:r>
              <a:rPr lang="en-US" dirty="0"/>
              <a:t>order by ds_subojnm, ts</a:t>
            </a:r>
          </a:p>
        </p:txBody>
      </p:sp>
      <p:sp>
        <p:nvSpPr>
          <p:cNvPr id="4" name="Slide Number Placeholder 3"/>
          <p:cNvSpPr>
            <a:spLocks noGrp="1"/>
          </p:cNvSpPr>
          <p:nvPr>
            <p:ph type="sldNum" sz="quarter" idx="5"/>
          </p:nvPr>
        </p:nvSpPr>
        <p:spPr/>
        <p:txBody>
          <a:bodyPr/>
          <a:lstStyle/>
          <a:p>
            <a:fld id="{07521974-B14F-461A-8302-438652DB135E}" type="slidenum">
              <a:rPr lang="en-US" smtClean="0"/>
              <a:t>10</a:t>
            </a:fld>
            <a:endParaRPr lang="en-US" dirty="0"/>
          </a:p>
        </p:txBody>
      </p:sp>
    </p:spTree>
    <p:extLst>
      <p:ext uri="{BB962C8B-B14F-4D97-AF65-F5344CB8AC3E}">
        <p14:creationId xmlns:p14="http://schemas.microsoft.com/office/powerpoint/2010/main" val="359168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iterative model / process, the first ETL design was right out of the original presentation.  Then we make reports and see how the data appears in charts, reports, and analysis.  Then go back to the data and investigate what other data is available (back a few slides), analyze what the data says and what questions it helps ask, and what questions it help answer.  Then redesign the ETL.</a:t>
            </a:r>
          </a:p>
          <a:p>
            <a:endParaRPr lang="en-US" dirty="0"/>
          </a:p>
          <a:p>
            <a:r>
              <a:rPr lang="en-US" b="1" dirty="0"/>
              <a:t>Repeat as often as is helpful, but no more. Many iterative models do not show when to ‘stop’.  </a:t>
            </a:r>
            <a:r>
              <a:rPr lang="en-US" dirty="0"/>
              <a:t>There is a rule of thumb that you should only get data that you will analyze, and you only analyze data to answer business questions, or meet a business objective.  Avoid the urge to ‘get everything’ but also don’t be afraid to get all data that is helpful for analysis, provides context, and that has a customer (you and your team may be your own customer).</a:t>
            </a:r>
          </a:p>
          <a:p>
            <a:endParaRPr lang="en-US" dirty="0"/>
          </a:p>
          <a:p>
            <a:endParaRPr lang="en-US" dirty="0"/>
          </a:p>
          <a:p>
            <a:r>
              <a:rPr lang="en-US" dirty="0"/>
              <a:t>There is a chicken and egg problem, you need to add data to be useful. The caution is not to add data without some purpose (customer), even if the customer is yourself.  You should even entertain removing data that has proven un useful.  </a:t>
            </a:r>
            <a:r>
              <a:rPr lang="en-US" b="1" dirty="0"/>
              <a:t>Most iterative models imply additive processes, but there is (normally) </a:t>
            </a:r>
            <a:r>
              <a:rPr lang="en-US" b="1" u="sng" dirty="0"/>
              <a:t>nothing in the model that precludes subtraction. </a:t>
            </a:r>
          </a:p>
          <a:p>
            <a:endParaRPr lang="en-US" dirty="0"/>
          </a:p>
          <a:p>
            <a:r>
              <a:rPr lang="en-US" dirty="0"/>
              <a:t>When there is no customer for the data (answer a business question, provide context, or meet a business objective), then remove the data.  </a:t>
            </a:r>
            <a:r>
              <a:rPr lang="en-US" b="1" dirty="0"/>
              <a:t>This itself, is a useful model.</a:t>
            </a:r>
          </a:p>
          <a:p>
            <a:endParaRPr lang="en-US" dirty="0"/>
          </a:p>
          <a:p>
            <a:endParaRPr lang="en-US" dirty="0"/>
          </a:p>
          <a:p>
            <a:r>
              <a:rPr lang="en-US" dirty="0"/>
              <a:t>==</a:t>
            </a:r>
          </a:p>
          <a:p>
            <a:r>
              <a:rPr lang="en-US" dirty="0"/>
              <a:t>https://www.quora.com/Why-is-software-design-an-iterative-process</a:t>
            </a:r>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11</a:t>
            </a:fld>
            <a:endParaRPr lang="en-US" dirty="0"/>
          </a:p>
        </p:txBody>
      </p:sp>
    </p:spTree>
    <p:extLst>
      <p:ext uri="{BB962C8B-B14F-4D97-AF65-F5344CB8AC3E}">
        <p14:creationId xmlns:p14="http://schemas.microsoft.com/office/powerpoint/2010/main" val="80349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the ETL to show all events and tried to report against them.  </a:t>
            </a:r>
          </a:p>
          <a:p>
            <a:endParaRPr lang="en-US" dirty="0"/>
          </a:p>
          <a:p>
            <a:r>
              <a:rPr lang="en-US" dirty="0"/>
              <a:t>Note the subobjnm has a lot of other items.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12</a:t>
            </a:fld>
            <a:endParaRPr lang="en-US" dirty="0"/>
          </a:p>
        </p:txBody>
      </p:sp>
    </p:spTree>
    <p:extLst>
      <p:ext uri="{BB962C8B-B14F-4D97-AF65-F5344CB8AC3E}">
        <p14:creationId xmlns:p14="http://schemas.microsoft.com/office/powerpoint/2010/main" val="135529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This put all items in one “bucket” which was less satisfying. This proved difficult to chart as they ended up in one bucket and singling one type out was not easily done.</a:t>
            </a:r>
          </a:p>
          <a:p>
            <a:endParaRPr lang="en-US" dirty="0"/>
          </a:p>
          <a:p>
            <a:r>
              <a:rPr lang="en-US" dirty="0"/>
              <a:t>It is helpful to have a tool box of models, tools, and techniques, for refining this information to actionable intelligence.</a:t>
            </a:r>
          </a:p>
          <a:p>
            <a:endParaRPr lang="en-US" dirty="0"/>
          </a:p>
          <a:p>
            <a:r>
              <a:rPr lang="en-US" b="1" dirty="0"/>
              <a:t>We are still in our iterative process model, While we use other models to plot, interpret, analyze etc.    Many models can be used at once.</a:t>
            </a:r>
          </a:p>
        </p:txBody>
      </p:sp>
      <p:sp>
        <p:nvSpPr>
          <p:cNvPr id="4" name="Slide Number Placeholder 3"/>
          <p:cNvSpPr>
            <a:spLocks noGrp="1"/>
          </p:cNvSpPr>
          <p:nvPr>
            <p:ph type="sldNum" sz="quarter" idx="5"/>
          </p:nvPr>
        </p:nvSpPr>
        <p:spPr/>
        <p:txBody>
          <a:bodyPr/>
          <a:lstStyle/>
          <a:p>
            <a:fld id="{07521974-B14F-461A-8302-438652DB135E}" type="slidenum">
              <a:rPr lang="en-US" smtClean="0"/>
              <a:t>13</a:t>
            </a:fld>
            <a:endParaRPr lang="en-US" dirty="0"/>
          </a:p>
        </p:txBody>
      </p:sp>
    </p:spTree>
    <p:extLst>
      <p:ext uri="{BB962C8B-B14F-4D97-AF65-F5344CB8AC3E}">
        <p14:creationId xmlns:p14="http://schemas.microsoft.com/office/powerpoint/2010/main" val="2635594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Conceptual models are incredibly useful.  They give a framework to ‘process’ a problem / question.   </a:t>
            </a:r>
            <a:r>
              <a:rPr lang="en-US" dirty="0"/>
              <a:t>Plan Do Check Act, and Data Information Knowledge Wisdom are very useful, flexible, models.</a:t>
            </a:r>
          </a:p>
          <a:p>
            <a:endParaRPr lang="en-US" dirty="0"/>
          </a:p>
          <a:p>
            <a:pPr defTabSz="914248">
              <a:defRPr/>
            </a:pPr>
            <a:r>
              <a:rPr lang="en-US" b="1" dirty="0"/>
              <a:t>In our case, we </a:t>
            </a:r>
            <a:r>
              <a:rPr lang="en-US" b="1" u="sng" dirty="0"/>
              <a:t>adapted</a:t>
            </a:r>
            <a:r>
              <a:rPr lang="en-US" b="1" dirty="0"/>
              <a:t> the DIKW model to make the Chart, Analysis, Intelligence, Action, Cycle.   </a:t>
            </a:r>
            <a:r>
              <a:rPr lang="en-US" b="0" dirty="0"/>
              <a:t>Notice that others have expanded, contracted, inverted, and otherwise ‘messed with’ the DIKW model.  We have included several examples of the purposeful use of models in the notes.  Look up the “</a:t>
            </a:r>
            <a:r>
              <a:rPr lang="en-US" dirty="0"/>
              <a:t>Intelligence Analysis for Problem Solves</a:t>
            </a:r>
            <a:r>
              <a:rPr lang="en-US" b="0" dirty="0"/>
              <a:t>“, which is a study in the use of models in law enforcement.</a:t>
            </a:r>
          </a:p>
          <a:p>
            <a:endParaRPr lang="en-US" dirty="0"/>
          </a:p>
          <a:p>
            <a:r>
              <a:rPr lang="en-US" b="1" dirty="0"/>
              <a:t>We are still in our iterative process model </a:t>
            </a:r>
            <a:r>
              <a:rPr lang="en-US" dirty="0"/>
              <a:t>So we went back to look more closely at the data source.</a:t>
            </a:r>
          </a:p>
          <a:p>
            <a:endParaRPr lang="en-US" dirty="0"/>
          </a:p>
          <a:p>
            <a:endParaRPr lang="en-US" dirty="0"/>
          </a:p>
          <a:p>
            <a:r>
              <a:rPr lang="en-US" dirty="0"/>
              <a:t>====</a:t>
            </a:r>
          </a:p>
          <a:p>
            <a:r>
              <a:rPr lang="en-US" dirty="0"/>
              <a:t>https://en.wikipedia.org/wiki/Intelligence_cycle</a:t>
            </a:r>
          </a:p>
          <a:p>
            <a:r>
              <a:rPr lang="en-US" dirty="0"/>
              <a:t>By Joint Chiefs of Staff - http://www.dtic.mil/doctrine/new_pubs/jp2_0.pdf, Public Domain, https://commons.wikimedia.org/w/index.php?curid=47853466</a:t>
            </a:r>
          </a:p>
          <a:p>
            <a:r>
              <a:rPr lang="en-US" dirty="0"/>
              <a:t>By U.S. Joint Chiefs of Staff JP2-0 - http://www.dtic.mil/doctrine/new_pubs/jp2_0.pdf, Public Domain, https://commons.wikimedia.org/w/index.php?curid=47853614</a:t>
            </a:r>
          </a:p>
          <a:p>
            <a:endParaRPr lang="en-US" dirty="0"/>
          </a:p>
          <a:p>
            <a:r>
              <a:rPr lang="en-US" dirty="0"/>
              <a:t>Intelligence Analysis for Problem Solvers</a:t>
            </a:r>
          </a:p>
          <a:p>
            <a:r>
              <a:rPr lang="en-US" b="1" dirty="0"/>
              <a:t>https://ric-zai-inc.com/Publications/cops-p275-pub.pdf</a:t>
            </a:r>
          </a:p>
          <a:p>
            <a:r>
              <a:rPr lang="en-US" dirty="0"/>
              <a:t>At 140 pages is a bit long for casual reading but is an excellent example of using and adapting models (in this case for law enforcement).  The adaption and conscious use of models, research, and data is helpful in showing the flexibility and value of models. </a:t>
            </a:r>
          </a:p>
          <a:p>
            <a:pPr defTabSz="914248">
              <a:defRPr/>
            </a:pPr>
            <a:r>
              <a:rPr lang="da-DK" b="1" dirty="0"/>
              <a:t>Center for Problem-Oriented Policing (</a:t>
            </a:r>
            <a:r>
              <a:rPr lang="da-DK" b="1" dirty="0">
                <a:hlinkClick r:id="rId3"/>
              </a:rPr>
              <a:t>www.popcenter.org</a:t>
            </a:r>
            <a:r>
              <a:rPr lang="da-DK" b="1" dirty="0"/>
              <a:t>)</a:t>
            </a:r>
          </a:p>
          <a:p>
            <a:endParaRPr lang="en-US" dirty="0"/>
          </a:p>
          <a:p>
            <a:r>
              <a:rPr lang="en-US" dirty="0"/>
              <a:t>https://en.wikipedia.org/wiki/DIKW_pyramid</a:t>
            </a:r>
          </a:p>
          <a:p>
            <a:endParaRPr lang="en-US" dirty="0"/>
          </a:p>
          <a:p>
            <a:r>
              <a:rPr lang="en-US" b="1" dirty="0"/>
              <a:t>A Primer: Enterprise Wisdom Management and the Flow of Understanding</a:t>
            </a:r>
            <a:endParaRPr lang="en-US" dirty="0"/>
          </a:p>
          <a:p>
            <a:r>
              <a:rPr lang="en-US" dirty="0"/>
              <a:t>http://www.cognitivecybernetics.com/PrimerFoU.html</a:t>
            </a:r>
          </a:p>
          <a:p>
            <a:endParaRPr lang="en-US" dirty="0"/>
          </a:p>
          <a:p>
            <a:r>
              <a:rPr lang="en-US" dirty="0"/>
              <a:t>https://www.conceptdraw.com/solution-park/management-plan-do-check-act</a:t>
            </a:r>
          </a:p>
          <a:p>
            <a:endParaRPr lang="en-US" dirty="0"/>
          </a:p>
          <a:p>
            <a:r>
              <a:rPr lang="en-US" dirty="0"/>
              <a:t>https://www.conceptdraw.com/How-To-Guide/dikw-pyramid</a:t>
            </a:r>
          </a:p>
        </p:txBody>
      </p:sp>
      <p:sp>
        <p:nvSpPr>
          <p:cNvPr id="4" name="Slide Number Placeholder 3"/>
          <p:cNvSpPr>
            <a:spLocks noGrp="1"/>
          </p:cNvSpPr>
          <p:nvPr>
            <p:ph type="sldNum" sz="quarter" idx="5"/>
          </p:nvPr>
        </p:nvSpPr>
        <p:spPr/>
        <p:txBody>
          <a:bodyPr/>
          <a:lstStyle/>
          <a:p>
            <a:fld id="{07521974-B14F-461A-8302-438652DB135E}" type="slidenum">
              <a:rPr lang="en-US" smtClean="0"/>
              <a:t>14</a:t>
            </a:fld>
            <a:endParaRPr lang="en-US" dirty="0"/>
          </a:p>
        </p:txBody>
      </p:sp>
    </p:spTree>
    <p:extLst>
      <p:ext uri="{BB962C8B-B14F-4D97-AF65-F5344CB8AC3E}">
        <p14:creationId xmlns:p14="http://schemas.microsoft.com/office/powerpoint/2010/main" val="1779132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an audit group table that defines 10 major groupings and an Audit_action table that subdivides into 146 specific actions.</a:t>
            </a:r>
          </a:p>
          <a:p>
            <a:endParaRPr lang="en-US" dirty="0"/>
          </a:p>
          <a:p>
            <a:r>
              <a:rPr lang="en-US" dirty="0"/>
              <a:t>This query gives us  the 10 major groupings with the sub groupings below them.  As items show up in the logs the business drivers will be made.</a:t>
            </a:r>
          </a:p>
          <a:p>
            <a:endParaRPr lang="en-US" dirty="0"/>
          </a:p>
          <a:p>
            <a:r>
              <a:rPr lang="en-US" dirty="0"/>
              <a:t>This better suits our reporting and use in models, as each grouping is serviced by a specific device (or two), and each grouping has a summary count (rather than one big summary count).</a:t>
            </a:r>
          </a:p>
          <a:p>
            <a:endParaRPr lang="en-US" dirty="0"/>
          </a:p>
          <a:p>
            <a:r>
              <a:rPr lang="en-US" dirty="0"/>
              <a:t>Sample reports show… </a:t>
            </a:r>
          </a:p>
          <a:p>
            <a:endParaRPr lang="en-US" dirty="0"/>
          </a:p>
          <a:p>
            <a:endParaRPr lang="en-US" dirty="0"/>
          </a:p>
          <a:p>
            <a:r>
              <a:rPr lang="en-US" dirty="0"/>
              <a:t>===</a:t>
            </a:r>
          </a:p>
          <a:p>
            <a:r>
              <a:rPr lang="en-US" dirty="0"/>
              <a:t>Query used in the ETL. </a:t>
            </a:r>
          </a:p>
          <a:p>
            <a:r>
              <a:rPr lang="en-US" dirty="0"/>
              <a:t>select trunc(ts) as TS,</a:t>
            </a:r>
          </a:p>
          <a:p>
            <a:r>
              <a:rPr lang="en-US" dirty="0"/>
              <a:t>	86400 as DURATION,</a:t>
            </a:r>
          </a:p>
          <a:p>
            <a:r>
              <a:rPr lang="en-US" dirty="0"/>
              <a:t>	aa.Auditgroupid as DS_WKLDNM,</a:t>
            </a:r>
          </a:p>
          <a:p>
            <a:r>
              <a:rPr lang="en-US" dirty="0"/>
              <a:t>	Auditgroupname as WKLDNM,</a:t>
            </a:r>
          </a:p>
          <a:p>
            <a:r>
              <a:rPr lang="en-US" dirty="0"/>
              <a:t>	'BYSET_EVENTS' as OBJNM,</a:t>
            </a:r>
          </a:p>
          <a:p>
            <a:r>
              <a:rPr lang="en-US" dirty="0"/>
              <a:t>	aa.name as SUBOBJNM,</a:t>
            </a:r>
          </a:p>
          <a:p>
            <a:r>
              <a:rPr lang="en-US" dirty="0"/>
              <a:t>	aa.auditactionid as DS_SUBOJNM,</a:t>
            </a:r>
          </a:p>
          <a:p>
            <a:r>
              <a:rPr lang="en-US" dirty="0"/>
              <a:t>	count(*) as VALUE</a:t>
            </a:r>
          </a:p>
          <a:p>
            <a:r>
              <a:rPr lang="en-US" dirty="0"/>
              <a:t>from pv_audit_message am, audit_action aa</a:t>
            </a:r>
          </a:p>
          <a:p>
            <a:r>
              <a:rPr lang="en-US" dirty="0"/>
              <a:t>Where</a:t>
            </a:r>
          </a:p>
          <a:p>
            <a:r>
              <a:rPr lang="en-US" dirty="0"/>
              <a:t>	am.auditactionid=aa.auditactionid</a:t>
            </a:r>
          </a:p>
          <a:p>
            <a:r>
              <a:rPr lang="en-US" dirty="0"/>
              <a:t>group by trunc(ts), aa.Auditgroupid, Auditgroupname, aa.auditactionid, aa.name</a:t>
            </a:r>
          </a:p>
          <a:p>
            <a:r>
              <a:rPr lang="en-US" dirty="0"/>
              <a:t>order by ds_subojnm, ts</a:t>
            </a:r>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15</a:t>
            </a:fld>
            <a:endParaRPr lang="en-US" dirty="0"/>
          </a:p>
        </p:txBody>
      </p:sp>
    </p:spTree>
    <p:extLst>
      <p:ext uri="{BB962C8B-B14F-4D97-AF65-F5344CB8AC3E}">
        <p14:creationId xmlns:p14="http://schemas.microsoft.com/office/powerpoint/2010/main" val="1737645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reports show User Logins, User Activity, and other break outs of the data.  </a:t>
            </a:r>
          </a:p>
          <a:p>
            <a:endParaRPr lang="en-US" dirty="0"/>
          </a:p>
          <a:p>
            <a:r>
              <a:rPr lang="en-US" dirty="0"/>
              <a:t>This seems suitable.</a:t>
            </a:r>
          </a:p>
          <a:p>
            <a:endParaRPr lang="en-US" dirty="0"/>
          </a:p>
          <a:p>
            <a:r>
              <a:rPr lang="en-US" dirty="0"/>
              <a:t>This also suggested that the TSCO Number of Actions data should be removed.   It is possible to get this data by combining the other data, so there is no need to store it as a separate metric.  Well, at least not now.   If we find a customer for this data AND combining constituent parts is not a suitable solution, we will revisit the question.</a:t>
            </a:r>
          </a:p>
        </p:txBody>
      </p:sp>
      <p:sp>
        <p:nvSpPr>
          <p:cNvPr id="4" name="Slide Number Placeholder 3"/>
          <p:cNvSpPr>
            <a:spLocks noGrp="1"/>
          </p:cNvSpPr>
          <p:nvPr>
            <p:ph type="sldNum" sz="quarter" idx="5"/>
          </p:nvPr>
        </p:nvSpPr>
        <p:spPr/>
        <p:txBody>
          <a:bodyPr/>
          <a:lstStyle/>
          <a:p>
            <a:fld id="{07521974-B14F-461A-8302-438652DB135E}" type="slidenum">
              <a:rPr lang="en-US" smtClean="0"/>
              <a:t>16</a:t>
            </a:fld>
            <a:endParaRPr lang="en-US" dirty="0"/>
          </a:p>
        </p:txBody>
      </p:sp>
    </p:spTree>
    <p:extLst>
      <p:ext uri="{BB962C8B-B14F-4D97-AF65-F5344CB8AC3E}">
        <p14:creationId xmlns:p14="http://schemas.microsoft.com/office/powerpoint/2010/main" val="2475415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Chart Analysis Intelligence Action cycle  has delivered actionable intelligence.</a:t>
            </a:r>
          </a:p>
          <a:p>
            <a:endParaRPr lang="en-US" dirty="0"/>
          </a:p>
          <a:p>
            <a:r>
              <a:rPr lang="en-US" dirty="0"/>
              <a:t>Specifically the trends and patterns of logins, patterns of data load, and User Activities.</a:t>
            </a:r>
          </a:p>
          <a:p>
            <a:endParaRPr lang="en-US" dirty="0"/>
          </a:p>
          <a:p>
            <a:r>
              <a:rPr lang="en-US" dirty="0"/>
              <a:t>While these do not seem helpful in our test environment, these are promising in a more active environment.</a:t>
            </a:r>
          </a:p>
          <a:p>
            <a:endParaRPr lang="en-US" dirty="0"/>
          </a:p>
          <a:p>
            <a:r>
              <a:rPr lang="en-US" b="1" dirty="0"/>
              <a:t>Here is where we ended our modified Chart, Analysis, Intelligence, Action cycle.  </a:t>
            </a:r>
            <a:r>
              <a:rPr lang="en-US" dirty="0"/>
              <a:t>But ‘ended’ is used loosely as the users continue to use these data, charts, analysis, intelligence, and take action, in their own models, they are evaluating if additional data is needed.  We will then ‘restart’ this model / process.</a:t>
            </a:r>
          </a:p>
        </p:txBody>
      </p:sp>
      <p:sp>
        <p:nvSpPr>
          <p:cNvPr id="4" name="Slide Number Placeholder 3"/>
          <p:cNvSpPr>
            <a:spLocks noGrp="1"/>
          </p:cNvSpPr>
          <p:nvPr>
            <p:ph type="sldNum" sz="quarter" idx="5"/>
          </p:nvPr>
        </p:nvSpPr>
        <p:spPr/>
        <p:txBody>
          <a:bodyPr/>
          <a:lstStyle/>
          <a:p>
            <a:fld id="{07521974-B14F-461A-8302-438652DB135E}" type="slidenum">
              <a:rPr lang="en-US" smtClean="0"/>
              <a:t>17</a:t>
            </a:fld>
            <a:endParaRPr lang="en-US" dirty="0"/>
          </a:p>
        </p:txBody>
      </p:sp>
    </p:spTree>
    <p:extLst>
      <p:ext uri="{BB962C8B-B14F-4D97-AF65-F5344CB8AC3E}">
        <p14:creationId xmlns:p14="http://schemas.microsoft.com/office/powerpoint/2010/main" val="1569205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separate process, we evaluate (using a cost benefit model) if we should make a TSCO View.</a:t>
            </a:r>
          </a:p>
          <a:p>
            <a:endParaRPr lang="en-US" dirty="0"/>
          </a:p>
          <a:p>
            <a:r>
              <a:rPr lang="en-US" dirty="0"/>
              <a:t>Views are designed and redesigned to help the customer monitor well understood and well controlled data environments.</a:t>
            </a:r>
          </a:p>
          <a:p>
            <a:endParaRPr lang="en-US" dirty="0"/>
          </a:p>
          <a:p>
            <a:r>
              <a:rPr lang="en-US" dirty="0"/>
              <a:t>Views change as the customers focus changes.  </a:t>
            </a:r>
          </a:p>
          <a:p>
            <a:endParaRPr lang="en-US" dirty="0"/>
          </a:p>
          <a:p>
            <a:r>
              <a:rPr lang="en-US" dirty="0"/>
              <a:t>Many of the same models go into this evaluating, making, and delivering, the View.  </a:t>
            </a:r>
          </a:p>
          <a:p>
            <a:endParaRPr lang="en-US" dirty="0"/>
          </a:p>
          <a:p>
            <a:r>
              <a:rPr lang="en-US" dirty="0"/>
              <a:t>In this particular case it is not clear if this delivers value or not. </a:t>
            </a:r>
            <a:r>
              <a:rPr lang="en-US" b="1" dirty="0"/>
              <a:t> Our continuous improvement model may show that REMOVING data / information, specifically this view, may be warranted.  </a:t>
            </a:r>
            <a:r>
              <a:rPr lang="en-US" b="1" u="sng" dirty="0"/>
              <a:t>Models are NOT always additive.</a:t>
            </a:r>
          </a:p>
        </p:txBody>
      </p:sp>
      <p:sp>
        <p:nvSpPr>
          <p:cNvPr id="4" name="Slide Number Placeholder 3"/>
          <p:cNvSpPr>
            <a:spLocks noGrp="1"/>
          </p:cNvSpPr>
          <p:nvPr>
            <p:ph type="sldNum" sz="quarter" idx="5"/>
          </p:nvPr>
        </p:nvSpPr>
        <p:spPr/>
        <p:txBody>
          <a:bodyPr/>
          <a:lstStyle/>
          <a:p>
            <a:fld id="{07521974-B14F-461A-8302-438652DB135E}" type="slidenum">
              <a:rPr lang="en-US" smtClean="0"/>
              <a:t>18</a:t>
            </a:fld>
            <a:endParaRPr lang="en-US" dirty="0"/>
          </a:p>
        </p:txBody>
      </p:sp>
    </p:spTree>
    <p:extLst>
      <p:ext uri="{BB962C8B-B14F-4D97-AF65-F5344CB8AC3E}">
        <p14:creationId xmlns:p14="http://schemas.microsoft.com/office/powerpoint/2010/main" val="211598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Finish with the People, Process, xxx Models.</a:t>
            </a:r>
          </a:p>
          <a:p>
            <a:endParaRPr lang="en-US" dirty="0"/>
          </a:p>
          <a:p>
            <a:r>
              <a:rPr lang="en-US" dirty="0"/>
              <a:t>While the people, process, and procedure / technology / products / partners / etc.  has been considered throughout the process, periodically they should be rebalanced.</a:t>
            </a:r>
          </a:p>
          <a:p>
            <a:endParaRPr lang="en-US" dirty="0"/>
          </a:p>
          <a:p>
            <a:pPr defTabSz="914248">
              <a:defRPr/>
            </a:pPr>
            <a:r>
              <a:rPr lang="en-US" b="1" dirty="0"/>
              <a:t>The mental model shows all have equal size and weight and converge on a well defined middle. In real life it is not this clean or symmetrical.</a:t>
            </a:r>
            <a:r>
              <a:rPr lang="en-US" dirty="0"/>
              <a:t> However, balancing these goes a long way to maturing the individual effort specifically, and the organization generally.</a:t>
            </a:r>
          </a:p>
          <a:p>
            <a:endParaRPr lang="en-US" dirty="0"/>
          </a:p>
          <a:p>
            <a:r>
              <a:rPr lang="en-US" dirty="0"/>
              <a:t>The idea in these models is to align competing forces such that a misalignment does not cause organizational issues.  To the extent that organization issues are shown, helps determine organizational maturity (top right model).  There are models to help mature the organization as well. </a:t>
            </a:r>
          </a:p>
          <a:p>
            <a:endParaRPr lang="en-US" dirty="0"/>
          </a:p>
          <a:p>
            <a:endParaRPr lang="en-US" dirty="0"/>
          </a:p>
          <a:p>
            <a:endParaRPr lang="en-US" dirty="0"/>
          </a:p>
          <a:p>
            <a:r>
              <a:rPr lang="en-US" dirty="0"/>
              <a:t>===</a:t>
            </a:r>
          </a:p>
          <a:p>
            <a:r>
              <a:rPr lang="en-US" dirty="0"/>
              <a:t>http://www.atxadvisory.com/about-us/atx-overview/</a:t>
            </a:r>
          </a:p>
          <a:p>
            <a:endParaRPr lang="en-US" dirty="0"/>
          </a:p>
          <a:p>
            <a:r>
              <a:rPr lang="en-US" dirty="0"/>
              <a:t>https://www.slideshare.net/BusinessandDecision/2011-mdm-en</a:t>
            </a:r>
          </a:p>
          <a:p>
            <a:endParaRPr lang="en-US" dirty="0"/>
          </a:p>
          <a:p>
            <a:r>
              <a:rPr lang="en-US" dirty="0"/>
              <a:t>https://www.ashfordglobalit.com/training-blog/itil-tips-and-training/understanding-the-four-ps-of-itil-service-management.html</a:t>
            </a:r>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19</a:t>
            </a:fld>
            <a:endParaRPr lang="en-US" dirty="0"/>
          </a:p>
        </p:txBody>
      </p:sp>
    </p:spTree>
    <p:extLst>
      <p:ext uri="{BB962C8B-B14F-4D97-AF65-F5344CB8AC3E}">
        <p14:creationId xmlns:p14="http://schemas.microsoft.com/office/powerpoint/2010/main" val="145451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Here is our agenda</a:t>
            </a:r>
          </a:p>
          <a:p>
            <a:pPr>
              <a:lnSpc>
                <a:spcPct val="150000"/>
              </a:lnSpc>
            </a:pPr>
            <a:endParaRPr lang="en-US" dirty="0"/>
          </a:p>
          <a:p>
            <a:pPr>
              <a:lnSpc>
                <a:spcPct val="150000"/>
              </a:lnSpc>
            </a:pPr>
            <a:r>
              <a:rPr lang="en-US" dirty="0"/>
              <a:t>We will discuss Consciously Use Your Conceptual Models</a:t>
            </a:r>
          </a:p>
          <a:p>
            <a:pPr>
              <a:lnSpc>
                <a:spcPct val="150000"/>
              </a:lnSpc>
            </a:pPr>
            <a:endParaRPr lang="en-US" dirty="0"/>
          </a:p>
          <a:p>
            <a:pPr>
              <a:lnSpc>
                <a:spcPct val="150000"/>
              </a:lnSpc>
            </a:pPr>
            <a:r>
              <a:rPr lang="en-US" dirty="0"/>
              <a:t>Like any good data investigation, we start with a question. </a:t>
            </a:r>
            <a:r>
              <a:rPr lang="en-US" b="1" dirty="0"/>
              <a:t>Which is, in itself, a conceptual model</a:t>
            </a:r>
            <a:r>
              <a:rPr lang="en-US" dirty="0"/>
              <a:t>.</a:t>
            </a:r>
          </a:p>
          <a:p>
            <a:pPr>
              <a:lnSpc>
                <a:spcPct val="150000"/>
              </a:lnSpc>
            </a:pPr>
            <a:r>
              <a:rPr lang="en-US" dirty="0"/>
              <a:t>Which leads us to the data and the investigation – </a:t>
            </a:r>
            <a:r>
              <a:rPr lang="en-US" b="1" dirty="0"/>
              <a:t>with hundreds of potential models to choose from</a:t>
            </a:r>
          </a:p>
          <a:p>
            <a:pPr>
              <a:lnSpc>
                <a:spcPct val="150000"/>
              </a:lnSpc>
            </a:pPr>
            <a:r>
              <a:rPr lang="en-US" dirty="0"/>
              <a:t>When the data seems to be useful, we design an ETL to get the data – </a:t>
            </a:r>
            <a:r>
              <a:rPr lang="en-US" b="1" dirty="0"/>
              <a:t>a data model</a:t>
            </a:r>
          </a:p>
          <a:p>
            <a:pPr>
              <a:lnSpc>
                <a:spcPct val="150000"/>
              </a:lnSpc>
            </a:pPr>
            <a:r>
              <a:rPr lang="en-US" dirty="0"/>
              <a:t>Then we can chart, analyze, assemble intelligence, and take action. And repeat, and repeat again. – </a:t>
            </a:r>
            <a:r>
              <a:rPr lang="en-US" b="1" dirty="0"/>
              <a:t>More models, and is itself a model.</a:t>
            </a:r>
            <a:endParaRPr lang="en-US" dirty="0"/>
          </a:p>
          <a:p>
            <a:pPr>
              <a:lnSpc>
                <a:spcPct val="150000"/>
              </a:lnSpc>
            </a:pPr>
            <a:r>
              <a:rPr lang="en-US" dirty="0"/>
              <a:t>Then, finally, incorporate the People, Processes, xx Models. </a:t>
            </a:r>
            <a:r>
              <a:rPr lang="en-US" b="1" dirty="0"/>
              <a:t>Another family of models </a:t>
            </a:r>
            <a:r>
              <a:rPr lang="en-US" dirty="0"/>
              <a:t>(google “people process”)</a:t>
            </a:r>
          </a:p>
          <a:p>
            <a:endParaRPr lang="en-US" dirty="0"/>
          </a:p>
          <a:p>
            <a:r>
              <a:rPr lang="en-US" dirty="0"/>
              <a:t>Then summarize and A Call To Action – </a:t>
            </a:r>
            <a:r>
              <a:rPr lang="en-US" b="1" dirty="0"/>
              <a:t>another model</a:t>
            </a:r>
          </a:p>
          <a:p>
            <a:endParaRPr lang="en-US" b="0" dirty="0"/>
          </a:p>
          <a:p>
            <a:r>
              <a:rPr lang="en-US" b="0" dirty="0"/>
              <a:t>There should be time for questions at the end but feel free to interject.</a:t>
            </a:r>
          </a:p>
          <a:p>
            <a:r>
              <a:rPr lang="en-US" dirty="0"/>
              <a:t>===</a:t>
            </a:r>
          </a:p>
          <a:p>
            <a:r>
              <a:rPr lang="en-US" dirty="0"/>
              <a:t>https://supplychaintrend.com/2016/12/13/sop-a-vision-for-the-future-the-expert-interview-series-7/</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a:t>
            </a:fld>
            <a:endParaRPr lang="en-US" dirty="0"/>
          </a:p>
        </p:txBody>
      </p:sp>
    </p:spTree>
    <p:extLst>
      <p:ext uri="{BB962C8B-B14F-4D97-AF65-F5344CB8AC3E}">
        <p14:creationId xmlns:p14="http://schemas.microsoft.com/office/powerpoint/2010/main" val="1593475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a:t>This whole adventure can be summarized into this Scrum looking logic loop.  Progress is measured with process loops with their own process loops operate along the way.  Implied in this is that other models, tools, and techniques are also employed to achieve some outcome.</a:t>
            </a:r>
          </a:p>
          <a:p>
            <a:pPr defTabSz="914248">
              <a:defRPr/>
            </a:pPr>
            <a:endParaRPr lang="en-US" dirty="0"/>
          </a:p>
          <a:p>
            <a:pPr defTabSz="914248">
              <a:defRPr/>
            </a:pPr>
            <a:r>
              <a:rPr lang="en-US" dirty="0"/>
              <a:t>Your goal as a capacity planner is to identify actionable intelligence which causes action to be taken.</a:t>
            </a:r>
          </a:p>
          <a:p>
            <a:pPr defTabSz="914248">
              <a:defRPr/>
            </a:pPr>
            <a:endParaRPr lang="en-US" dirty="0"/>
          </a:p>
          <a:p>
            <a:pPr defTabSz="914248">
              <a:defRPr/>
            </a:pPr>
            <a:r>
              <a:rPr lang="en-US" dirty="0"/>
              <a:t>To do this, you use your conceptual models.  </a:t>
            </a:r>
            <a:r>
              <a:rPr lang="en-US" b="1" dirty="0"/>
              <a:t>To do this well, you should consciously use your conceptual models.</a:t>
            </a:r>
          </a:p>
          <a:p>
            <a:pPr defTabSz="914248">
              <a:defRPr/>
            </a:pPr>
            <a:endParaRPr lang="en-US" dirty="0"/>
          </a:p>
          <a:p>
            <a:r>
              <a:rPr lang="en-US" b="1" dirty="0"/>
              <a:t>So there is no mistaking the call to action – Consciously use your models, make actionable intelligence.</a:t>
            </a:r>
          </a:p>
          <a:p>
            <a:endParaRPr lang="en-US" dirty="0"/>
          </a:p>
          <a:p>
            <a:endParaRPr lang="en-US" dirty="0"/>
          </a:p>
          <a:p>
            <a:r>
              <a:rPr lang="en-US" dirty="0"/>
              <a:t>===</a:t>
            </a:r>
          </a:p>
          <a:p>
            <a:r>
              <a:rPr lang="en-US" dirty="0"/>
              <a:t>https://ema.net.br/blog/2009/09/scrum-gestao-agil-de-projetos/</a:t>
            </a:r>
          </a:p>
        </p:txBody>
      </p:sp>
      <p:sp>
        <p:nvSpPr>
          <p:cNvPr id="4" name="Slide Number Placeholder 3"/>
          <p:cNvSpPr>
            <a:spLocks noGrp="1"/>
          </p:cNvSpPr>
          <p:nvPr>
            <p:ph type="sldNum" sz="quarter" idx="5"/>
          </p:nvPr>
        </p:nvSpPr>
        <p:spPr/>
        <p:txBody>
          <a:bodyPr/>
          <a:lstStyle/>
          <a:p>
            <a:fld id="{07521974-B14F-461A-8302-438652DB135E}" type="slidenum">
              <a:rPr lang="en-US" smtClean="0"/>
              <a:t>20</a:t>
            </a:fld>
            <a:endParaRPr lang="en-US" dirty="0"/>
          </a:p>
        </p:txBody>
      </p:sp>
    </p:spTree>
    <p:extLst>
      <p:ext uri="{BB962C8B-B14F-4D97-AF65-F5344CB8AC3E}">
        <p14:creationId xmlns:p14="http://schemas.microsoft.com/office/powerpoint/2010/main" val="2833924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Movìri can help.</a:t>
            </a:r>
          </a:p>
          <a:p>
            <a:endParaRPr lang="en-US" dirty="0"/>
          </a:p>
          <a:p>
            <a:r>
              <a:rPr lang="en-US" dirty="0"/>
              <a:t>Movìri has thousands of models we can adapt and apply to your critical opportunities, in a number of disciplines.</a:t>
            </a:r>
          </a:p>
          <a:p>
            <a:endParaRPr lang="en-US" dirty="0"/>
          </a:p>
          <a:p>
            <a:r>
              <a:rPr lang="en-US" dirty="0"/>
              <a:t>Our services include capacity management, monitoring, analytics, operations and cloud, security, and testing and optimization.</a:t>
            </a:r>
          </a:p>
          <a:p>
            <a:endParaRPr lang="en-US" dirty="0"/>
          </a:p>
          <a:p>
            <a:r>
              <a:rPr lang="en-US" dirty="0"/>
              <a:t>There is a new member of the Movìri family. AKAMAS.   AKAMAS is an artificial intelligence driven full-stack solution for continuous performance optimization.</a:t>
            </a:r>
          </a:p>
          <a:p>
            <a:endParaRPr lang="en-US" dirty="0"/>
          </a:p>
          <a:p>
            <a:r>
              <a:rPr lang="en-US" dirty="0"/>
              <a:t>Have a look at www.moviri.com and www.akamas.io</a:t>
            </a:r>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21</a:t>
            </a:fld>
            <a:endParaRPr lang="en-US" dirty="0"/>
          </a:p>
        </p:txBody>
      </p:sp>
    </p:spTree>
    <p:extLst>
      <p:ext uri="{BB962C8B-B14F-4D97-AF65-F5344CB8AC3E}">
        <p14:creationId xmlns:p14="http://schemas.microsoft.com/office/powerpoint/2010/main" val="3034030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for questions.</a:t>
            </a:r>
          </a:p>
          <a:p>
            <a:endParaRPr lang="en-US" dirty="0"/>
          </a:p>
          <a:p>
            <a:r>
              <a:rPr lang="en-US" dirty="0"/>
              <a:t>Here is a summary and a list of models.   There are thousands of them.</a:t>
            </a:r>
          </a:p>
          <a:p>
            <a:endParaRPr lang="en-US" dirty="0"/>
          </a:p>
          <a:p>
            <a:r>
              <a:rPr lang="en-US" dirty="0"/>
              <a:t>SWOT  Strength Weakness Opportunities Threats</a:t>
            </a:r>
          </a:p>
          <a:p>
            <a:r>
              <a:rPr lang="en-US" dirty="0"/>
              <a:t>PEST  Political Economic Social Technological Environmental Legal</a:t>
            </a:r>
          </a:p>
          <a:p>
            <a:r>
              <a:rPr lang="en-US" dirty="0"/>
              <a:t>5W’s  Who What When Why Where and How</a:t>
            </a:r>
          </a:p>
          <a:p>
            <a:endParaRPr lang="en-US" dirty="0"/>
          </a:p>
          <a:p>
            <a:r>
              <a:rPr lang="en-US" dirty="0"/>
              <a:t>What If analysis</a:t>
            </a:r>
          </a:p>
          <a:p>
            <a:r>
              <a:rPr lang="en-US" dirty="0"/>
              <a:t>Linear regression and forecasting (whole family of models)</a:t>
            </a:r>
          </a:p>
          <a:p>
            <a:r>
              <a:rPr lang="en-US" dirty="0"/>
              <a:t>Seasonal forecasting</a:t>
            </a:r>
          </a:p>
          <a:p>
            <a:r>
              <a:rPr lang="en-US" dirty="0"/>
              <a:t>Multivariate analysis</a:t>
            </a:r>
          </a:p>
          <a:p>
            <a:r>
              <a:rPr lang="en-US" dirty="0"/>
              <a:t>Consolidation model</a:t>
            </a:r>
          </a:p>
          <a:p>
            <a:r>
              <a:rPr lang="en-US" dirty="0"/>
              <a:t>Charge back model</a:t>
            </a:r>
          </a:p>
          <a:p>
            <a:r>
              <a:rPr lang="en-US" dirty="0"/>
              <a:t>Reservation model</a:t>
            </a:r>
          </a:p>
          <a:p>
            <a:r>
              <a:rPr lang="en-US" dirty="0"/>
              <a:t>Event detection models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22</a:t>
            </a:fld>
            <a:endParaRPr lang="en-US" dirty="0"/>
          </a:p>
        </p:txBody>
      </p:sp>
    </p:spTree>
    <p:extLst>
      <p:ext uri="{BB962C8B-B14F-4D97-AF65-F5344CB8AC3E}">
        <p14:creationId xmlns:p14="http://schemas.microsoft.com/office/powerpoint/2010/main" val="1677500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Movìri </a:t>
            </a:r>
            <a:br>
              <a:rPr lang="en-US" b="1" dirty="0"/>
            </a:br>
            <a:r>
              <a:rPr lang="en-US" dirty="0">
                <a:hlinkClick r:id="rId3"/>
              </a:rPr>
              <a:t>http://www.moviri.com</a:t>
            </a:r>
            <a:endParaRPr lang="en-US" dirty="0"/>
          </a:p>
          <a:p>
            <a:r>
              <a:rPr lang="en-US" dirty="0"/>
              <a:t>US: 211 Congress St - Floor 4 - Boston MA 02110-3123 - USA</a:t>
            </a:r>
          </a:p>
          <a:p>
            <a:r>
              <a:rPr lang="en-US" dirty="0"/>
              <a:t>HQ: via Schiaffino 11 - 20158 Milano MI - Italy</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23</a:t>
            </a:fld>
            <a:endParaRPr lang="en-US" dirty="0"/>
          </a:p>
        </p:txBody>
      </p:sp>
    </p:spTree>
    <p:extLst>
      <p:ext uri="{BB962C8B-B14F-4D97-AF65-F5344CB8AC3E}">
        <p14:creationId xmlns:p14="http://schemas.microsoft.com/office/powerpoint/2010/main" val="2089819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'truth' is an expensive illusion.  There is no truth.  Be happy with a useful, consistent, lie.</a:t>
            </a:r>
          </a:p>
          <a:p>
            <a:r>
              <a:rPr lang="en-US" dirty="0"/>
              <a:t>You don't like a lie.  Lies are all around you. What time is it?  Whatever you answered is a lie.  If you wish the truth, set aside a weekend and ask a physicist. The truth has so many caveats as to be meaningless in most contexts.</a:t>
            </a:r>
          </a:p>
          <a:p>
            <a:endParaRPr lang="en-US" dirty="0"/>
          </a:p>
          <a:p>
            <a:endParaRPr lang="en-US" dirty="0"/>
          </a:p>
          <a:p>
            <a:r>
              <a:rPr lang="en-US" dirty="0"/>
              <a:t>In troubleshooting, you want to struggle for a little while but not long.  Don't give up, but don't waste time spinning in circles.   Spend only so much time as needed to be able to clearly articulate the problem to someone else... then ask for help... and be willing to take it; This formulates an understanding of what you are trying to do... What I find, is that the other person is not weighted down by the baggage of distractions, decisions and choices you have made on the way to understanding, so they more quickly get to an answer.  Partially because they know it is not a 'simple' solution (or you would have already solved it), and partly because the actual problem is presented (where you were bogged down with false symptoms, bunny trails, distractions and falsehoods).</a:t>
            </a:r>
          </a:p>
          <a:p>
            <a:endParaRPr lang="en-US" dirty="0"/>
          </a:p>
          <a:p>
            <a:r>
              <a:rPr lang="en-US" dirty="0"/>
              <a:t>==</a:t>
            </a:r>
          </a:p>
          <a:p>
            <a:r>
              <a:rPr lang="en-US" dirty="0"/>
              <a:t>Cleared while testing is actionable intelligence screaming for attention</a:t>
            </a:r>
          </a:p>
          <a:p>
            <a:r>
              <a:rPr lang="en-US" dirty="0"/>
              <a:t>Problem 'resolution' phrases like "cleared while testing", "no fault found", "resolved without intervention" and similar phrases are road signs pointing to actionable intelligence.  They indicate a queue, buffer, cache, or other work holding method has been saturated causing a visible error.  When the system 'catches up' the work holding method releases the work and the system returns to a normal state.  Go find these methods, understand what they are reacting to, monitor them as an early warning metric.</a:t>
            </a:r>
          </a:p>
          <a:p>
            <a:endParaRPr lang="en-US" dirty="0"/>
          </a:p>
          <a:p>
            <a:r>
              <a:rPr lang="en-US" dirty="0"/>
              <a:t>==</a:t>
            </a:r>
          </a:p>
          <a:p>
            <a:endParaRPr lang="en-US" dirty="0"/>
          </a:p>
          <a:p>
            <a:r>
              <a:rPr lang="en-US" dirty="0"/>
              <a:t>http://en.wikipedia.org/wiki/Gestalt_psychology</a:t>
            </a:r>
          </a:p>
          <a:p>
            <a:r>
              <a:rPr lang="en-US" dirty="0"/>
              <a:t>The central principle of gestalt psychology is that the mind forms a global whole with self-organizing tendencies. This principle maintains that when the human mind (perceptual system) forms a percept or gestalt, the whole has a reality of its own, independent of the parts. The original famous phrase of Gestalt psychologist Kurt </a:t>
            </a:r>
            <a:r>
              <a:rPr lang="en-US" dirty="0" err="1"/>
              <a:t>Koffka</a:t>
            </a:r>
            <a:r>
              <a:rPr lang="en-US" dirty="0"/>
              <a:t>, "The whole is other than the sum of the parts" is often incorrectly translated [1] as "The whole is greater than the sum of its parts" and thus used when explaining gestalt theory, and further incorrectly applied to systems theory. [2] </a:t>
            </a:r>
            <a:r>
              <a:rPr lang="en-US" dirty="0" err="1"/>
              <a:t>Koffka</a:t>
            </a:r>
            <a:r>
              <a:rPr lang="en-US" dirty="0"/>
              <a:t> did not like the translation. He firmly corrected students who substituted "greater" for "other", "This is not a principle of addition" he said.[3] The whole has an independent existence.</a:t>
            </a:r>
          </a:p>
          <a:p>
            <a:endParaRPr lang="en-US" dirty="0"/>
          </a:p>
          <a:p>
            <a:r>
              <a:rPr lang="en-US" dirty="0"/>
              <a:t>==</a:t>
            </a:r>
          </a:p>
          <a:p>
            <a:endParaRPr lang="en-US" dirty="0"/>
          </a:p>
          <a:p>
            <a:endParaRPr lang="en-US" dirty="0"/>
          </a:p>
          <a:p>
            <a:r>
              <a:rPr lang="en-US" dirty="0"/>
              <a:t>A business case is not just to support a proposal, but to establish the cost to avoid failure. If it does not clearly discuss risk, it is not a business case.</a:t>
            </a:r>
          </a:p>
          <a:p>
            <a:endParaRPr lang="en-US" dirty="0"/>
          </a:p>
          <a:p>
            <a:r>
              <a:rPr lang="en-US" dirty="0"/>
              <a:t>Disruptive forces have intended and unintended consequences.   Both intended and untended consequences can be overtly good or overtly bad. Once the disruption has occurred, it is not possible to control the consequences. The new normal does not have the inertia to keep it stable, so it is more easily perturbed by forces that could not have disrupted the original eco system, and is therefore much more susceptible to disruption itself.  The original disruptive force may introduce or facilitate another disruption, to its own demise.</a:t>
            </a:r>
          </a:p>
          <a:p>
            <a:endParaRPr lang="en-US" dirty="0"/>
          </a:p>
          <a:p>
            <a:r>
              <a:rPr lang="en-US" dirty="0"/>
              <a:t>Documentation is only useful to the degree that it gets used and is used only to the degree that it is useful.</a:t>
            </a:r>
          </a:p>
          <a:p>
            <a:endParaRPr lang="en-US" dirty="0"/>
          </a:p>
          <a:p>
            <a:r>
              <a:rPr lang="en-US" dirty="0"/>
              <a:t>When you want useful replies, ask smart questions.</a:t>
            </a:r>
          </a:p>
          <a:p>
            <a:endParaRPr lang="en-US" dirty="0"/>
          </a:p>
          <a:p>
            <a:r>
              <a:rPr lang="en-US" dirty="0"/>
              <a:t>Being 'correct' but by yourself is less comfortable than being 'wrong' with a group</a:t>
            </a:r>
          </a:p>
          <a:p>
            <a:endParaRPr lang="en-US" dirty="0"/>
          </a:p>
          <a:p>
            <a:r>
              <a:rPr lang="en-US" dirty="0"/>
              <a:t>Nothing changes until the status quo becomes sufficiently uncomfortable.</a:t>
            </a:r>
          </a:p>
          <a:p>
            <a:r>
              <a:rPr lang="en-US" dirty="0"/>
              <a:t>Nothing changes until you make the status quo sufficiently uncomfortable.</a:t>
            </a:r>
          </a:p>
          <a:p>
            <a:r>
              <a:rPr lang="en-US" dirty="0"/>
              <a:t>The status quo is emotionally involved, so immune to logic, reason, or facts.</a:t>
            </a:r>
          </a:p>
          <a:p>
            <a:r>
              <a:rPr lang="en-US" dirty="0"/>
              <a:t>We make decisions with emotion and justify those decisions with logic.</a:t>
            </a:r>
          </a:p>
          <a:p>
            <a:r>
              <a:rPr lang="en-US" dirty="0"/>
              <a:t>Emotion is a fearsome opponent of logic, reason, and facts.</a:t>
            </a:r>
          </a:p>
          <a:p>
            <a:endParaRPr lang="en-US" dirty="0"/>
          </a:p>
          <a:p>
            <a:r>
              <a:rPr lang="en-US" dirty="0"/>
              <a:t>Correct is a matter of interpretation and perspective, strive for correct enough to be helpful</a:t>
            </a:r>
          </a:p>
          <a:p>
            <a:r>
              <a:rPr lang="en-US" dirty="0"/>
              <a:t>Troubleshooting and problem solving are mutually exclusive.</a:t>
            </a:r>
          </a:p>
          <a:p>
            <a:endParaRPr lang="en-US" dirty="0"/>
          </a:p>
          <a:p>
            <a:r>
              <a:rPr lang="en-US" dirty="0"/>
              <a:t>"The beginning of wisdom, is the definition of terms" - Socrates</a:t>
            </a:r>
          </a:p>
          <a:p>
            <a:r>
              <a:rPr lang="en-US" dirty="0"/>
              <a:t>Data&gt;Information&gt;Knowledge&gt;Wisdom is not linear and is undermined by bias, (data) errors, misinformation, and outright lies</a:t>
            </a:r>
          </a:p>
          <a:p>
            <a:endParaRPr lang="en-US" dirty="0"/>
          </a:p>
          <a:p>
            <a:r>
              <a:rPr lang="en-US" dirty="0"/>
              <a:t>Failure is good when it comes quickly and cheap, and leaves as its reward, experience and understanding. Conversely, failure is bad when it is slow to be recognized or at great expense, and leaves a legacy of blame and cowardice.</a:t>
            </a:r>
          </a:p>
          <a:p>
            <a:endParaRPr lang="en-US" dirty="0"/>
          </a:p>
          <a:p>
            <a:r>
              <a:rPr lang="en-US" dirty="0"/>
              <a:t>==</a:t>
            </a:r>
          </a:p>
          <a:p>
            <a:r>
              <a:rPr lang="en-US" dirty="0"/>
              <a:t>Economists think of costs as consequences of choices. In the real world, resources are scarce. Because resources are limited, all necessary interventions cannot be implemented. When decisionmakers choose to implement a program, the resources expended will not be available for other possible uses.</a:t>
            </a:r>
          </a:p>
          <a:p>
            <a:endParaRPr lang="en-US" dirty="0"/>
          </a:p>
          <a:p>
            <a:r>
              <a:rPr lang="en-US" dirty="0"/>
              <a:t>For instance, the decision to allocate funds for a public health program renders these funds unavailable for education, housing, or defense spending.</a:t>
            </a:r>
          </a:p>
          <a:p>
            <a:endParaRPr lang="en-US" dirty="0"/>
          </a:p>
          <a:p>
            <a:r>
              <a:rPr lang="en-US" dirty="0"/>
              <a:t>Therefore, the true cost of a program is not just the amount of funds spent on it. It is also the value of benefits that would have been derived if the resources had been allocated to their next best use. Economists call it the opportunity cost of a resource or program.</a:t>
            </a:r>
          </a:p>
          <a:p>
            <a:r>
              <a:rPr lang="en-US" dirty="0"/>
              <a:t>==</a:t>
            </a:r>
          </a:p>
          <a:p>
            <a:endParaRPr lang="en-US" dirty="0"/>
          </a:p>
          <a:p>
            <a:r>
              <a:rPr lang="en-US" dirty="0"/>
              <a:t>Work left un done due to higher priority work can be competitive advantage, however, work left un done due to mis assigned priority is opportunity misplaced. Reevaluating priorities of current and deferred work helps mitigate this but is itself work subject to prioritization.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24</a:t>
            </a:fld>
            <a:endParaRPr lang="en-US" dirty="0"/>
          </a:p>
        </p:txBody>
      </p:sp>
    </p:spTree>
    <p:extLst>
      <p:ext uri="{BB962C8B-B14F-4D97-AF65-F5344CB8AC3E}">
        <p14:creationId xmlns:p14="http://schemas.microsoft.com/office/powerpoint/2010/main" val="110762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b="1" dirty="0"/>
              <a:t>Conceptual models establish and define relevant terms, concepts, scope, relationships, and interaction.  </a:t>
            </a:r>
            <a:r>
              <a:rPr lang="en-US" dirty="0"/>
              <a:t>They can do other things as well and have their limitations, </a:t>
            </a:r>
            <a:r>
              <a:rPr lang="en-US" b="1" dirty="0"/>
              <a:t>so choose wisely</a:t>
            </a:r>
          </a:p>
          <a:p>
            <a:pPr defTabSz="914248">
              <a:defRPr/>
            </a:pPr>
            <a:endParaRPr lang="en-US" dirty="0"/>
          </a:p>
          <a:p>
            <a:r>
              <a:rPr lang="en-US" dirty="0"/>
              <a:t>Here is part of the text from our friends at Wikipedia.  Emphasis is mine.</a:t>
            </a:r>
          </a:p>
          <a:p>
            <a:endParaRPr lang="en-US" dirty="0"/>
          </a:p>
          <a:p>
            <a:r>
              <a:rPr lang="en-US" dirty="0"/>
              <a:t>A conceptual model is a </a:t>
            </a:r>
            <a:r>
              <a:rPr lang="en-US" b="1" dirty="0"/>
              <a:t>representation of a system</a:t>
            </a:r>
            <a:r>
              <a:rPr lang="en-US" dirty="0"/>
              <a:t>, made of the composition of concepts which are </a:t>
            </a:r>
            <a:r>
              <a:rPr lang="en-US" b="1" dirty="0"/>
              <a:t>used to help people know, understand, or simulate a subject</a:t>
            </a:r>
            <a:r>
              <a:rPr lang="en-US" dirty="0"/>
              <a:t> the model represents.</a:t>
            </a:r>
          </a:p>
          <a:p>
            <a:endParaRPr lang="en-US" dirty="0"/>
          </a:p>
          <a:p>
            <a:r>
              <a:rPr lang="en-US" dirty="0"/>
              <a:t>There are thousands of models. You learned them in grade school, high school and collage.  </a:t>
            </a:r>
            <a:r>
              <a:rPr lang="en-US" b="1" dirty="0"/>
              <a:t>Don’t let them go to waste.  </a:t>
            </a:r>
            <a:r>
              <a:rPr lang="en-US" b="1" u="sng" dirty="0"/>
              <a:t>Consciously</a:t>
            </a:r>
            <a:r>
              <a:rPr lang="en-US" b="1" dirty="0"/>
              <a:t> USE YOUR MODELS.</a:t>
            </a:r>
          </a:p>
          <a:p>
            <a:endParaRPr lang="en-US" b="1" dirty="0"/>
          </a:p>
          <a:p>
            <a:r>
              <a:rPr lang="en-US" b="0" dirty="0"/>
              <a:t>People use models all the time, they just don’t seem to consciously use them.  </a:t>
            </a:r>
            <a:r>
              <a:rPr lang="en-US" b="1" dirty="0"/>
              <a:t>This suggestion is to intentionally, overtly, consciously, use your models. </a:t>
            </a:r>
          </a:p>
          <a:p>
            <a:endParaRPr lang="en-US" b="1" dirty="0"/>
          </a:p>
          <a:p>
            <a:r>
              <a:rPr lang="en-US" b="1" dirty="0"/>
              <a:t>===</a:t>
            </a:r>
          </a:p>
          <a:p>
            <a:endParaRPr lang="en-US" dirty="0"/>
          </a:p>
          <a:p>
            <a:r>
              <a:rPr lang="en-US" dirty="0"/>
              <a:t>https://en.wikipedia.org/wiki/Conceptual_model</a:t>
            </a:r>
          </a:p>
        </p:txBody>
      </p:sp>
      <p:sp>
        <p:nvSpPr>
          <p:cNvPr id="4" name="Slide Number Placeholder 3"/>
          <p:cNvSpPr>
            <a:spLocks noGrp="1"/>
          </p:cNvSpPr>
          <p:nvPr>
            <p:ph type="sldNum" sz="quarter" idx="5"/>
          </p:nvPr>
        </p:nvSpPr>
        <p:spPr/>
        <p:txBody>
          <a:bodyPr/>
          <a:lstStyle/>
          <a:p>
            <a:fld id="{07521974-B14F-461A-8302-438652DB135E}" type="slidenum">
              <a:rPr lang="en-US" smtClean="0"/>
              <a:t>3</a:t>
            </a:fld>
            <a:endParaRPr lang="en-US" dirty="0"/>
          </a:p>
        </p:txBody>
      </p:sp>
    </p:spTree>
    <p:extLst>
      <p:ext uri="{BB962C8B-B14F-4D97-AF65-F5344CB8AC3E}">
        <p14:creationId xmlns:p14="http://schemas.microsoft.com/office/powerpoint/2010/main" val="168023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journey started with attending a presentation that discussed ETL Development, presented by the cool kids at Movìri.  (07. ETL Development – OpenETL.pptx)</a:t>
            </a:r>
          </a:p>
          <a:p>
            <a:endParaRPr lang="en-US" dirty="0"/>
          </a:p>
          <a:p>
            <a:r>
              <a:rPr lang="en-US" dirty="0"/>
              <a:t>The presentation was broken into three parts. </a:t>
            </a:r>
          </a:p>
          <a:p>
            <a:r>
              <a:rPr lang="en-US" dirty="0"/>
              <a:t>	An Introduction to Open ETLs, </a:t>
            </a:r>
          </a:p>
          <a:p>
            <a:r>
              <a:rPr lang="en-US" dirty="0"/>
              <a:t>	Open ETLs: SQL Extractors, and </a:t>
            </a:r>
          </a:p>
          <a:p>
            <a:r>
              <a:rPr lang="en-US" dirty="0"/>
              <a:t>	Open ETLs: CSV Parsers.  </a:t>
            </a:r>
          </a:p>
          <a:p>
            <a:endParaRPr lang="en-US" dirty="0"/>
          </a:p>
          <a:p>
            <a:r>
              <a:rPr lang="en-US" dirty="0"/>
              <a:t>The most interesting part, at that moment, was a section called “Configure a new database extractor from the TSCO DB in order to create a Business Driver that counts the number of daily logins..”</a:t>
            </a:r>
          </a:p>
          <a:p>
            <a:endParaRPr lang="en-US" dirty="0"/>
          </a:p>
          <a:p>
            <a:r>
              <a:rPr lang="en-US" dirty="0"/>
              <a:t>I found the example useful, so I implemented the example, and expanded on the ideas.  This presentation is that journey.</a:t>
            </a:r>
          </a:p>
          <a:p>
            <a:endParaRPr lang="en-US" dirty="0"/>
          </a:p>
          <a:p>
            <a:r>
              <a:rPr lang="en-US" dirty="0"/>
              <a:t>The goal of this presentation is to show the steps to make this outcome for sure, but the </a:t>
            </a:r>
            <a:r>
              <a:rPr lang="en-US" b="1" dirty="0"/>
              <a:t>real value is in seeing the journey, and for you to be inspired to ask your own questions, and consciously apply models, tools and techniques to answer those questions.  </a:t>
            </a:r>
            <a:r>
              <a:rPr lang="en-US" dirty="0"/>
              <a:t>In the end we expect to have some actionable intelligence for the TSCO solution, but also a </a:t>
            </a:r>
            <a:r>
              <a:rPr lang="en-US" b="1" dirty="0"/>
              <a:t>roadmap to actionable intelligence </a:t>
            </a:r>
            <a:r>
              <a:rPr lang="en-US" dirty="0"/>
              <a:t>for other analysis tasks as well.</a:t>
            </a:r>
          </a:p>
          <a:p>
            <a:endParaRPr lang="en-US" dirty="0"/>
          </a:p>
          <a:p>
            <a:endParaRPr lang="en-US" dirty="0"/>
          </a:p>
          <a:p>
            <a:r>
              <a:rPr lang="en-US" dirty="0"/>
              <a:t>===</a:t>
            </a:r>
          </a:p>
          <a:p>
            <a:r>
              <a:rPr lang="en-US" dirty="0"/>
              <a:t>Moviri.com  Call the Boston, Massachusetts office if you wish this presentation. </a:t>
            </a:r>
          </a:p>
          <a:p>
            <a:endParaRPr lang="en-US" dirty="0"/>
          </a:p>
          <a:p>
            <a:r>
              <a:rPr lang="en-US" dirty="0"/>
              <a:t>https://www.tibco.com/blog/2012/09/18/big-data-in-real-time/</a:t>
            </a:r>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4</a:t>
            </a:fld>
            <a:endParaRPr lang="en-US" dirty="0"/>
          </a:p>
        </p:txBody>
      </p:sp>
    </p:spTree>
    <p:extLst>
      <p:ext uri="{BB962C8B-B14F-4D97-AF65-F5344CB8AC3E}">
        <p14:creationId xmlns:p14="http://schemas.microsoft.com/office/powerpoint/2010/main" val="236032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presentation as our guide we ‘investigated’ the data source, and ‘designed’ an ETL.</a:t>
            </a:r>
          </a:p>
          <a:p>
            <a:endParaRPr lang="en-US" dirty="0"/>
          </a:p>
          <a:p>
            <a:r>
              <a:rPr lang="en-US" dirty="0"/>
              <a:t>Here is the original presentations ETL to get the number of log in events.  It has all of the required information for the ETL model:  Time Stamp, duration, data source workload name, TSCO workload name, Object name (That is to say the TSCO metric name – search for “match and gap” in the documentation), the value, and the limiting clause to only get the expected data from the data source.</a:t>
            </a:r>
          </a:p>
          <a:p>
            <a:endParaRPr lang="en-US" dirty="0"/>
          </a:p>
          <a:p>
            <a:r>
              <a:rPr lang="en-US" b="1" dirty="0"/>
              <a:t>This is a BMC TSCO ETL Model.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5</a:t>
            </a:fld>
            <a:endParaRPr lang="en-US" dirty="0"/>
          </a:p>
        </p:txBody>
      </p:sp>
    </p:spTree>
    <p:extLst>
      <p:ext uri="{BB962C8B-B14F-4D97-AF65-F5344CB8AC3E}">
        <p14:creationId xmlns:p14="http://schemas.microsoft.com/office/powerpoint/2010/main" val="225046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our ETL runs the data shows an aggregated total, and three event types.  Login and logout we expected, but Login_attempt was a surprise that needed to be researched. </a:t>
            </a:r>
          </a:p>
          <a:p>
            <a:endParaRPr lang="en-US" dirty="0"/>
          </a:p>
          <a:p>
            <a:r>
              <a:rPr lang="en-US" dirty="0"/>
              <a:t>Turns out that is failed login attempts.</a:t>
            </a:r>
          </a:p>
          <a:p>
            <a:endParaRPr lang="en-US" dirty="0"/>
          </a:p>
          <a:p>
            <a:r>
              <a:rPr lang="en-US" dirty="0"/>
              <a:t>The chart shows the data plotted over time.  As this is our demo environment the result is sparse, but you can imagine tracking daily logins to show a trend, so this looks good.</a:t>
            </a:r>
          </a:p>
          <a:p>
            <a:endParaRPr lang="en-US" dirty="0"/>
          </a:p>
          <a:p>
            <a:r>
              <a:rPr lang="en-US" dirty="0"/>
              <a:t>We have successfully implemented and evaluated the presentation example </a:t>
            </a:r>
            <a:r>
              <a:rPr lang="en-US" b="1" dirty="0"/>
              <a:t>using our models</a:t>
            </a:r>
            <a:r>
              <a:rPr lang="en-US" dirty="0"/>
              <a:t>.</a:t>
            </a:r>
          </a:p>
          <a:p>
            <a:endParaRPr lang="en-US" dirty="0"/>
          </a:p>
          <a:p>
            <a:r>
              <a:rPr lang="en-US" b="1" dirty="0"/>
              <a:t>What models did we use?   </a:t>
            </a:r>
            <a:r>
              <a:rPr lang="en-US" dirty="0"/>
              <a:t>Plan Do Check Act and variations, TSCO ETL Model, data investigation models, (time analysis, data table, data query, data comparisons)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6</a:t>
            </a:fld>
            <a:endParaRPr lang="en-US" dirty="0"/>
          </a:p>
        </p:txBody>
      </p:sp>
    </p:spTree>
    <p:extLst>
      <p:ext uri="{BB962C8B-B14F-4D97-AF65-F5344CB8AC3E}">
        <p14:creationId xmlns:p14="http://schemas.microsoft.com/office/powerpoint/2010/main" val="347297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next step, the most powerful model in computing…</a:t>
            </a:r>
          </a:p>
          <a:p>
            <a:endParaRPr lang="en-US" dirty="0"/>
          </a:p>
          <a:p>
            <a:r>
              <a:rPr lang="en-US" b="1" dirty="0"/>
              <a:t>If I can do that… Then I should be able to … </a:t>
            </a:r>
          </a:p>
          <a:p>
            <a:endParaRPr lang="en-US" dirty="0"/>
          </a:p>
          <a:p>
            <a:r>
              <a:rPr lang="en-US" dirty="0"/>
              <a:t>There are many different levels here. </a:t>
            </a:r>
          </a:p>
          <a:p>
            <a:endParaRPr lang="en-US" dirty="0"/>
          </a:p>
          <a:p>
            <a:r>
              <a:rPr lang="en-US" dirty="0"/>
              <a:t>If I can Answer the Login data question.</a:t>
            </a:r>
          </a:p>
          <a:p>
            <a:r>
              <a:rPr lang="en-US" dirty="0"/>
              <a:t>  Then I should be able to Apply that to another question.</a:t>
            </a:r>
          </a:p>
          <a:p>
            <a:endParaRPr lang="en-US" dirty="0"/>
          </a:p>
          <a:p>
            <a:r>
              <a:rPr lang="en-US" dirty="0"/>
              <a:t>If I can make an ETL to get just login data.</a:t>
            </a:r>
          </a:p>
          <a:p>
            <a:r>
              <a:rPr lang="en-US" dirty="0"/>
              <a:t>  Then I should be able to make an ETL to get other data.</a:t>
            </a:r>
          </a:p>
          <a:p>
            <a:endParaRPr lang="en-US" dirty="0"/>
          </a:p>
          <a:p>
            <a:r>
              <a:rPr lang="en-US" dirty="0"/>
              <a:t>If I can query the table for log data.</a:t>
            </a:r>
          </a:p>
          <a:p>
            <a:r>
              <a:rPr lang="en-US" dirty="0"/>
              <a:t>   Then I should be ale to  query other tables for other data.</a:t>
            </a:r>
          </a:p>
          <a:p>
            <a:endParaRPr lang="en-US" dirty="0"/>
          </a:p>
          <a:p>
            <a:r>
              <a:rPr lang="en-US" b="1" dirty="0"/>
              <a:t>The point is : Here is a simple model to help build on what you already know. </a:t>
            </a:r>
          </a:p>
          <a:p>
            <a:endParaRPr lang="en-US" b="1" dirty="0"/>
          </a:p>
          <a:p>
            <a:r>
              <a:rPr lang="en-US" b="1" dirty="0"/>
              <a:t>If I [know, can do, etc.] that..</a:t>
            </a:r>
          </a:p>
          <a:p>
            <a:r>
              <a:rPr lang="en-US" b="1" dirty="0"/>
              <a:t>  Then I should be able to [know, do, etc.] …</a:t>
            </a:r>
          </a:p>
          <a:p>
            <a:endParaRPr lang="en-US" dirty="0"/>
          </a:p>
          <a:p>
            <a:r>
              <a:rPr lang="en-US" dirty="0"/>
              <a:t>===</a:t>
            </a:r>
          </a:p>
          <a:p>
            <a:r>
              <a:rPr lang="en-US" dirty="0"/>
              <a:t>Twitter  @MrBenHoney</a:t>
            </a:r>
          </a:p>
        </p:txBody>
      </p:sp>
      <p:sp>
        <p:nvSpPr>
          <p:cNvPr id="4" name="Slide Number Placeholder 3"/>
          <p:cNvSpPr>
            <a:spLocks noGrp="1"/>
          </p:cNvSpPr>
          <p:nvPr>
            <p:ph type="sldNum" sz="quarter" idx="5"/>
          </p:nvPr>
        </p:nvSpPr>
        <p:spPr/>
        <p:txBody>
          <a:bodyPr/>
          <a:lstStyle/>
          <a:p>
            <a:fld id="{07521974-B14F-461A-8302-438652DB135E}" type="slidenum">
              <a:rPr lang="en-US" smtClean="0"/>
              <a:t>7</a:t>
            </a:fld>
            <a:endParaRPr lang="en-US" dirty="0"/>
          </a:p>
        </p:txBody>
      </p:sp>
    </p:spTree>
    <p:extLst>
      <p:ext uri="{BB962C8B-B14F-4D97-AF65-F5344CB8AC3E}">
        <p14:creationId xmlns:p14="http://schemas.microsoft.com/office/powerpoint/2010/main" val="384243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“if I can do THAT, then I should be able to… “ model, we ask a new question. What other data is available?</a:t>
            </a:r>
          </a:p>
          <a:p>
            <a:endParaRPr lang="en-US" dirty="0"/>
          </a:p>
          <a:p>
            <a:r>
              <a:rPr lang="en-US" dirty="0"/>
              <a:t>Out investigation progressed through a number of queries. </a:t>
            </a:r>
          </a:p>
          <a:p>
            <a:endParaRPr lang="en-US" dirty="0"/>
          </a:p>
          <a:p>
            <a:r>
              <a:rPr lang="en-US" dirty="0"/>
              <a:t>This one shows all columns from both tables (audit_message and audit_action)       (many un interesting columns were hidden to show only the relevant ones).</a:t>
            </a:r>
          </a:p>
          <a:p>
            <a:endParaRPr lang="en-US" dirty="0"/>
          </a:p>
          <a:p>
            <a:r>
              <a:rPr lang="en-US" dirty="0"/>
              <a:t>Note that the “where statement” has several investigation lines that have been commented out.  Add them back one at a time to investigate what is in each, or make your own.  Imagine how you would use this information in a chart, report, investigation, analysis, audit or in other documentation.   Change the order of the columns, which columns would be evaluated together, what questions does the data suggests, or which questions the data seems to answer.  </a:t>
            </a:r>
            <a:endParaRPr lang="en-US" b="1" dirty="0"/>
          </a:p>
          <a:p>
            <a:endParaRPr lang="en-US" dirty="0"/>
          </a:p>
          <a:p>
            <a:r>
              <a:rPr lang="en-US" dirty="0"/>
              <a:t>This step is when I decided that there was more interesting information than just logins and logouts. </a:t>
            </a:r>
            <a:r>
              <a:rPr lang="en-US" b="1" dirty="0"/>
              <a:t>And a PERFECT example of “if I can do that… then I should be able to…”</a:t>
            </a:r>
          </a:p>
          <a:p>
            <a:endParaRPr lang="en-US" dirty="0"/>
          </a:p>
          <a:p>
            <a:r>
              <a:rPr lang="en-US" dirty="0"/>
              <a:t>We use several investigation models, tools and techniques</a:t>
            </a:r>
          </a:p>
          <a:p>
            <a:r>
              <a:rPr lang="en-US" b="1" dirty="0"/>
              <a:t>This is free form analysis, the most interesting thing you are likely to do all week. </a:t>
            </a:r>
          </a:p>
          <a:p>
            <a:endParaRPr lang="en-US" b="1" dirty="0"/>
          </a:p>
          <a:p>
            <a:endParaRPr lang="en-US" dirty="0"/>
          </a:p>
          <a:p>
            <a:r>
              <a:rPr lang="en-US" dirty="0"/>
              <a:t>===</a:t>
            </a:r>
          </a:p>
          <a:p>
            <a:r>
              <a:rPr lang="en-US" dirty="0"/>
              <a:t>select am.*, aa.*</a:t>
            </a:r>
          </a:p>
          <a:p>
            <a:r>
              <a:rPr lang="en-US" dirty="0"/>
              <a:t>from pv_audit_message am, audit_action aa</a:t>
            </a:r>
          </a:p>
          <a:p>
            <a:r>
              <a:rPr lang="en-US" dirty="0"/>
              <a:t>Where</a:t>
            </a:r>
          </a:p>
          <a:p>
            <a:r>
              <a:rPr lang="en-US" dirty="0"/>
              <a:t>	am.auditactionid=aa.auditactionid</a:t>
            </a:r>
          </a:p>
          <a:p>
            <a:r>
              <a:rPr lang="en-US" dirty="0"/>
              <a:t>	--and aa.name like 'LOG%'</a:t>
            </a:r>
          </a:p>
          <a:p>
            <a:r>
              <a:rPr lang="en-US" dirty="0"/>
              <a:t>	--and aa.auditactionid &lt;100 /*Admin Actions */</a:t>
            </a:r>
          </a:p>
          <a:p>
            <a:r>
              <a:rPr lang="en-US" dirty="0"/>
              <a:t>	--and aa.auditactionid between 99 and 200</a:t>
            </a:r>
          </a:p>
          <a:p>
            <a:r>
              <a:rPr lang="en-US" dirty="0"/>
              <a:t>	--and aa.auditactionid &gt;199</a:t>
            </a:r>
          </a:p>
          <a:p>
            <a:r>
              <a:rPr lang="en-US" dirty="0"/>
              <a:t>order by 1,5,4</a:t>
            </a:r>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8</a:t>
            </a:fld>
            <a:endParaRPr lang="en-US" dirty="0"/>
          </a:p>
        </p:txBody>
      </p:sp>
    </p:spTree>
    <p:extLst>
      <p:ext uri="{BB962C8B-B14F-4D97-AF65-F5344CB8AC3E}">
        <p14:creationId xmlns:p14="http://schemas.microsoft.com/office/powerpoint/2010/main" val="300013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notice audit_message and audit_action as the tables used in the example.  (Previous slide)</a:t>
            </a:r>
          </a:p>
          <a:p>
            <a:endParaRPr lang="en-US" dirty="0"/>
          </a:p>
          <a:p>
            <a:r>
              <a:rPr lang="en-US" dirty="0"/>
              <a:t>Being curious data investigators we investigate what other audit type tables are available..  </a:t>
            </a:r>
            <a:r>
              <a:rPr lang="en-US" b="1" dirty="0"/>
              <a:t>If I can see this audit table, then I should be able to see all audit tables.  </a:t>
            </a:r>
            <a:r>
              <a:rPr lang="en-US" dirty="0"/>
              <a:t>Notice that there are public views, which a good database citizen should use when available.</a:t>
            </a:r>
            <a:endParaRPr lang="en-US" b="1" dirty="0"/>
          </a:p>
          <a:p>
            <a:endParaRPr lang="en-US" dirty="0"/>
          </a:p>
          <a:p>
            <a:r>
              <a:rPr lang="en-US" dirty="0"/>
              <a:t>We investigated what was in each table and decided on the tables we needed.  We appreciated that the software vendor made the table names reasonably represent what the tables contain and did not seem to hide tables with unrelated names. </a:t>
            </a:r>
          </a:p>
          <a:p>
            <a:endParaRPr lang="en-US" dirty="0"/>
          </a:p>
          <a:p>
            <a:r>
              <a:rPr lang="en-US" dirty="0"/>
              <a:t>We also appreciated seeing public views. Public views (data presentation models) are your friend, you should use them as much as practicable. </a:t>
            </a:r>
          </a:p>
          <a:p>
            <a:endParaRPr lang="en-US" dirty="0"/>
          </a:p>
          <a:p>
            <a:r>
              <a:rPr lang="en-US" dirty="0"/>
              <a:t>For the record we used SQuirreL SQL Client, but any query tool should allow for a filter / search.</a:t>
            </a:r>
          </a:p>
          <a:p>
            <a:endParaRPr lang="en-US" dirty="0"/>
          </a:p>
          <a:p>
            <a:r>
              <a:rPr lang="en-US" dirty="0"/>
              <a:t>==</a:t>
            </a:r>
          </a:p>
          <a:p>
            <a:r>
              <a:rPr lang="en-US" dirty="0"/>
              <a:t>The deal with public views.  Public views, originally seen as a security device to limit access to sensitive data by removing it from the public view, this layer of obfuscation also allows for the table denormalization and for the structure to change without impacting users.  Users query the views, the views essentially query the real database. This frees the database designers to change the database structures and still preserves simple user interactions. </a:t>
            </a:r>
          </a:p>
          <a:p>
            <a:endParaRPr lang="en-US" dirty="0"/>
          </a:p>
          <a:p>
            <a:pPr defTabSz="914248">
              <a:defRPr/>
            </a:pPr>
            <a:r>
              <a:rPr lang="en-US" dirty="0"/>
              <a:t>Advantages and Disadvantages of views in Sql Server</a:t>
            </a:r>
          </a:p>
          <a:p>
            <a:r>
              <a:rPr lang="en-US" dirty="0"/>
              <a:t>https://www.c-sharpcorner.com/blogs/advantages-and-disadvantages-of-views-in-sql-server1</a:t>
            </a:r>
          </a:p>
          <a:p>
            <a:endParaRPr lang="en-US" dirty="0"/>
          </a:p>
        </p:txBody>
      </p:sp>
      <p:sp>
        <p:nvSpPr>
          <p:cNvPr id="4" name="Slide Number Placeholder 3"/>
          <p:cNvSpPr>
            <a:spLocks noGrp="1"/>
          </p:cNvSpPr>
          <p:nvPr>
            <p:ph type="sldNum" sz="quarter" idx="5"/>
          </p:nvPr>
        </p:nvSpPr>
        <p:spPr/>
        <p:txBody>
          <a:bodyPr/>
          <a:lstStyle/>
          <a:p>
            <a:fld id="{07521974-B14F-461A-8302-438652DB135E}" type="slidenum">
              <a:rPr lang="en-US" smtClean="0"/>
              <a:t>9</a:t>
            </a:fld>
            <a:endParaRPr lang="en-US" dirty="0"/>
          </a:p>
        </p:txBody>
      </p:sp>
    </p:spTree>
    <p:extLst>
      <p:ext uri="{BB962C8B-B14F-4D97-AF65-F5344CB8AC3E}">
        <p14:creationId xmlns:p14="http://schemas.microsoft.com/office/powerpoint/2010/main" val="117702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02DB-05A8-49FF-BE6A-187DCC62F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60496-E40E-4C93-AC53-7DA7DAFE9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5B4515-E5D1-45E6-856C-BF6E5C0EE04C}"/>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5" name="Footer Placeholder 4">
            <a:extLst>
              <a:ext uri="{FF2B5EF4-FFF2-40B4-BE49-F238E27FC236}">
                <a16:creationId xmlns:a16="http://schemas.microsoft.com/office/drawing/2014/main" id="{C7C2425D-2BD0-433B-8C94-D2C1BC810F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B70287-E7D7-4FF0-9326-F07A29699781}"/>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294918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4017-E51E-4DE1-8114-51477131A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1352FC-AEEE-4895-8758-BD0250AAEB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42D6B-F14F-4A2E-B2A6-271FED783DC6}"/>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5" name="Footer Placeholder 4">
            <a:extLst>
              <a:ext uri="{FF2B5EF4-FFF2-40B4-BE49-F238E27FC236}">
                <a16:creationId xmlns:a16="http://schemas.microsoft.com/office/drawing/2014/main" id="{86916F53-0D32-4774-9BA6-8A081A2000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1C77F9-8A5A-4966-A02C-01254DD51BFA}"/>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332446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25DB71-A6BB-4537-89B7-6B7A788743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6D4056-DAF4-4E4C-95E2-D7AE10FE92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E6F36D-A8F2-494C-994E-56C1B18C9367}"/>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5" name="Footer Placeholder 4">
            <a:extLst>
              <a:ext uri="{FF2B5EF4-FFF2-40B4-BE49-F238E27FC236}">
                <a16:creationId xmlns:a16="http://schemas.microsoft.com/office/drawing/2014/main" id="{0427E045-C691-48EE-B56A-AA5171B2F9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14A9B7-D42B-4412-8886-3977C433FD3F}"/>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37588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280" y="681830"/>
            <a:ext cx="2376264"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113300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275505"/>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smtClean="0">
                <a:solidFill>
                  <a:schemeClr val="tx1"/>
                </a:solidFill>
                <a:latin typeface="+mn-lt"/>
                <a:cs typeface="Arial" pitchFamily="34" charset="0"/>
              </a:rPr>
              <a:pPr algn="l"/>
              <a:t>‹#›</a:t>
            </a:fld>
            <a:endParaRPr lang="it-IT" sz="120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lstStyle>
            <a:lvl1pPr marL="0" indent="0" algn="l" defTabSz="457181" rtl="0" eaLnBrk="1" latinLnBrk="0" hangingPunct="1">
              <a:spcBef>
                <a:spcPct val="20000"/>
              </a:spcBef>
              <a:buFont typeface="Arial"/>
              <a:buNone/>
              <a:defRPr b="0">
                <a:solidFill>
                  <a:schemeClr val="accent3">
                    <a:lumMod val="75000"/>
                  </a:schemeClr>
                </a:solidFil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0" lvl="0" indent="0" algn="l" defTabSz="457181" rtl="0" eaLnBrk="1" latinLnBrk="0" hangingPunct="1">
              <a:spcBef>
                <a:spcPct val="20000"/>
              </a:spcBef>
              <a:buFont typeface="Arial"/>
              <a:buNone/>
            </a:pPr>
            <a:r>
              <a:rPr lang="en-US" altLang="en-US" dirty="0"/>
              <a:t>Click to edit Master text styles</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815378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2909864" y="3441032"/>
            <a:ext cx="6400800" cy="1314450"/>
          </a:xfrm>
        </p:spPr>
        <p:txBody>
          <a:bodyPr/>
          <a:lstStyle>
            <a:lvl1pPr marL="0" indent="0" algn="ctr">
              <a:buNone/>
              <a:defRPr b="0">
                <a:solidFill>
                  <a:schemeClr val="accent3">
                    <a:lumMod val="75000"/>
                  </a:schemeClr>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lang="en-US" dirty="0"/>
          </a:p>
        </p:txBody>
      </p:sp>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241438"/>
            <a:ext cx="675763" cy="180000"/>
          </a:xfrm>
          <a:prstGeom prst="rect">
            <a:avLst/>
          </a:prstGeom>
        </p:spPr>
      </p:pic>
      <p:sp>
        <p:nvSpPr>
          <p:cNvPr id="20" name="Segnaposto testo 19"/>
          <p:cNvSpPr>
            <a:spLocks noGrp="1"/>
          </p:cNvSpPr>
          <p:nvPr>
            <p:ph type="body" sz="quarter" idx="11" hasCustomPrompt="1"/>
          </p:nvPr>
        </p:nvSpPr>
        <p:spPr>
          <a:xfrm>
            <a:off x="2255838" y="2277045"/>
            <a:ext cx="7708900" cy="1223963"/>
          </a:xfrm>
        </p:spPr>
        <p:txBody>
          <a:bodyPr anchor="ctr">
            <a:normAutofit/>
          </a:bodyPr>
          <a:lstStyle>
            <a:lvl1pPr algn="ctr">
              <a:defRPr sz="3600" b="1">
                <a:solidFill>
                  <a:schemeClr val="tx1"/>
                </a:solidFill>
              </a:defRPr>
            </a:lvl1pPr>
          </a:lstStyle>
          <a:p>
            <a:pPr lvl="0"/>
            <a:r>
              <a:rPr lang="en-US" dirty="0"/>
              <a:t>Click to edit Master title style</a:t>
            </a:r>
            <a:endParaRPr lang="it-IT" dirty="0"/>
          </a:p>
        </p:txBody>
      </p:sp>
    </p:spTree>
    <p:extLst>
      <p:ext uri="{BB962C8B-B14F-4D97-AF65-F5344CB8AC3E}">
        <p14:creationId xmlns:p14="http://schemas.microsoft.com/office/powerpoint/2010/main" val="26354247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oter">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11C</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de-DE" sz="1000" b="0" kern="1200" dirty="0">
                <a:solidFill>
                  <a:schemeClr val="accent3">
                    <a:lumMod val="75000"/>
                  </a:schemeClr>
                </a:solidFill>
                <a:latin typeface="+mj-lt"/>
                <a:ea typeface="+mn-ea"/>
                <a:cs typeface="Arial" charset="0"/>
              </a:rPr>
              <a:t>211 Congress Street</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Boston, MA 02110</a:t>
            </a:r>
            <a:br>
              <a:rPr lang="de-DE" sz="1000" b="0" kern="1200" dirty="0">
                <a:solidFill>
                  <a:schemeClr val="accent3">
                    <a:lumMod val="75000"/>
                  </a:schemeClr>
                </a:solidFill>
                <a:latin typeface="+mj-lt"/>
                <a:ea typeface="+mn-ea"/>
                <a:cs typeface="Arial" charset="0"/>
              </a:rPr>
            </a:br>
            <a:r>
              <a:rPr lang="de-DE" sz="1000" b="0" kern="1200" dirty="0">
                <a:solidFill>
                  <a:schemeClr val="accent3">
                    <a:lumMod val="75000"/>
                  </a:schemeClr>
                </a:solidFill>
                <a:latin typeface="+mj-lt"/>
                <a:ea typeface="+mn-ea"/>
                <a:cs typeface="Arial" charset="0"/>
              </a:rPr>
              <a:t>T: +1-704-819-7892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425 Broadway Street</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Redwood City, CA 94063</a:t>
            </a:r>
          </a:p>
          <a:p>
            <a:r>
              <a:rPr lang="en-US" sz="1000" b="0" baseline="0" noProof="0" dirty="0">
                <a:solidFill>
                  <a:schemeClr val="accent3">
                    <a:lumMod val="75000"/>
                  </a:schemeClr>
                </a:solidFill>
                <a:latin typeface="+mj-lt"/>
              </a:rPr>
              <a:t>T +1-650-226-4274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it-IT" sz="1000" dirty="0">
                  <a:solidFill>
                    <a:schemeClr val="accent3">
                      <a:lumMod val="75000"/>
                    </a:schemeClr>
                  </a:solidFill>
                  <a:latin typeface="+mn-lt"/>
                </a:rPr>
                <a:t>@moviri</a:t>
              </a: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it-IT" sz="1000" dirty="0">
                  <a:solidFill>
                    <a:schemeClr val="accent3">
                      <a:lumMod val="75000"/>
                    </a:schemeClr>
                  </a:solidFill>
                  <a:latin typeface="+mn-lt"/>
                </a:rPr>
                <a:t>moviricorp</a:t>
              </a: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it-IT" sz="1000" dirty="0">
                  <a:solidFill>
                    <a:schemeClr val="accent3">
                      <a:lumMod val="75000"/>
                    </a:schemeClr>
                  </a:solidFill>
                  <a:latin typeface="+mn-lt"/>
                </a:rPr>
                <a:t>moviri</a:t>
              </a: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it-IT" sz="1000" dirty="0">
                  <a:solidFill>
                    <a:schemeClr val="accent3">
                      <a:lumMod val="75000"/>
                    </a:schemeClr>
                  </a:solidFill>
                  <a:latin typeface="+mn-lt"/>
                </a:rPr>
                <a:t>+moviri</a:t>
              </a: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29668089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61329-1C9B-4829-8045-AA3372C30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FE6A1-BE3A-40CB-8DF4-3B773A8ACE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C0F29-A447-49C4-827D-D89DCDAEF36D}"/>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5" name="Footer Placeholder 4">
            <a:extLst>
              <a:ext uri="{FF2B5EF4-FFF2-40B4-BE49-F238E27FC236}">
                <a16:creationId xmlns:a16="http://schemas.microsoft.com/office/drawing/2014/main" id="{ABAA8D95-8D90-46AA-BB63-D1E88E8458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0720B3-118D-4F30-8536-EAA166FA192C}"/>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304606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0971-DE00-428D-8D34-11263FE22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08F871-DFF1-47C8-89FD-6E3269A4CE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738402-1B94-49D0-B12B-07008804CDEF}"/>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5" name="Footer Placeholder 4">
            <a:extLst>
              <a:ext uri="{FF2B5EF4-FFF2-40B4-BE49-F238E27FC236}">
                <a16:creationId xmlns:a16="http://schemas.microsoft.com/office/drawing/2014/main" id="{D4C3B80B-A325-45F0-B701-E55E9EEF24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BB8645-DA29-4904-B38B-72F32FCE9852}"/>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384140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69CF-4B0F-4D06-B5ED-D99C536CA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384DF-C651-4EB5-B726-6C8D4EB585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11DAC8-8776-43F5-9EE5-9E66330B0D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646175-2CEA-4640-9FFB-C8260A73018A}"/>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6" name="Footer Placeholder 5">
            <a:extLst>
              <a:ext uri="{FF2B5EF4-FFF2-40B4-BE49-F238E27FC236}">
                <a16:creationId xmlns:a16="http://schemas.microsoft.com/office/drawing/2014/main" id="{90E01658-DA57-4E70-BADA-EFF7B8B6C9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D26AA3-893F-43B6-B2EE-1DDA2C75CAD1}"/>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416863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0D0E-0C35-4B67-AF7A-260F78B5BE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5D0B1-2E7D-46E2-ADAB-669A4C3A3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E786D0F-1A21-4C59-819B-ECA2AA1FB8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167100-9EAA-43FE-9556-8C77858100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9DFF0C-8218-4DB9-863F-72C19E05B1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791F0-DA50-4915-8C3E-F3186FBB7012}"/>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8" name="Footer Placeholder 7">
            <a:extLst>
              <a:ext uri="{FF2B5EF4-FFF2-40B4-BE49-F238E27FC236}">
                <a16:creationId xmlns:a16="http://schemas.microsoft.com/office/drawing/2014/main" id="{EF9032C7-4BCB-4A6A-9CFB-F3375A91F70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6DF449-0A13-4EA5-BEF6-02A0BAAE081F}"/>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259811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CBB6-355C-4D9B-9935-996B0197AA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BB0022-9A4D-4AB0-835C-8F95D5F54AB8}"/>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4" name="Footer Placeholder 3">
            <a:extLst>
              <a:ext uri="{FF2B5EF4-FFF2-40B4-BE49-F238E27FC236}">
                <a16:creationId xmlns:a16="http://schemas.microsoft.com/office/drawing/2014/main" id="{067DB926-B62C-4546-A160-323CD1A7400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3A33682-388A-487D-9751-2D0AB2CE1110}"/>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144837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78EC9-7964-430F-981A-171E511482C4}"/>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3" name="Footer Placeholder 2">
            <a:extLst>
              <a:ext uri="{FF2B5EF4-FFF2-40B4-BE49-F238E27FC236}">
                <a16:creationId xmlns:a16="http://schemas.microsoft.com/office/drawing/2014/main" id="{D445857B-4697-44C4-BDEC-5031BDB6CA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2048F6-EC11-4F88-A078-B4CA2D47987B}"/>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3922992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C0E3-9683-47DA-9E75-1BC4D610C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D27F84-84D4-402B-9EBA-B09775EDA3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4E7357-7EDB-4BFF-B909-44A786FF5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F35F9A-9FDE-45DB-B043-7EEF4C429C1B}"/>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6" name="Footer Placeholder 5">
            <a:extLst>
              <a:ext uri="{FF2B5EF4-FFF2-40B4-BE49-F238E27FC236}">
                <a16:creationId xmlns:a16="http://schemas.microsoft.com/office/drawing/2014/main" id="{66DDE7E8-C708-4BD6-A8B2-E5BC0BF1C1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A98B5E-F7E0-418D-8EE4-493BFDA23FDB}"/>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271005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C55D-2152-410A-95B0-4F91E99BB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B24F0-2EDB-44EB-8D2B-C31175F30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67C305-D735-4274-A63D-FBB2BE8C83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2F72C0-B86C-4FA2-BC3F-77BD9E1E520B}"/>
              </a:ext>
            </a:extLst>
          </p:cNvPr>
          <p:cNvSpPr>
            <a:spLocks noGrp="1"/>
          </p:cNvSpPr>
          <p:nvPr>
            <p:ph type="dt" sz="half" idx="10"/>
          </p:nvPr>
        </p:nvSpPr>
        <p:spPr/>
        <p:txBody>
          <a:bodyPr/>
          <a:lstStyle/>
          <a:p>
            <a:fld id="{253849D6-1565-45FD-906F-E56CAC51EE2B}" type="datetimeFigureOut">
              <a:rPr lang="en-US" smtClean="0"/>
              <a:t>2018-12-05</a:t>
            </a:fld>
            <a:endParaRPr lang="en-US" dirty="0"/>
          </a:p>
        </p:txBody>
      </p:sp>
      <p:sp>
        <p:nvSpPr>
          <p:cNvPr id="6" name="Footer Placeholder 5">
            <a:extLst>
              <a:ext uri="{FF2B5EF4-FFF2-40B4-BE49-F238E27FC236}">
                <a16:creationId xmlns:a16="http://schemas.microsoft.com/office/drawing/2014/main" id="{4545D630-272F-43FE-AE8F-1E2625EAC3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46DBEE-9D13-4FFA-9B17-73D651B2EF3E}"/>
              </a:ext>
            </a:extLst>
          </p:cNvPr>
          <p:cNvSpPr>
            <a:spLocks noGrp="1"/>
          </p:cNvSpPr>
          <p:nvPr>
            <p:ph type="sldNum" sz="quarter" idx="12"/>
          </p:nvPr>
        </p:nvSpPr>
        <p:spPr/>
        <p:txBody>
          <a:bodyPr/>
          <a:lstStyle/>
          <a:p>
            <a:fld id="{369D9265-FB71-424B-8F3B-EEA8AF4294AA}" type="slidenum">
              <a:rPr lang="en-US" smtClean="0"/>
              <a:t>‹#›</a:t>
            </a:fld>
            <a:endParaRPr lang="en-US" dirty="0"/>
          </a:p>
        </p:txBody>
      </p:sp>
    </p:spTree>
    <p:extLst>
      <p:ext uri="{BB962C8B-B14F-4D97-AF65-F5344CB8AC3E}">
        <p14:creationId xmlns:p14="http://schemas.microsoft.com/office/powerpoint/2010/main" val="156605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CC5C5-4670-406D-83DE-51AD2A2E5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052AF7-72B8-44B4-B621-C6B3A31D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0C5D4-8AE8-43AA-A642-207CD75DC3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849D6-1565-45FD-906F-E56CAC51EE2B}" type="datetimeFigureOut">
              <a:rPr lang="en-US" smtClean="0"/>
              <a:t>2018-12-05</a:t>
            </a:fld>
            <a:endParaRPr lang="en-US" dirty="0"/>
          </a:p>
        </p:txBody>
      </p:sp>
      <p:sp>
        <p:nvSpPr>
          <p:cNvPr id="5" name="Footer Placeholder 4">
            <a:extLst>
              <a:ext uri="{FF2B5EF4-FFF2-40B4-BE49-F238E27FC236}">
                <a16:creationId xmlns:a16="http://schemas.microsoft.com/office/drawing/2014/main" id="{390AF774-D15E-4A36-AC09-6F6F9A563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B92F9E-81AF-48E5-8EED-FCA443042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D9265-FB71-424B-8F3B-EEA8AF4294AA}" type="slidenum">
              <a:rPr lang="en-US" smtClean="0"/>
              <a:t>‹#›</a:t>
            </a:fld>
            <a:endParaRPr lang="en-US" dirty="0"/>
          </a:p>
        </p:txBody>
      </p:sp>
    </p:spTree>
    <p:extLst>
      <p:ext uri="{BB962C8B-B14F-4D97-AF65-F5344CB8AC3E}">
        <p14:creationId xmlns:p14="http://schemas.microsoft.com/office/powerpoint/2010/main" val="314740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a:xfrm>
            <a:off x="1199456" y="3686119"/>
            <a:ext cx="10237368" cy="950115"/>
          </a:xfrm>
        </p:spPr>
        <p:txBody>
          <a:bodyPr/>
          <a:lstStyle/>
          <a:p>
            <a:r>
              <a:rPr lang="en-US" dirty="0">
                <a:latin typeface="Calibri Light" charset="0"/>
                <a:ea typeface="Calibri Light" charset="0"/>
                <a:cs typeface="Calibri Light" charset="0"/>
              </a:rPr>
              <a:t>The Evolution of a Question to Data to ETL to Chart to Action to View</a:t>
            </a:r>
          </a:p>
          <a:p>
            <a:r>
              <a:rPr lang="en-US" dirty="0">
                <a:latin typeface="Calibri Light" charset="0"/>
                <a:ea typeface="Calibri Light" charset="0"/>
                <a:cs typeface="Calibri Light" charset="0"/>
              </a:rPr>
              <a:t>Using TrueSight Capacity Optimization 11.3</a:t>
            </a:r>
          </a:p>
        </p:txBody>
      </p:sp>
      <p:sp>
        <p:nvSpPr>
          <p:cNvPr id="3" name="Segnaposto testo 2"/>
          <p:cNvSpPr>
            <a:spLocks noGrp="1"/>
          </p:cNvSpPr>
          <p:nvPr>
            <p:ph type="body" sz="quarter" idx="10"/>
          </p:nvPr>
        </p:nvSpPr>
        <p:spPr>
          <a:xfrm>
            <a:off x="1200544" y="5580779"/>
            <a:ext cx="9792000" cy="324000"/>
          </a:xfrm>
        </p:spPr>
        <p:txBody>
          <a:bodyPr/>
          <a:lstStyle/>
          <a:p>
            <a:r>
              <a:rPr lang="en-US" dirty="0">
                <a:latin typeface="Calibri Light" charset="0"/>
                <a:ea typeface="Calibri Light" charset="0"/>
                <a:cs typeface="Calibri Light" charset="0"/>
              </a:rPr>
              <a:t>December 2018</a:t>
            </a:r>
          </a:p>
        </p:txBody>
      </p:sp>
      <p:sp>
        <p:nvSpPr>
          <p:cNvPr id="5" name="Titolo 4"/>
          <p:cNvSpPr>
            <a:spLocks noGrp="1"/>
          </p:cNvSpPr>
          <p:nvPr>
            <p:ph type="title"/>
          </p:nvPr>
        </p:nvSpPr>
        <p:spPr>
          <a:xfrm>
            <a:off x="1199456" y="2332383"/>
            <a:ext cx="10121640" cy="1278135"/>
          </a:xfrm>
        </p:spPr>
        <p:txBody>
          <a:bodyPr/>
          <a:lstStyle/>
          <a:p>
            <a:r>
              <a:rPr lang="en-US" b="0" dirty="0">
                <a:ea typeface="Calibri" charset="0"/>
                <a:cs typeface="Calibri" charset="0"/>
              </a:rPr>
              <a:t>Actionable Intelligence Lifecycle</a:t>
            </a:r>
            <a:br>
              <a:rPr lang="en-US" b="0" dirty="0">
                <a:ea typeface="Calibri" charset="0"/>
                <a:cs typeface="Calibri" charset="0"/>
              </a:rPr>
            </a:br>
            <a:r>
              <a:rPr lang="en-US" b="0" dirty="0">
                <a:ea typeface="Calibri" charset="0"/>
                <a:cs typeface="Calibri" charset="0"/>
              </a:rPr>
              <a:t>And </a:t>
            </a:r>
            <a:r>
              <a:rPr lang="en-US" b="0" dirty="0">
                <a:cs typeface="Calibri" charset="0"/>
              </a:rPr>
              <a:t>The Conscious Use </a:t>
            </a:r>
            <a:r>
              <a:rPr lang="en-US" b="0" dirty="0">
                <a:ea typeface="Calibri" charset="0"/>
                <a:cs typeface="Calibri" charset="0"/>
              </a:rPr>
              <a:t>Of Conceptual Models</a:t>
            </a:r>
            <a:endParaRPr lang="it-IT" b="0" dirty="0">
              <a:ea typeface="Calibri" charset="0"/>
              <a:cs typeface="Calibri" charset="0"/>
            </a:endParaRPr>
          </a:p>
        </p:txBody>
      </p:sp>
      <p:grpSp>
        <p:nvGrpSpPr>
          <p:cNvPr id="8" name="Group 7"/>
          <p:cNvGrpSpPr/>
          <p:nvPr/>
        </p:nvGrpSpPr>
        <p:grpSpPr>
          <a:xfrm>
            <a:off x="9372600" y="4562683"/>
            <a:ext cx="1948496" cy="1761917"/>
            <a:chOff x="9372600" y="4644675"/>
            <a:chExt cx="1948496" cy="1761917"/>
          </a:xfrm>
        </p:grpSpPr>
        <p:pic>
          <p:nvPicPr>
            <p:cNvPr id="9" name="Picture 8" descr="BMC_Partner_Logos_4C_0917.eps"/>
            <p:cNvPicPr>
              <a:picLocks noChangeAspect="1"/>
            </p:cNvPicPr>
            <p:nvPr/>
          </p:nvPicPr>
          <p:blipFill rotWithShape="1">
            <a:blip r:embed="rId3" cstate="print">
              <a:extLst>
                <a:ext uri="{28A0092B-C50C-407E-A947-70E740481C1C}">
                  <a14:useLocalDpi xmlns:a14="http://schemas.microsoft.com/office/drawing/2010/main"/>
                </a:ext>
              </a:extLst>
            </a:blip>
            <a:srcRect l="10996" t="52627" r="79745" b="39118"/>
            <a:stretch/>
          </p:blipFill>
          <p:spPr>
            <a:xfrm>
              <a:off x="9372600" y="4644675"/>
              <a:ext cx="1840077" cy="936104"/>
            </a:xfrm>
            <a:prstGeom prst="rect">
              <a:avLst/>
            </a:prstGeom>
          </p:spPr>
        </p:pic>
        <p:pic>
          <p:nvPicPr>
            <p:cNvPr id="10" name="Picture 9" descr="BMC_Partner_Logos_4C_0917.eps"/>
            <p:cNvPicPr>
              <a:picLocks noChangeAspect="1"/>
            </p:cNvPicPr>
            <p:nvPr/>
          </p:nvPicPr>
          <p:blipFill rotWithShape="1">
            <a:blip r:embed="rId4" cstate="print">
              <a:extLst>
                <a:ext uri="{28A0092B-C50C-407E-A947-70E740481C1C}">
                  <a14:useLocalDpi xmlns:a14="http://schemas.microsoft.com/office/drawing/2010/main"/>
                </a:ext>
              </a:extLst>
            </a:blip>
            <a:srcRect l="10996" t="33408" r="79745" b="59240"/>
            <a:stretch/>
          </p:blipFill>
          <p:spPr>
            <a:xfrm>
              <a:off x="9457323" y="5544040"/>
              <a:ext cx="1863773" cy="862552"/>
            </a:xfrm>
            <a:prstGeom prst="rect">
              <a:avLst/>
            </a:prstGeom>
          </p:spPr>
        </p:pic>
      </p:grpSp>
      <p:sp>
        <p:nvSpPr>
          <p:cNvPr id="4" name="TextBox 3">
            <a:extLst>
              <a:ext uri="{FF2B5EF4-FFF2-40B4-BE49-F238E27FC236}">
                <a16:creationId xmlns:a16="http://schemas.microsoft.com/office/drawing/2014/main" id="{463FCA25-E80C-4253-8859-F066F4B2BF4A}"/>
              </a:ext>
            </a:extLst>
          </p:cNvPr>
          <p:cNvSpPr txBox="1"/>
          <p:nvPr/>
        </p:nvSpPr>
        <p:spPr>
          <a:xfrm>
            <a:off x="5031065" y="6479992"/>
            <a:ext cx="7160935" cy="369332"/>
          </a:xfrm>
          <a:prstGeom prst="rect">
            <a:avLst/>
          </a:prstGeom>
          <a:noFill/>
        </p:spPr>
        <p:txBody>
          <a:bodyPr wrap="none" rtlCol="0">
            <a:spAutoFit/>
          </a:bodyPr>
          <a:lstStyle/>
          <a:p>
            <a:r>
              <a:rPr lang="en-US" dirty="0"/>
              <a:t>We make extensive use of the notes section so download the presentation</a:t>
            </a:r>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91B337-6F9B-4215-84D0-4F93E2E850A3}"/>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45726235-17CC-4EC3-A767-5522FE01E294}"/>
              </a:ext>
            </a:extLst>
          </p:cNvPr>
          <p:cNvPicPr>
            <a:picLocks noChangeAspect="1"/>
          </p:cNvPicPr>
          <p:nvPr/>
        </p:nvPicPr>
        <p:blipFill>
          <a:blip r:embed="rId3"/>
          <a:stretch>
            <a:fillRect/>
          </a:stretch>
        </p:blipFill>
        <p:spPr>
          <a:xfrm>
            <a:off x="469021" y="130281"/>
            <a:ext cx="7277100" cy="6496050"/>
          </a:xfrm>
          <a:prstGeom prst="rect">
            <a:avLst/>
          </a:prstGeom>
        </p:spPr>
      </p:pic>
      <p:pic>
        <p:nvPicPr>
          <p:cNvPr id="5" name="Picture 4">
            <a:extLst>
              <a:ext uri="{FF2B5EF4-FFF2-40B4-BE49-F238E27FC236}">
                <a16:creationId xmlns:a16="http://schemas.microsoft.com/office/drawing/2014/main" id="{F451BD0D-4B52-4F72-B0FC-AC4E12E6E8EB}"/>
              </a:ext>
            </a:extLst>
          </p:cNvPr>
          <p:cNvPicPr>
            <a:picLocks noChangeAspect="1"/>
          </p:cNvPicPr>
          <p:nvPr/>
        </p:nvPicPr>
        <p:blipFill>
          <a:blip r:embed="rId4"/>
          <a:stretch>
            <a:fillRect/>
          </a:stretch>
        </p:blipFill>
        <p:spPr>
          <a:xfrm>
            <a:off x="5997193" y="145271"/>
            <a:ext cx="5937594" cy="2903188"/>
          </a:xfrm>
          <a:prstGeom prst="rect">
            <a:avLst/>
          </a:prstGeom>
        </p:spPr>
      </p:pic>
      <p:pic>
        <p:nvPicPr>
          <p:cNvPr id="7" name="Picture 6">
            <a:extLst>
              <a:ext uri="{FF2B5EF4-FFF2-40B4-BE49-F238E27FC236}">
                <a16:creationId xmlns:a16="http://schemas.microsoft.com/office/drawing/2014/main" id="{E58D7473-0589-4B83-9432-FBCD8C50C1D6}"/>
              </a:ext>
            </a:extLst>
          </p:cNvPr>
          <p:cNvPicPr>
            <a:picLocks noChangeAspect="1"/>
          </p:cNvPicPr>
          <p:nvPr/>
        </p:nvPicPr>
        <p:blipFill>
          <a:blip r:embed="rId5"/>
          <a:stretch>
            <a:fillRect/>
          </a:stretch>
        </p:blipFill>
        <p:spPr>
          <a:xfrm>
            <a:off x="8009493" y="3466263"/>
            <a:ext cx="4024101" cy="2631143"/>
          </a:xfrm>
          <a:prstGeom prst="rect">
            <a:avLst/>
          </a:prstGeom>
        </p:spPr>
      </p:pic>
      <p:sp>
        <p:nvSpPr>
          <p:cNvPr id="2" name="Title 1">
            <a:extLst>
              <a:ext uri="{FF2B5EF4-FFF2-40B4-BE49-F238E27FC236}">
                <a16:creationId xmlns:a16="http://schemas.microsoft.com/office/drawing/2014/main" id="{399B2CF4-2473-4B17-B813-F232AFC3E3F6}"/>
              </a:ext>
            </a:extLst>
          </p:cNvPr>
          <p:cNvSpPr>
            <a:spLocks noGrp="1"/>
          </p:cNvSpPr>
          <p:nvPr>
            <p:ph type="title"/>
          </p:nvPr>
        </p:nvSpPr>
        <p:spPr>
          <a:xfrm>
            <a:off x="1" y="130281"/>
            <a:ext cx="12192000" cy="630313"/>
          </a:xfrm>
          <a:solidFill>
            <a:schemeClr val="bg2">
              <a:lumMod val="90000"/>
              <a:alpha val="24000"/>
            </a:schemeClr>
          </a:solidFill>
        </p:spPr>
        <p:txBody>
          <a:bodyPr/>
          <a:lstStyle/>
          <a:p>
            <a:r>
              <a:rPr lang="en-US" dirty="0"/>
              <a:t>TSCO Result – Conscious Use Of Our Models Tools and Techniques</a:t>
            </a:r>
          </a:p>
        </p:txBody>
      </p:sp>
    </p:spTree>
    <p:extLst>
      <p:ext uri="{BB962C8B-B14F-4D97-AF65-F5344CB8AC3E}">
        <p14:creationId xmlns:p14="http://schemas.microsoft.com/office/powerpoint/2010/main" val="3780916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0D34-4119-433A-A813-EA3F8C9A4B60}"/>
              </a:ext>
            </a:extLst>
          </p:cNvPr>
          <p:cNvSpPr>
            <a:spLocks noGrp="1"/>
          </p:cNvSpPr>
          <p:nvPr>
            <p:ph type="title"/>
          </p:nvPr>
        </p:nvSpPr>
        <p:spPr/>
        <p:txBody>
          <a:bodyPr/>
          <a:lstStyle/>
          <a:p>
            <a:r>
              <a:rPr lang="en-US" dirty="0"/>
              <a:t>The ETL Design and Redesign</a:t>
            </a:r>
          </a:p>
        </p:txBody>
      </p:sp>
      <p:sp>
        <p:nvSpPr>
          <p:cNvPr id="3" name="Text Placeholder 2">
            <a:extLst>
              <a:ext uri="{FF2B5EF4-FFF2-40B4-BE49-F238E27FC236}">
                <a16:creationId xmlns:a16="http://schemas.microsoft.com/office/drawing/2014/main" id="{7B7DB880-3FBB-4DDA-812C-F759382A9D31}"/>
              </a:ext>
            </a:extLst>
          </p:cNvPr>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id="{F0395760-DDA9-45CA-9D47-16F5BFDDF49F}"/>
              </a:ext>
            </a:extLst>
          </p:cNvPr>
          <p:cNvPicPr>
            <a:picLocks noChangeAspect="1"/>
          </p:cNvPicPr>
          <p:nvPr/>
        </p:nvPicPr>
        <p:blipFill>
          <a:blip r:embed="rId3"/>
          <a:stretch>
            <a:fillRect/>
          </a:stretch>
        </p:blipFill>
        <p:spPr>
          <a:xfrm>
            <a:off x="1597233" y="1700213"/>
            <a:ext cx="5857875" cy="5086350"/>
          </a:xfrm>
          <a:prstGeom prst="rect">
            <a:avLst/>
          </a:prstGeom>
        </p:spPr>
      </p:pic>
      <p:pic>
        <p:nvPicPr>
          <p:cNvPr id="4" name="Picture 3">
            <a:extLst>
              <a:ext uri="{FF2B5EF4-FFF2-40B4-BE49-F238E27FC236}">
                <a16:creationId xmlns:a16="http://schemas.microsoft.com/office/drawing/2014/main" id="{A906C864-FB88-44C4-86AB-2D059254B82B}"/>
              </a:ext>
            </a:extLst>
          </p:cNvPr>
          <p:cNvPicPr>
            <a:picLocks noChangeAspect="1"/>
          </p:cNvPicPr>
          <p:nvPr/>
        </p:nvPicPr>
        <p:blipFill>
          <a:blip r:embed="rId4"/>
          <a:stretch>
            <a:fillRect/>
          </a:stretch>
        </p:blipFill>
        <p:spPr>
          <a:xfrm>
            <a:off x="8583320" y="1537666"/>
            <a:ext cx="4013446" cy="3060838"/>
          </a:xfrm>
          <a:prstGeom prst="rect">
            <a:avLst/>
          </a:prstGeom>
        </p:spPr>
      </p:pic>
      <p:sp>
        <p:nvSpPr>
          <p:cNvPr id="5" name="Arrow: Up 4">
            <a:extLst>
              <a:ext uri="{FF2B5EF4-FFF2-40B4-BE49-F238E27FC236}">
                <a16:creationId xmlns:a16="http://schemas.microsoft.com/office/drawing/2014/main" id="{A78145BD-A989-4F39-9A26-541918394F98}"/>
              </a:ext>
            </a:extLst>
          </p:cNvPr>
          <p:cNvSpPr/>
          <p:nvPr/>
        </p:nvSpPr>
        <p:spPr>
          <a:xfrm rot="1104427">
            <a:off x="8930055" y="3681279"/>
            <a:ext cx="484632" cy="14984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64819F8-AA4A-4F69-8404-A9EDE378B9F6}"/>
              </a:ext>
            </a:extLst>
          </p:cNvPr>
          <p:cNvSpPr txBox="1"/>
          <p:nvPr/>
        </p:nvSpPr>
        <p:spPr>
          <a:xfrm>
            <a:off x="8322365" y="5266407"/>
            <a:ext cx="3001463" cy="523220"/>
          </a:xfrm>
          <a:prstGeom prst="rect">
            <a:avLst/>
          </a:prstGeom>
          <a:noFill/>
        </p:spPr>
        <p:txBody>
          <a:bodyPr wrap="none" rtlCol="0">
            <a:spAutoFit/>
          </a:bodyPr>
          <a:lstStyle/>
          <a:p>
            <a:r>
              <a:rPr lang="en-US" sz="2800" dirty="0"/>
              <a:t>Can be subtractive!</a:t>
            </a:r>
          </a:p>
        </p:txBody>
      </p:sp>
    </p:spTree>
    <p:extLst>
      <p:ext uri="{BB962C8B-B14F-4D97-AF65-F5344CB8AC3E}">
        <p14:creationId xmlns:p14="http://schemas.microsoft.com/office/powerpoint/2010/main" val="63754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D2F5-E967-4354-9719-3A30DE3BBC75}"/>
              </a:ext>
            </a:extLst>
          </p:cNvPr>
          <p:cNvSpPr>
            <a:spLocks noGrp="1"/>
          </p:cNvSpPr>
          <p:nvPr>
            <p:ph type="title"/>
          </p:nvPr>
        </p:nvSpPr>
        <p:spPr/>
        <p:txBody>
          <a:bodyPr/>
          <a:lstStyle/>
          <a:p>
            <a:r>
              <a:rPr lang="en-US" dirty="0"/>
              <a:t>Changed ETL Again</a:t>
            </a:r>
          </a:p>
        </p:txBody>
      </p:sp>
      <p:sp>
        <p:nvSpPr>
          <p:cNvPr id="3" name="Text Placeholder 2">
            <a:extLst>
              <a:ext uri="{FF2B5EF4-FFF2-40B4-BE49-F238E27FC236}">
                <a16:creationId xmlns:a16="http://schemas.microsoft.com/office/drawing/2014/main" id="{562C4AF4-C509-4A7A-AC19-C80F00E9A397}"/>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54926E5C-47F0-4349-AFEC-0F7388D8B5BA}"/>
              </a:ext>
            </a:extLst>
          </p:cNvPr>
          <p:cNvPicPr>
            <a:picLocks noChangeAspect="1"/>
          </p:cNvPicPr>
          <p:nvPr/>
        </p:nvPicPr>
        <p:blipFill>
          <a:blip r:embed="rId3"/>
          <a:stretch>
            <a:fillRect/>
          </a:stretch>
        </p:blipFill>
        <p:spPr>
          <a:xfrm>
            <a:off x="1575039" y="1282409"/>
            <a:ext cx="9041922" cy="8620476"/>
          </a:xfrm>
          <a:prstGeom prst="rect">
            <a:avLst/>
          </a:prstGeom>
        </p:spPr>
      </p:pic>
    </p:spTree>
    <p:extLst>
      <p:ext uri="{BB962C8B-B14F-4D97-AF65-F5344CB8AC3E}">
        <p14:creationId xmlns:p14="http://schemas.microsoft.com/office/powerpoint/2010/main" val="1685242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A534-3BD1-4F00-AB55-3F8BF7C120A6}"/>
              </a:ext>
            </a:extLst>
          </p:cNvPr>
          <p:cNvSpPr>
            <a:spLocks noGrp="1"/>
          </p:cNvSpPr>
          <p:nvPr>
            <p:ph type="title"/>
          </p:nvPr>
        </p:nvSpPr>
        <p:spPr>
          <a:xfrm>
            <a:off x="469021" y="130280"/>
            <a:ext cx="11099587" cy="4321404"/>
          </a:xfrm>
        </p:spPr>
        <p:txBody>
          <a:bodyPr/>
          <a:lstStyle/>
          <a:p>
            <a:r>
              <a:rPr lang="en-US" dirty="0"/>
              <a:t>Used Models to:</a:t>
            </a:r>
            <a:br>
              <a:rPr lang="en-US" dirty="0"/>
            </a:br>
            <a:r>
              <a:rPr lang="en-US" dirty="0"/>
              <a:t>Plot</a:t>
            </a:r>
            <a:br>
              <a:rPr lang="en-US" dirty="0"/>
            </a:br>
            <a:r>
              <a:rPr lang="en-US" dirty="0"/>
              <a:t>Interpret</a:t>
            </a:r>
            <a:br>
              <a:rPr lang="en-US" dirty="0"/>
            </a:br>
            <a:r>
              <a:rPr lang="en-US" dirty="0"/>
              <a:t>Analyze</a:t>
            </a:r>
            <a:br>
              <a:rPr lang="en-US" dirty="0"/>
            </a:br>
            <a:r>
              <a:rPr lang="en-US" dirty="0"/>
              <a:t>Compare and</a:t>
            </a:r>
            <a:br>
              <a:rPr lang="en-US" dirty="0"/>
            </a:br>
            <a:r>
              <a:rPr lang="en-US" dirty="0"/>
              <a:t>Take Action</a:t>
            </a:r>
          </a:p>
        </p:txBody>
      </p:sp>
      <p:pic>
        <p:nvPicPr>
          <p:cNvPr id="4" name="Picture 3">
            <a:extLst>
              <a:ext uri="{FF2B5EF4-FFF2-40B4-BE49-F238E27FC236}">
                <a16:creationId xmlns:a16="http://schemas.microsoft.com/office/drawing/2014/main" id="{AF9CF320-73DA-4958-83E2-6EFC908C8B26}"/>
              </a:ext>
            </a:extLst>
          </p:cNvPr>
          <p:cNvPicPr>
            <a:picLocks noChangeAspect="1"/>
          </p:cNvPicPr>
          <p:nvPr/>
        </p:nvPicPr>
        <p:blipFill>
          <a:blip r:embed="rId3"/>
          <a:stretch>
            <a:fillRect/>
          </a:stretch>
        </p:blipFill>
        <p:spPr>
          <a:xfrm>
            <a:off x="4068418" y="-15100"/>
            <a:ext cx="7654562" cy="6873100"/>
          </a:xfrm>
          <a:prstGeom prst="rect">
            <a:avLst/>
          </a:prstGeom>
        </p:spPr>
      </p:pic>
    </p:spTree>
    <p:extLst>
      <p:ext uri="{BB962C8B-B14F-4D97-AF65-F5344CB8AC3E}">
        <p14:creationId xmlns:p14="http://schemas.microsoft.com/office/powerpoint/2010/main" val="362278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8CB3B60-684F-49DA-B900-940A545756E3}"/>
              </a:ext>
            </a:extLst>
          </p:cNvPr>
          <p:cNvPicPr>
            <a:picLocks noChangeAspect="1"/>
          </p:cNvPicPr>
          <p:nvPr/>
        </p:nvPicPr>
        <p:blipFill>
          <a:blip r:embed="rId3"/>
          <a:stretch>
            <a:fillRect/>
          </a:stretch>
        </p:blipFill>
        <p:spPr>
          <a:xfrm>
            <a:off x="6150597" y="1199285"/>
            <a:ext cx="4045514" cy="3007010"/>
          </a:xfrm>
          <a:prstGeom prst="rect">
            <a:avLst/>
          </a:prstGeom>
        </p:spPr>
      </p:pic>
      <p:sp>
        <p:nvSpPr>
          <p:cNvPr id="2" name="Title 1">
            <a:extLst>
              <a:ext uri="{FF2B5EF4-FFF2-40B4-BE49-F238E27FC236}">
                <a16:creationId xmlns:a16="http://schemas.microsoft.com/office/drawing/2014/main" id="{B2429B0A-49D3-49AE-8613-ADF70B465017}"/>
              </a:ext>
            </a:extLst>
          </p:cNvPr>
          <p:cNvSpPr>
            <a:spLocks noGrp="1"/>
          </p:cNvSpPr>
          <p:nvPr>
            <p:ph type="title"/>
          </p:nvPr>
        </p:nvSpPr>
        <p:spPr/>
        <p:txBody>
          <a:bodyPr/>
          <a:lstStyle/>
          <a:p>
            <a:r>
              <a:rPr lang="en-US" dirty="0"/>
              <a:t>The Chart, Analysis, Intelligence, Action Cycle</a:t>
            </a:r>
          </a:p>
        </p:txBody>
      </p:sp>
      <p:pic>
        <p:nvPicPr>
          <p:cNvPr id="1026" name="Picture 2" descr="https://upload.wikimedia.org/wikipedia/commons/5/58/The_Intelligence_Process_JP_2-0.png">
            <a:extLst>
              <a:ext uri="{FF2B5EF4-FFF2-40B4-BE49-F238E27FC236}">
                <a16:creationId xmlns:a16="http://schemas.microsoft.com/office/drawing/2014/main" id="{E5AB09EF-CFAB-4464-9207-D2DE205BE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2409"/>
            <a:ext cx="3840211" cy="2880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e/ee/Relationship_of_data%2C_information_and_intelligence.png">
            <a:extLst>
              <a:ext uri="{FF2B5EF4-FFF2-40B4-BE49-F238E27FC236}">
                <a16:creationId xmlns:a16="http://schemas.microsoft.com/office/drawing/2014/main" id="{844E6B9A-601A-417E-9B88-5A4B90AE68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663" y="4206295"/>
            <a:ext cx="3361899" cy="2521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04032F-2C3F-4F2A-B212-CA31EBE7787E}"/>
              </a:ext>
            </a:extLst>
          </p:cNvPr>
          <p:cNvPicPr>
            <a:picLocks noChangeAspect="1"/>
          </p:cNvPicPr>
          <p:nvPr/>
        </p:nvPicPr>
        <p:blipFill>
          <a:blip r:embed="rId6"/>
          <a:stretch>
            <a:fillRect/>
          </a:stretch>
        </p:blipFill>
        <p:spPr>
          <a:xfrm>
            <a:off x="5143667" y="3600450"/>
            <a:ext cx="3131924" cy="3206655"/>
          </a:xfrm>
          <a:prstGeom prst="rect">
            <a:avLst/>
          </a:prstGeom>
        </p:spPr>
      </p:pic>
      <p:pic>
        <p:nvPicPr>
          <p:cNvPr id="9" name="Picture 8">
            <a:extLst>
              <a:ext uri="{FF2B5EF4-FFF2-40B4-BE49-F238E27FC236}">
                <a16:creationId xmlns:a16="http://schemas.microsoft.com/office/drawing/2014/main" id="{7E10BD19-DB4B-4FF7-8E9D-E527D9B7BE53}"/>
              </a:ext>
            </a:extLst>
          </p:cNvPr>
          <p:cNvPicPr>
            <a:picLocks noChangeAspect="1"/>
          </p:cNvPicPr>
          <p:nvPr/>
        </p:nvPicPr>
        <p:blipFill>
          <a:blip r:embed="rId7"/>
          <a:stretch>
            <a:fillRect/>
          </a:stretch>
        </p:blipFill>
        <p:spPr>
          <a:xfrm>
            <a:off x="8515777" y="4024598"/>
            <a:ext cx="2661740" cy="2772071"/>
          </a:xfrm>
          <a:prstGeom prst="rect">
            <a:avLst/>
          </a:prstGeom>
        </p:spPr>
      </p:pic>
      <p:pic>
        <p:nvPicPr>
          <p:cNvPr id="10" name="Picture 9">
            <a:extLst>
              <a:ext uri="{FF2B5EF4-FFF2-40B4-BE49-F238E27FC236}">
                <a16:creationId xmlns:a16="http://schemas.microsoft.com/office/drawing/2014/main" id="{F9CD2451-D8F1-40B1-A6D2-5BFF8BADC6CC}"/>
              </a:ext>
            </a:extLst>
          </p:cNvPr>
          <p:cNvPicPr>
            <a:picLocks noChangeAspect="1"/>
          </p:cNvPicPr>
          <p:nvPr/>
        </p:nvPicPr>
        <p:blipFill>
          <a:blip r:embed="rId8"/>
          <a:stretch>
            <a:fillRect/>
          </a:stretch>
        </p:blipFill>
        <p:spPr>
          <a:xfrm rot="18581006">
            <a:off x="3351236" y="2004340"/>
            <a:ext cx="2914650" cy="1571625"/>
          </a:xfrm>
          <a:prstGeom prst="rect">
            <a:avLst/>
          </a:prstGeom>
        </p:spPr>
      </p:pic>
      <p:pic>
        <p:nvPicPr>
          <p:cNvPr id="11" name="Picture 10">
            <a:extLst>
              <a:ext uri="{FF2B5EF4-FFF2-40B4-BE49-F238E27FC236}">
                <a16:creationId xmlns:a16="http://schemas.microsoft.com/office/drawing/2014/main" id="{410A44BC-7B9B-4279-B1BC-97D035C1D4A5}"/>
              </a:ext>
            </a:extLst>
          </p:cNvPr>
          <p:cNvPicPr>
            <a:picLocks noChangeAspect="1"/>
          </p:cNvPicPr>
          <p:nvPr/>
        </p:nvPicPr>
        <p:blipFill>
          <a:blip r:embed="rId9">
            <a:alphaModFix amt="73000"/>
          </a:blip>
          <a:stretch>
            <a:fillRect/>
          </a:stretch>
        </p:blipFill>
        <p:spPr>
          <a:xfrm rot="2197767">
            <a:off x="9167195" y="-103628"/>
            <a:ext cx="3773660" cy="2772072"/>
          </a:xfrm>
          <a:prstGeom prst="rect">
            <a:avLst/>
          </a:prstGeom>
        </p:spPr>
      </p:pic>
    </p:spTree>
    <p:extLst>
      <p:ext uri="{BB962C8B-B14F-4D97-AF65-F5344CB8AC3E}">
        <p14:creationId xmlns:p14="http://schemas.microsoft.com/office/powerpoint/2010/main" val="165054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A409-C3CB-4340-B1C7-CA8CFA07159C}"/>
              </a:ext>
            </a:extLst>
          </p:cNvPr>
          <p:cNvSpPr>
            <a:spLocks noGrp="1"/>
          </p:cNvSpPr>
          <p:nvPr>
            <p:ph type="title"/>
          </p:nvPr>
        </p:nvSpPr>
        <p:spPr/>
        <p:txBody>
          <a:bodyPr/>
          <a:lstStyle/>
          <a:p>
            <a:r>
              <a:rPr lang="en-US" dirty="0"/>
              <a:t>Plan Do Check Act - Again</a:t>
            </a:r>
          </a:p>
        </p:txBody>
      </p:sp>
      <p:sp>
        <p:nvSpPr>
          <p:cNvPr id="3" name="Text Placeholder 2">
            <a:extLst>
              <a:ext uri="{FF2B5EF4-FFF2-40B4-BE49-F238E27FC236}">
                <a16:creationId xmlns:a16="http://schemas.microsoft.com/office/drawing/2014/main" id="{9FB09B8E-E2F6-4367-8877-E4BDEDA91999}"/>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E5E1576C-599C-430D-B0A7-88AB259160F3}"/>
              </a:ext>
            </a:extLst>
          </p:cNvPr>
          <p:cNvPicPr>
            <a:picLocks noChangeAspect="1"/>
          </p:cNvPicPr>
          <p:nvPr/>
        </p:nvPicPr>
        <p:blipFill>
          <a:blip r:embed="rId3"/>
          <a:stretch>
            <a:fillRect/>
          </a:stretch>
        </p:blipFill>
        <p:spPr>
          <a:xfrm>
            <a:off x="1716858" y="1282409"/>
            <a:ext cx="7279255" cy="6498899"/>
          </a:xfrm>
          <a:prstGeom prst="rect">
            <a:avLst/>
          </a:prstGeom>
        </p:spPr>
      </p:pic>
      <p:pic>
        <p:nvPicPr>
          <p:cNvPr id="5" name="Picture 4">
            <a:extLst>
              <a:ext uri="{FF2B5EF4-FFF2-40B4-BE49-F238E27FC236}">
                <a16:creationId xmlns:a16="http://schemas.microsoft.com/office/drawing/2014/main" id="{73131696-6D92-40D4-9BE3-7573632F686A}"/>
              </a:ext>
            </a:extLst>
          </p:cNvPr>
          <p:cNvPicPr>
            <a:picLocks noChangeAspect="1"/>
          </p:cNvPicPr>
          <p:nvPr/>
        </p:nvPicPr>
        <p:blipFill>
          <a:blip r:embed="rId4"/>
          <a:stretch>
            <a:fillRect/>
          </a:stretch>
        </p:blipFill>
        <p:spPr>
          <a:xfrm>
            <a:off x="6835515" y="706345"/>
            <a:ext cx="4568201" cy="3926388"/>
          </a:xfrm>
          <a:prstGeom prst="rect">
            <a:avLst/>
          </a:prstGeom>
        </p:spPr>
      </p:pic>
    </p:spTree>
    <p:extLst>
      <p:ext uri="{BB962C8B-B14F-4D97-AF65-F5344CB8AC3E}">
        <p14:creationId xmlns:p14="http://schemas.microsoft.com/office/powerpoint/2010/main" val="3573453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42C4FA-097A-4FE1-9411-5A2D16C29C3E}"/>
              </a:ext>
            </a:extLst>
          </p:cNvPr>
          <p:cNvPicPr>
            <a:picLocks noChangeAspect="1"/>
          </p:cNvPicPr>
          <p:nvPr/>
        </p:nvPicPr>
        <p:blipFill>
          <a:blip r:embed="rId3"/>
          <a:stretch>
            <a:fillRect/>
          </a:stretch>
        </p:blipFill>
        <p:spPr>
          <a:xfrm>
            <a:off x="1521275" y="1282409"/>
            <a:ext cx="7696200" cy="6438900"/>
          </a:xfrm>
          <a:prstGeom prst="rect">
            <a:avLst/>
          </a:prstGeom>
        </p:spPr>
      </p:pic>
      <p:sp>
        <p:nvSpPr>
          <p:cNvPr id="2" name="Title 1">
            <a:extLst>
              <a:ext uri="{FF2B5EF4-FFF2-40B4-BE49-F238E27FC236}">
                <a16:creationId xmlns:a16="http://schemas.microsoft.com/office/drawing/2014/main" id="{B4C50B0E-1B98-450B-AD7C-786C036BE6A2}"/>
              </a:ext>
            </a:extLst>
          </p:cNvPr>
          <p:cNvSpPr>
            <a:spLocks noGrp="1"/>
          </p:cNvSpPr>
          <p:nvPr>
            <p:ph type="title"/>
          </p:nvPr>
        </p:nvSpPr>
        <p:spPr/>
        <p:txBody>
          <a:bodyPr/>
          <a:lstStyle/>
          <a:p>
            <a:r>
              <a:rPr lang="en-US" dirty="0"/>
              <a:t>Plot, Chart, Interpret …</a:t>
            </a:r>
          </a:p>
        </p:txBody>
      </p:sp>
      <p:sp>
        <p:nvSpPr>
          <p:cNvPr id="3" name="Text Placeholder 2">
            <a:extLst>
              <a:ext uri="{FF2B5EF4-FFF2-40B4-BE49-F238E27FC236}">
                <a16:creationId xmlns:a16="http://schemas.microsoft.com/office/drawing/2014/main" id="{F3BD601F-3299-4403-9D4E-8F8CF5875C9C}"/>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D79D9DCF-66A3-4FE0-9A3B-F9E2F86DC976}"/>
              </a:ext>
            </a:extLst>
          </p:cNvPr>
          <p:cNvPicPr>
            <a:picLocks noChangeAspect="1"/>
          </p:cNvPicPr>
          <p:nvPr/>
        </p:nvPicPr>
        <p:blipFill>
          <a:blip r:embed="rId4"/>
          <a:stretch>
            <a:fillRect/>
          </a:stretch>
        </p:blipFill>
        <p:spPr>
          <a:xfrm>
            <a:off x="5104680" y="76200"/>
            <a:ext cx="7210425" cy="1809750"/>
          </a:xfrm>
          <a:prstGeom prst="rect">
            <a:avLst/>
          </a:prstGeom>
        </p:spPr>
      </p:pic>
    </p:spTree>
    <p:extLst>
      <p:ext uri="{BB962C8B-B14F-4D97-AF65-F5344CB8AC3E}">
        <p14:creationId xmlns:p14="http://schemas.microsoft.com/office/powerpoint/2010/main" val="4068382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6A1B0E-09FE-4F02-9DFF-9EA02F6870DF}"/>
              </a:ext>
            </a:extLst>
          </p:cNvPr>
          <p:cNvPicPr>
            <a:picLocks noChangeAspect="1"/>
          </p:cNvPicPr>
          <p:nvPr/>
        </p:nvPicPr>
        <p:blipFill>
          <a:blip r:embed="rId3"/>
          <a:stretch>
            <a:fillRect/>
          </a:stretch>
        </p:blipFill>
        <p:spPr>
          <a:xfrm>
            <a:off x="3231524" y="3429000"/>
            <a:ext cx="4069235" cy="3467583"/>
          </a:xfrm>
          <a:prstGeom prst="rect">
            <a:avLst/>
          </a:prstGeom>
        </p:spPr>
      </p:pic>
      <p:sp>
        <p:nvSpPr>
          <p:cNvPr id="2" name="Title 1">
            <a:extLst>
              <a:ext uri="{FF2B5EF4-FFF2-40B4-BE49-F238E27FC236}">
                <a16:creationId xmlns:a16="http://schemas.microsoft.com/office/drawing/2014/main" id="{61E7255E-1058-447E-94D1-398660C78308}"/>
              </a:ext>
            </a:extLst>
          </p:cNvPr>
          <p:cNvSpPr>
            <a:spLocks noGrp="1"/>
          </p:cNvSpPr>
          <p:nvPr>
            <p:ph type="title"/>
          </p:nvPr>
        </p:nvSpPr>
        <p:spPr/>
        <p:txBody>
          <a:bodyPr/>
          <a:lstStyle/>
          <a:p>
            <a:r>
              <a:rPr lang="en-US" dirty="0"/>
              <a:t>Delivering Actionable Intelligence</a:t>
            </a:r>
          </a:p>
        </p:txBody>
      </p:sp>
      <p:pic>
        <p:nvPicPr>
          <p:cNvPr id="4" name="Picture 3">
            <a:extLst>
              <a:ext uri="{FF2B5EF4-FFF2-40B4-BE49-F238E27FC236}">
                <a16:creationId xmlns:a16="http://schemas.microsoft.com/office/drawing/2014/main" id="{7DEEB599-D53B-458F-A92E-F9B5209C81CC}"/>
              </a:ext>
            </a:extLst>
          </p:cNvPr>
          <p:cNvPicPr>
            <a:picLocks noChangeAspect="1"/>
          </p:cNvPicPr>
          <p:nvPr/>
        </p:nvPicPr>
        <p:blipFill>
          <a:blip r:embed="rId4"/>
          <a:stretch>
            <a:fillRect/>
          </a:stretch>
        </p:blipFill>
        <p:spPr>
          <a:xfrm>
            <a:off x="469021" y="1842446"/>
            <a:ext cx="4422222" cy="3540599"/>
          </a:xfrm>
          <a:prstGeom prst="rect">
            <a:avLst/>
          </a:prstGeom>
        </p:spPr>
      </p:pic>
      <p:pic>
        <p:nvPicPr>
          <p:cNvPr id="6" name="Picture 5">
            <a:extLst>
              <a:ext uri="{FF2B5EF4-FFF2-40B4-BE49-F238E27FC236}">
                <a16:creationId xmlns:a16="http://schemas.microsoft.com/office/drawing/2014/main" id="{CE6EC5CD-D4AB-4223-AECC-4AE04638AA5A}"/>
              </a:ext>
            </a:extLst>
          </p:cNvPr>
          <p:cNvPicPr>
            <a:picLocks noChangeAspect="1"/>
          </p:cNvPicPr>
          <p:nvPr/>
        </p:nvPicPr>
        <p:blipFill>
          <a:blip r:embed="rId5"/>
          <a:stretch>
            <a:fillRect/>
          </a:stretch>
        </p:blipFill>
        <p:spPr>
          <a:xfrm>
            <a:off x="7604392" y="1105926"/>
            <a:ext cx="4511408" cy="3540599"/>
          </a:xfrm>
          <a:prstGeom prst="rect">
            <a:avLst/>
          </a:prstGeom>
        </p:spPr>
      </p:pic>
    </p:spTree>
    <p:extLst>
      <p:ext uri="{BB962C8B-B14F-4D97-AF65-F5344CB8AC3E}">
        <p14:creationId xmlns:p14="http://schemas.microsoft.com/office/powerpoint/2010/main" val="152896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8428-D65F-492F-A384-89328E76B30F}"/>
              </a:ext>
            </a:extLst>
          </p:cNvPr>
          <p:cNvSpPr>
            <a:spLocks noGrp="1"/>
          </p:cNvSpPr>
          <p:nvPr>
            <p:ph type="title"/>
          </p:nvPr>
        </p:nvSpPr>
        <p:spPr/>
        <p:txBody>
          <a:bodyPr/>
          <a:lstStyle/>
          <a:p>
            <a:r>
              <a:rPr lang="en-US" dirty="0"/>
              <a:t>The View</a:t>
            </a:r>
          </a:p>
        </p:txBody>
      </p:sp>
      <p:sp>
        <p:nvSpPr>
          <p:cNvPr id="3" name="Text Placeholder 2">
            <a:extLst>
              <a:ext uri="{FF2B5EF4-FFF2-40B4-BE49-F238E27FC236}">
                <a16:creationId xmlns:a16="http://schemas.microsoft.com/office/drawing/2014/main" id="{5A40D6EA-96C3-4621-AD1E-75FF70BF9FA6}"/>
              </a:ext>
            </a:extLst>
          </p:cNvPr>
          <p:cNvSpPr>
            <a:spLocks noGrp="1"/>
          </p:cNvSpPr>
          <p:nvPr>
            <p:ph type="body" sz="quarter" idx="10"/>
          </p:nvPr>
        </p:nvSpPr>
        <p:spPr>
          <a:xfrm>
            <a:off x="469022" y="1700213"/>
            <a:ext cx="2437952" cy="4176712"/>
          </a:xfrm>
        </p:spPr>
        <p:txBody>
          <a:bodyPr>
            <a:normAutofit/>
          </a:bodyPr>
          <a:lstStyle/>
          <a:p>
            <a:r>
              <a:rPr lang="en-US" dirty="0"/>
              <a:t>Another model for delivering actionable intelligence.</a:t>
            </a:r>
          </a:p>
          <a:p>
            <a:endParaRPr lang="en-US" dirty="0"/>
          </a:p>
          <a:p>
            <a:r>
              <a:rPr lang="en-US" dirty="0"/>
              <a:t>Remember that models can suggest REMOVING as well as adding.</a:t>
            </a:r>
          </a:p>
        </p:txBody>
      </p:sp>
      <p:pic>
        <p:nvPicPr>
          <p:cNvPr id="4" name="Picture 3">
            <a:extLst>
              <a:ext uri="{FF2B5EF4-FFF2-40B4-BE49-F238E27FC236}">
                <a16:creationId xmlns:a16="http://schemas.microsoft.com/office/drawing/2014/main" id="{8CE0BBC7-7BE0-4723-A180-0C0F96F22B94}"/>
              </a:ext>
            </a:extLst>
          </p:cNvPr>
          <p:cNvPicPr>
            <a:picLocks noChangeAspect="1"/>
          </p:cNvPicPr>
          <p:nvPr/>
        </p:nvPicPr>
        <p:blipFill>
          <a:blip r:embed="rId3"/>
          <a:stretch>
            <a:fillRect/>
          </a:stretch>
        </p:blipFill>
        <p:spPr>
          <a:xfrm>
            <a:off x="3043450" y="-54960"/>
            <a:ext cx="9048465" cy="6912960"/>
          </a:xfrm>
          <a:prstGeom prst="rect">
            <a:avLst/>
          </a:prstGeom>
        </p:spPr>
      </p:pic>
    </p:spTree>
    <p:extLst>
      <p:ext uri="{BB962C8B-B14F-4D97-AF65-F5344CB8AC3E}">
        <p14:creationId xmlns:p14="http://schemas.microsoft.com/office/powerpoint/2010/main" val="496408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1E3755-FAD5-46B3-B804-419CF43512BE}"/>
              </a:ext>
            </a:extLst>
          </p:cNvPr>
          <p:cNvPicPr>
            <a:picLocks noChangeAspect="1"/>
          </p:cNvPicPr>
          <p:nvPr/>
        </p:nvPicPr>
        <p:blipFill>
          <a:blip r:embed="rId3"/>
          <a:stretch>
            <a:fillRect/>
          </a:stretch>
        </p:blipFill>
        <p:spPr>
          <a:xfrm>
            <a:off x="6848468" y="4009549"/>
            <a:ext cx="3727340" cy="2848451"/>
          </a:xfrm>
          <a:prstGeom prst="rect">
            <a:avLst/>
          </a:prstGeom>
        </p:spPr>
      </p:pic>
      <p:pic>
        <p:nvPicPr>
          <p:cNvPr id="4" name="Picture 3">
            <a:extLst>
              <a:ext uri="{FF2B5EF4-FFF2-40B4-BE49-F238E27FC236}">
                <a16:creationId xmlns:a16="http://schemas.microsoft.com/office/drawing/2014/main" id="{84F5330F-61C9-409F-A496-E8B04C07D66C}"/>
              </a:ext>
            </a:extLst>
          </p:cNvPr>
          <p:cNvPicPr>
            <a:picLocks noChangeAspect="1"/>
          </p:cNvPicPr>
          <p:nvPr/>
        </p:nvPicPr>
        <p:blipFill>
          <a:blip r:embed="rId4"/>
          <a:stretch>
            <a:fillRect/>
          </a:stretch>
        </p:blipFill>
        <p:spPr>
          <a:xfrm>
            <a:off x="6636555" y="-291327"/>
            <a:ext cx="6070704" cy="4300876"/>
          </a:xfrm>
          <a:prstGeom prst="rect">
            <a:avLst/>
          </a:prstGeom>
        </p:spPr>
      </p:pic>
      <p:sp>
        <p:nvSpPr>
          <p:cNvPr id="2" name="Title 1">
            <a:extLst>
              <a:ext uri="{FF2B5EF4-FFF2-40B4-BE49-F238E27FC236}">
                <a16:creationId xmlns:a16="http://schemas.microsoft.com/office/drawing/2014/main" id="{3D1474A6-5EA5-4043-AD12-5291C0B3E58E}"/>
              </a:ext>
            </a:extLst>
          </p:cNvPr>
          <p:cNvSpPr>
            <a:spLocks noGrp="1"/>
          </p:cNvSpPr>
          <p:nvPr>
            <p:ph type="title"/>
          </p:nvPr>
        </p:nvSpPr>
        <p:spPr/>
        <p:txBody>
          <a:bodyPr/>
          <a:lstStyle/>
          <a:p>
            <a:r>
              <a:rPr lang="en-US" dirty="0"/>
              <a:t>The People, Process, xxx Models</a:t>
            </a:r>
          </a:p>
        </p:txBody>
      </p:sp>
      <p:pic>
        <p:nvPicPr>
          <p:cNvPr id="5" name="Picture 4">
            <a:extLst>
              <a:ext uri="{FF2B5EF4-FFF2-40B4-BE49-F238E27FC236}">
                <a16:creationId xmlns:a16="http://schemas.microsoft.com/office/drawing/2014/main" id="{A240E69A-224A-4579-BAFF-A1220C083CB4}"/>
              </a:ext>
            </a:extLst>
          </p:cNvPr>
          <p:cNvPicPr>
            <a:picLocks noChangeAspect="1"/>
          </p:cNvPicPr>
          <p:nvPr/>
        </p:nvPicPr>
        <p:blipFill>
          <a:blip r:embed="rId5"/>
          <a:stretch>
            <a:fillRect/>
          </a:stretch>
        </p:blipFill>
        <p:spPr>
          <a:xfrm>
            <a:off x="469021" y="1283372"/>
            <a:ext cx="4703480" cy="4675441"/>
          </a:xfrm>
          <a:prstGeom prst="rect">
            <a:avLst/>
          </a:prstGeom>
        </p:spPr>
      </p:pic>
      <p:sp>
        <p:nvSpPr>
          <p:cNvPr id="7" name="TextBox 6">
            <a:extLst>
              <a:ext uri="{FF2B5EF4-FFF2-40B4-BE49-F238E27FC236}">
                <a16:creationId xmlns:a16="http://schemas.microsoft.com/office/drawing/2014/main" id="{55D19E77-71D7-431E-B88D-0487587B73F3}"/>
              </a:ext>
            </a:extLst>
          </p:cNvPr>
          <p:cNvSpPr txBox="1"/>
          <p:nvPr/>
        </p:nvSpPr>
        <p:spPr>
          <a:xfrm>
            <a:off x="3708446" y="6081388"/>
            <a:ext cx="2928109" cy="646331"/>
          </a:xfrm>
          <a:prstGeom prst="rect">
            <a:avLst/>
          </a:prstGeom>
          <a:noFill/>
        </p:spPr>
        <p:txBody>
          <a:bodyPr wrap="none" rtlCol="0">
            <a:spAutoFit/>
          </a:bodyPr>
          <a:lstStyle/>
          <a:p>
            <a:r>
              <a:rPr lang="en-US" dirty="0"/>
              <a:t>In Real Life… </a:t>
            </a:r>
          </a:p>
          <a:p>
            <a:r>
              <a:rPr lang="en-US" dirty="0"/>
              <a:t>Not this clean or symmetrical</a:t>
            </a:r>
          </a:p>
        </p:txBody>
      </p:sp>
    </p:spTree>
    <p:extLst>
      <p:ext uri="{BB962C8B-B14F-4D97-AF65-F5344CB8AC3E}">
        <p14:creationId xmlns:p14="http://schemas.microsoft.com/office/powerpoint/2010/main" val="339698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BC5FAB-DE08-48D8-B88A-6E8453B0DDFB}"/>
              </a:ext>
            </a:extLst>
          </p:cNvPr>
          <p:cNvPicPr>
            <a:picLocks noChangeAspect="1"/>
          </p:cNvPicPr>
          <p:nvPr/>
        </p:nvPicPr>
        <p:blipFill>
          <a:blip r:embed="rId3"/>
          <a:stretch>
            <a:fillRect/>
          </a:stretch>
        </p:blipFill>
        <p:spPr>
          <a:xfrm>
            <a:off x="7362107" y="706345"/>
            <a:ext cx="4829893" cy="3282559"/>
          </a:xfrm>
          <a:prstGeom prst="rect">
            <a:avLst/>
          </a:prstGeom>
        </p:spPr>
      </p:pic>
      <p:sp>
        <p:nvSpPr>
          <p:cNvPr id="2" name="Title 1"/>
          <p:cNvSpPr>
            <a:spLocks noGrp="1"/>
          </p:cNvSpPr>
          <p:nvPr>
            <p:ph type="title"/>
          </p:nvPr>
        </p:nvSpPr>
        <p:spPr/>
        <p:txBody>
          <a:bodyPr/>
          <a:lstStyle/>
          <a:p>
            <a:r>
              <a:rPr lang="en-US" b="0" dirty="0">
                <a:ea typeface="Calibri" charset="0"/>
                <a:cs typeface="Calibri" charset="0"/>
              </a:rPr>
              <a:t>Agenda</a:t>
            </a:r>
          </a:p>
        </p:txBody>
      </p:sp>
      <p:sp>
        <p:nvSpPr>
          <p:cNvPr id="5" name="Text Placeholder 4"/>
          <p:cNvSpPr>
            <a:spLocks noGrp="1"/>
          </p:cNvSpPr>
          <p:nvPr>
            <p:ph type="body" sz="quarter" idx="10"/>
          </p:nvPr>
        </p:nvSpPr>
        <p:spPr>
          <a:xfrm>
            <a:off x="982639" y="1700213"/>
            <a:ext cx="10713492" cy="4176712"/>
          </a:xfrm>
        </p:spPr>
        <p:txBody>
          <a:bodyPr>
            <a:normAutofit fontScale="92500"/>
          </a:bodyPr>
          <a:lstStyle/>
          <a:p>
            <a:pPr marL="342900" lvl="1" defTabSz="457181">
              <a:lnSpc>
                <a:spcPct val="150000"/>
              </a:lnSpc>
              <a:buFont typeface="Arial" charset="0"/>
              <a:buChar char="•"/>
            </a:pPr>
            <a:r>
              <a:rPr lang="en-US" sz="2400" b="1" dirty="0">
                <a:ea typeface="Calibri" charset="0"/>
                <a:cs typeface="Calibri" charset="0"/>
              </a:rPr>
              <a:t>Consciously Use Your Conceptual Models</a:t>
            </a:r>
          </a:p>
          <a:p>
            <a:pPr marL="342900" lvl="1" defTabSz="457181">
              <a:lnSpc>
                <a:spcPct val="150000"/>
              </a:lnSpc>
              <a:buFont typeface="Arial" charset="0"/>
              <a:buChar char="•"/>
            </a:pPr>
            <a:r>
              <a:rPr lang="en-US" sz="2400" b="1" dirty="0">
                <a:ea typeface="Calibri" charset="0"/>
                <a:cs typeface="Calibri" charset="0"/>
              </a:rPr>
              <a:t>A Question</a:t>
            </a:r>
          </a:p>
          <a:p>
            <a:pPr marL="342900" lvl="1" defTabSz="457181">
              <a:lnSpc>
                <a:spcPct val="150000"/>
              </a:lnSpc>
              <a:buFont typeface="Arial" charset="0"/>
              <a:buChar char="•"/>
            </a:pPr>
            <a:r>
              <a:rPr lang="en-US" sz="2400" b="1" dirty="0">
                <a:ea typeface="Calibri" charset="0"/>
                <a:cs typeface="Calibri" charset="0"/>
              </a:rPr>
              <a:t>The Data and Investigation</a:t>
            </a:r>
          </a:p>
          <a:p>
            <a:pPr marL="342900" lvl="1" defTabSz="457181">
              <a:lnSpc>
                <a:spcPct val="150000"/>
              </a:lnSpc>
              <a:buFont typeface="Arial" charset="0"/>
              <a:buChar char="•"/>
            </a:pPr>
            <a:r>
              <a:rPr lang="en-US" sz="2400" b="1" dirty="0">
                <a:ea typeface="Calibri" charset="0"/>
                <a:cs typeface="Calibri" charset="0"/>
              </a:rPr>
              <a:t>The ETL Design and Redesign</a:t>
            </a:r>
          </a:p>
          <a:p>
            <a:pPr marL="342900" lvl="1" defTabSz="457181">
              <a:lnSpc>
                <a:spcPct val="150000"/>
              </a:lnSpc>
              <a:buFont typeface="Arial" charset="0"/>
              <a:buChar char="•"/>
            </a:pPr>
            <a:r>
              <a:rPr lang="en-US" sz="2400" b="1" dirty="0">
                <a:ea typeface="Calibri" charset="0"/>
                <a:cs typeface="Calibri" charset="0"/>
              </a:rPr>
              <a:t>The Chart, Analysis, Intelligence, Action Cycle</a:t>
            </a:r>
          </a:p>
          <a:p>
            <a:pPr marL="342900" lvl="1" defTabSz="457181">
              <a:lnSpc>
                <a:spcPct val="150000"/>
              </a:lnSpc>
              <a:buFont typeface="Arial" charset="0"/>
              <a:buChar char="•"/>
            </a:pPr>
            <a:r>
              <a:rPr lang="en-US" sz="2400" b="1" dirty="0">
                <a:ea typeface="Calibri" charset="0"/>
                <a:cs typeface="Calibri" charset="0"/>
              </a:rPr>
              <a:t>The People, Process, xx Models (technology, product, solution, profit, productivity…)</a:t>
            </a:r>
          </a:p>
          <a:p>
            <a:pPr marL="342900" lvl="1" defTabSz="457181">
              <a:lnSpc>
                <a:spcPct val="150000"/>
              </a:lnSpc>
              <a:buFont typeface="Arial" charset="0"/>
              <a:buChar char="•"/>
            </a:pPr>
            <a:r>
              <a:rPr lang="en-US" sz="2400" b="1" dirty="0">
                <a:ea typeface="Calibri" charset="0"/>
                <a:cs typeface="Calibri" charset="0"/>
              </a:rPr>
              <a:t>Summary And Call To Action</a:t>
            </a:r>
            <a:endParaRPr lang="en-US" sz="2400" dirty="0">
              <a:ea typeface="Calibri" charset="0"/>
              <a:cs typeface="Calibri" charset="0"/>
            </a:endParaRPr>
          </a:p>
        </p:txBody>
      </p:sp>
    </p:spTree>
    <p:extLst>
      <p:ext uri="{BB962C8B-B14F-4D97-AF65-F5344CB8AC3E}">
        <p14:creationId xmlns:p14="http://schemas.microsoft.com/office/powerpoint/2010/main" val="43588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29BD-EF4F-4EB5-863F-685AAB0BF421}"/>
              </a:ext>
            </a:extLst>
          </p:cNvPr>
          <p:cNvSpPr>
            <a:spLocks noGrp="1"/>
          </p:cNvSpPr>
          <p:nvPr>
            <p:ph type="title"/>
          </p:nvPr>
        </p:nvSpPr>
        <p:spPr/>
        <p:txBody>
          <a:bodyPr/>
          <a:lstStyle/>
          <a:p>
            <a:r>
              <a:rPr lang="en-US" dirty="0"/>
              <a:t>Summary And Call To Action</a:t>
            </a:r>
          </a:p>
        </p:txBody>
      </p:sp>
      <p:sp>
        <p:nvSpPr>
          <p:cNvPr id="3" name="Text Placeholder 2">
            <a:extLst>
              <a:ext uri="{FF2B5EF4-FFF2-40B4-BE49-F238E27FC236}">
                <a16:creationId xmlns:a16="http://schemas.microsoft.com/office/drawing/2014/main" id="{DB041B7D-6B3B-4AF6-913F-3B59E1339801}"/>
              </a:ext>
            </a:extLst>
          </p:cNvPr>
          <p:cNvSpPr>
            <a:spLocks noGrp="1"/>
          </p:cNvSpPr>
          <p:nvPr>
            <p:ph type="body" sz="quarter" idx="10"/>
          </p:nvPr>
        </p:nvSpPr>
        <p:spPr>
          <a:xfrm>
            <a:off x="469021" y="3343246"/>
            <a:ext cx="11472770" cy="2214560"/>
          </a:xfrm>
        </p:spPr>
        <p:txBody>
          <a:bodyPr>
            <a:normAutofit/>
          </a:bodyPr>
          <a:lstStyle/>
          <a:p>
            <a:r>
              <a:rPr lang="en-US" sz="3200" dirty="0"/>
              <a:t>Your goal as Capacity Planner is to </a:t>
            </a:r>
            <a:r>
              <a:rPr lang="en-US" sz="3200" b="1" dirty="0"/>
              <a:t>Identify Actionable Intelligence </a:t>
            </a:r>
            <a:r>
              <a:rPr lang="en-US" sz="3200" dirty="0"/>
              <a:t>(and to take action). </a:t>
            </a:r>
          </a:p>
          <a:p>
            <a:r>
              <a:rPr lang="en-US" sz="3200" dirty="0"/>
              <a:t>To do this well, you </a:t>
            </a:r>
            <a:r>
              <a:rPr lang="en-US" sz="3200" b="1" dirty="0"/>
              <a:t>Consciously Use Your Conceptual Models</a:t>
            </a:r>
            <a:endParaRPr lang="en-US" sz="3200" dirty="0"/>
          </a:p>
        </p:txBody>
      </p:sp>
      <p:pic>
        <p:nvPicPr>
          <p:cNvPr id="5" name="Picture 4">
            <a:extLst>
              <a:ext uri="{FF2B5EF4-FFF2-40B4-BE49-F238E27FC236}">
                <a16:creationId xmlns:a16="http://schemas.microsoft.com/office/drawing/2014/main" id="{D441EB47-CAE2-4520-AFF2-C243AEC59277}"/>
              </a:ext>
            </a:extLst>
          </p:cNvPr>
          <p:cNvPicPr>
            <a:picLocks noChangeAspect="1"/>
          </p:cNvPicPr>
          <p:nvPr/>
        </p:nvPicPr>
        <p:blipFill>
          <a:blip r:embed="rId3"/>
          <a:stretch>
            <a:fillRect/>
          </a:stretch>
        </p:blipFill>
        <p:spPr>
          <a:xfrm>
            <a:off x="9594376" y="1284640"/>
            <a:ext cx="1706719" cy="1665320"/>
          </a:xfrm>
          <a:prstGeom prst="rect">
            <a:avLst/>
          </a:prstGeom>
        </p:spPr>
      </p:pic>
      <p:sp>
        <p:nvSpPr>
          <p:cNvPr id="6" name="Text Placeholder 2">
            <a:extLst>
              <a:ext uri="{FF2B5EF4-FFF2-40B4-BE49-F238E27FC236}">
                <a16:creationId xmlns:a16="http://schemas.microsoft.com/office/drawing/2014/main" id="{2AAABD34-7130-4D19-81D8-91CCA54BB882}"/>
              </a:ext>
            </a:extLst>
          </p:cNvPr>
          <p:cNvSpPr txBox="1">
            <a:spLocks/>
          </p:cNvSpPr>
          <p:nvPr/>
        </p:nvSpPr>
        <p:spPr>
          <a:xfrm>
            <a:off x="469021" y="1932921"/>
            <a:ext cx="9125355" cy="1380131"/>
          </a:xfrm>
          <a:prstGeom prst="rect">
            <a:avLst/>
          </a:prstGeom>
        </p:spPr>
        <p:txBody>
          <a:bodyPr vert="horz" lIns="91440" tIns="45720" rIns="91440" bIns="45720" rtlCol="0">
            <a:normAutofit/>
          </a:bodyPr>
          <a:lstStyle>
            <a:lvl1pPr marL="0" indent="0" algn="l" defTabSz="457181" rtl="0" eaLnBrk="1" latinLnBrk="0" hangingPunct="1">
              <a:lnSpc>
                <a:spcPct val="90000"/>
              </a:lnSpc>
              <a:spcBef>
                <a:spcPct val="20000"/>
              </a:spcBef>
              <a:buFont typeface="Arial"/>
              <a:buNone/>
              <a:defRPr sz="2800" b="0" kern="120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whole process looks like the Agile Scrum Model with progress marked by cycles within cycles.</a:t>
            </a:r>
          </a:p>
        </p:txBody>
      </p:sp>
      <p:sp>
        <p:nvSpPr>
          <p:cNvPr id="7" name="Title 1">
            <a:extLst>
              <a:ext uri="{FF2B5EF4-FFF2-40B4-BE49-F238E27FC236}">
                <a16:creationId xmlns:a16="http://schemas.microsoft.com/office/drawing/2014/main" id="{1CE11521-5DC0-49EE-85A4-C30267E56374}"/>
              </a:ext>
            </a:extLst>
          </p:cNvPr>
          <p:cNvSpPr txBox="1">
            <a:spLocks/>
          </p:cNvSpPr>
          <p:nvPr/>
        </p:nvSpPr>
        <p:spPr>
          <a:xfrm>
            <a:off x="1210516" y="5373889"/>
            <a:ext cx="9989780" cy="801624"/>
          </a:xfrm>
          <a:prstGeom prst="rect">
            <a:avLst/>
          </a:prstGeom>
        </p:spPr>
        <p:txBody>
          <a:bodyPr vert="horz" lIns="91440" tIns="45720" rIns="91440" bIns="45720" rtlCol="0" anchor="b">
            <a:noAutofit/>
          </a:bodyPr>
          <a:lstStyle>
            <a:lvl1pPr marL="0" indent="0" algn="l" defTabSz="914400" rtl="0" eaLnBrk="1" fontAlgn="base" latinLnBrk="0" hangingPunct="1">
              <a:lnSpc>
                <a:spcPct val="90000"/>
              </a:lnSpc>
              <a:spcBef>
                <a:spcPct val="20000"/>
              </a:spcBef>
              <a:spcAft>
                <a:spcPct val="0"/>
              </a:spcAft>
              <a:buNone/>
              <a:defRPr lang="en-US" sz="3600" b="1" kern="0" noProof="0" dirty="0">
                <a:solidFill>
                  <a:schemeClr val="tx1"/>
                </a:solidFill>
                <a:latin typeface="+mj-lt"/>
                <a:ea typeface="+mn-ea"/>
                <a:cs typeface="+mn-cs"/>
              </a:defRPr>
            </a:lvl1pPr>
          </a:lstStyle>
          <a:p>
            <a:r>
              <a:rPr lang="en-US" sz="3200" dirty="0"/>
              <a:t>Call to action…</a:t>
            </a:r>
          </a:p>
          <a:p>
            <a:r>
              <a:rPr lang="en-US" sz="3200" dirty="0"/>
              <a:t>Consciously USE your Models – Make Actionable Intelligence</a:t>
            </a:r>
          </a:p>
        </p:txBody>
      </p:sp>
    </p:spTree>
    <p:extLst>
      <p:ext uri="{BB962C8B-B14F-4D97-AF65-F5344CB8AC3E}">
        <p14:creationId xmlns:p14="http://schemas.microsoft.com/office/powerpoint/2010/main" val="3109248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87DF-D4AA-4B59-83EC-C3FA457148E5}"/>
              </a:ext>
            </a:extLst>
          </p:cNvPr>
          <p:cNvSpPr>
            <a:spLocks noGrp="1"/>
          </p:cNvSpPr>
          <p:nvPr>
            <p:ph type="title"/>
          </p:nvPr>
        </p:nvSpPr>
        <p:spPr/>
        <p:txBody>
          <a:bodyPr/>
          <a:lstStyle/>
          <a:p>
            <a:r>
              <a:rPr lang="en-US" dirty="0"/>
              <a:t>Movìri Can Help</a:t>
            </a:r>
          </a:p>
        </p:txBody>
      </p:sp>
      <p:sp>
        <p:nvSpPr>
          <p:cNvPr id="3" name="Text Placeholder 2">
            <a:extLst>
              <a:ext uri="{FF2B5EF4-FFF2-40B4-BE49-F238E27FC236}">
                <a16:creationId xmlns:a16="http://schemas.microsoft.com/office/drawing/2014/main" id="{DA24C6AA-79E5-4C2F-90BF-800CE09A0396}"/>
              </a:ext>
            </a:extLst>
          </p:cNvPr>
          <p:cNvSpPr>
            <a:spLocks noGrp="1"/>
          </p:cNvSpPr>
          <p:nvPr>
            <p:ph type="body" sz="quarter" idx="10"/>
          </p:nvPr>
        </p:nvSpPr>
        <p:spPr>
          <a:xfrm>
            <a:off x="469021" y="4724795"/>
            <a:ext cx="11099587" cy="1152129"/>
          </a:xfrm>
        </p:spPr>
        <p:txBody>
          <a:bodyPr>
            <a:normAutofit/>
          </a:bodyPr>
          <a:lstStyle/>
          <a:p>
            <a:r>
              <a:rPr lang="en-US" dirty="0"/>
              <a:t>And the newest Movìri family member AKAMAS  an AI driven full-stack solution for continuous performance optimization.  </a:t>
            </a:r>
            <a:r>
              <a:rPr lang="en-US" sz="3600" b="1" dirty="0"/>
              <a:t>www.akamas.io</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FA91331-3E26-48BA-9A6F-BE4A4F9E6DA8}"/>
              </a:ext>
            </a:extLst>
          </p:cNvPr>
          <p:cNvSpPr txBox="1"/>
          <p:nvPr/>
        </p:nvSpPr>
        <p:spPr>
          <a:xfrm>
            <a:off x="469021" y="2034106"/>
            <a:ext cx="4864473" cy="1938992"/>
          </a:xfrm>
          <a:prstGeom prst="rect">
            <a:avLst/>
          </a:prstGeom>
          <a:noFill/>
        </p:spPr>
        <p:txBody>
          <a:bodyPr wrap="none" rtlCol="0">
            <a:spAutoFit/>
          </a:bodyPr>
          <a:lstStyle/>
          <a:p>
            <a:r>
              <a:rPr lang="en-US" sz="4000" dirty="0"/>
              <a:t>Capacity Management</a:t>
            </a:r>
          </a:p>
          <a:p>
            <a:r>
              <a:rPr lang="en-US" sz="4000" dirty="0"/>
              <a:t>Monitoring</a:t>
            </a:r>
          </a:p>
          <a:p>
            <a:r>
              <a:rPr lang="en-US" sz="4000" dirty="0"/>
              <a:t>Analytics</a:t>
            </a:r>
          </a:p>
        </p:txBody>
      </p:sp>
      <p:sp>
        <p:nvSpPr>
          <p:cNvPr id="5" name="TextBox 4">
            <a:extLst>
              <a:ext uri="{FF2B5EF4-FFF2-40B4-BE49-F238E27FC236}">
                <a16:creationId xmlns:a16="http://schemas.microsoft.com/office/drawing/2014/main" id="{35C1AB8F-BF3F-40E0-8A1C-6ABAC978C7DF}"/>
              </a:ext>
            </a:extLst>
          </p:cNvPr>
          <p:cNvSpPr txBox="1"/>
          <p:nvPr/>
        </p:nvSpPr>
        <p:spPr>
          <a:xfrm>
            <a:off x="6384210" y="2034106"/>
            <a:ext cx="5338769" cy="1938992"/>
          </a:xfrm>
          <a:prstGeom prst="rect">
            <a:avLst/>
          </a:prstGeom>
          <a:noFill/>
        </p:spPr>
        <p:txBody>
          <a:bodyPr wrap="none" rtlCol="0">
            <a:spAutoFit/>
          </a:bodyPr>
          <a:lstStyle/>
          <a:p>
            <a:r>
              <a:rPr lang="en-US" sz="4000" dirty="0"/>
              <a:t>Operations and Cloud</a:t>
            </a:r>
          </a:p>
          <a:p>
            <a:r>
              <a:rPr lang="en-US" sz="4000" dirty="0"/>
              <a:t>Security</a:t>
            </a:r>
          </a:p>
          <a:p>
            <a:r>
              <a:rPr lang="en-US" sz="4000" dirty="0"/>
              <a:t>Testing and Optimization</a:t>
            </a:r>
          </a:p>
        </p:txBody>
      </p:sp>
    </p:spTree>
    <p:extLst>
      <p:ext uri="{BB962C8B-B14F-4D97-AF65-F5344CB8AC3E}">
        <p14:creationId xmlns:p14="http://schemas.microsoft.com/office/powerpoint/2010/main" val="220617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rot="1763042">
            <a:off x="5992951" y="973799"/>
            <a:ext cx="7708900" cy="1223963"/>
          </a:xfrm>
        </p:spPr>
        <p:txBody>
          <a:bodyPr/>
          <a:lstStyle/>
          <a:p>
            <a:r>
              <a:rPr lang="en-US" dirty="0">
                <a:latin typeface="+mj-lt"/>
              </a:rPr>
              <a:t>Question &amp; Answer</a:t>
            </a:r>
          </a:p>
        </p:txBody>
      </p:sp>
      <p:sp>
        <p:nvSpPr>
          <p:cNvPr id="2" name="TextBox 1">
            <a:extLst>
              <a:ext uri="{FF2B5EF4-FFF2-40B4-BE49-F238E27FC236}">
                <a16:creationId xmlns:a16="http://schemas.microsoft.com/office/drawing/2014/main" id="{2DC9E5BE-890F-4C56-98A0-2229D11D3C3F}"/>
              </a:ext>
            </a:extLst>
          </p:cNvPr>
          <p:cNvSpPr txBox="1"/>
          <p:nvPr/>
        </p:nvSpPr>
        <p:spPr>
          <a:xfrm>
            <a:off x="1351855" y="407543"/>
            <a:ext cx="6698309" cy="2462213"/>
          </a:xfrm>
          <a:prstGeom prst="rect">
            <a:avLst/>
          </a:prstGeom>
          <a:noFill/>
        </p:spPr>
        <p:txBody>
          <a:bodyPr wrap="none" rtlCol="0">
            <a:spAutoFit/>
          </a:bodyPr>
          <a:lstStyle/>
          <a:p>
            <a:r>
              <a:rPr lang="en-US" sz="2800" dirty="0"/>
              <a:t>Actionable Intelligence</a:t>
            </a:r>
          </a:p>
          <a:p>
            <a:r>
              <a:rPr lang="en-US" sz="2800" dirty="0"/>
              <a:t>Consciously Use Your Models</a:t>
            </a:r>
          </a:p>
          <a:p>
            <a:endParaRPr lang="en-US" sz="2400" dirty="0"/>
          </a:p>
          <a:p>
            <a:r>
              <a:rPr lang="en-US" sz="2800" b="1" dirty="0"/>
              <a:t>Most powerful model in computing…</a:t>
            </a:r>
          </a:p>
          <a:p>
            <a:r>
              <a:rPr lang="en-US" sz="2800" b="1" dirty="0"/>
              <a:t>  If I can do that… then I should be able to… </a:t>
            </a:r>
          </a:p>
          <a:p>
            <a:r>
              <a:rPr lang="en-US" dirty="0"/>
              <a:t> </a:t>
            </a:r>
          </a:p>
        </p:txBody>
      </p:sp>
      <p:sp>
        <p:nvSpPr>
          <p:cNvPr id="3" name="TextBox 2">
            <a:extLst>
              <a:ext uri="{FF2B5EF4-FFF2-40B4-BE49-F238E27FC236}">
                <a16:creationId xmlns:a16="http://schemas.microsoft.com/office/drawing/2014/main" id="{5B84BD40-1CD5-42DE-82FF-3AA7343417AC}"/>
              </a:ext>
            </a:extLst>
          </p:cNvPr>
          <p:cNvSpPr txBox="1"/>
          <p:nvPr/>
        </p:nvSpPr>
        <p:spPr>
          <a:xfrm>
            <a:off x="993913" y="3105834"/>
            <a:ext cx="2760371" cy="2862322"/>
          </a:xfrm>
          <a:prstGeom prst="rect">
            <a:avLst/>
          </a:prstGeom>
          <a:noFill/>
        </p:spPr>
        <p:txBody>
          <a:bodyPr wrap="none" rtlCol="0">
            <a:spAutoFit/>
          </a:bodyPr>
          <a:lstStyle/>
          <a:p>
            <a:r>
              <a:rPr lang="en-US" dirty="0"/>
              <a:t>Flow diagram</a:t>
            </a:r>
          </a:p>
          <a:p>
            <a:r>
              <a:rPr lang="en-US" dirty="0"/>
              <a:t>Swim lanes</a:t>
            </a:r>
          </a:p>
          <a:p>
            <a:r>
              <a:rPr lang="en-US" dirty="0"/>
              <a:t>Dot chats</a:t>
            </a:r>
          </a:p>
          <a:p>
            <a:r>
              <a:rPr lang="en-US" dirty="0"/>
              <a:t>Cluster charts</a:t>
            </a:r>
          </a:p>
          <a:p>
            <a:r>
              <a:rPr lang="en-US" dirty="0"/>
              <a:t>Venn Diagrams</a:t>
            </a:r>
          </a:p>
          <a:p>
            <a:r>
              <a:rPr lang="en-US" dirty="0"/>
              <a:t>Relational Models</a:t>
            </a:r>
          </a:p>
          <a:p>
            <a:r>
              <a:rPr lang="en-US" dirty="0"/>
              <a:t>Line chats</a:t>
            </a:r>
          </a:p>
          <a:p>
            <a:r>
              <a:rPr lang="en-US" dirty="0"/>
              <a:t>Linear regression</a:t>
            </a:r>
          </a:p>
          <a:p>
            <a:r>
              <a:rPr lang="en-US" dirty="0"/>
              <a:t>What IF Analysis</a:t>
            </a:r>
          </a:p>
          <a:p>
            <a:r>
              <a:rPr lang="en-US" dirty="0"/>
              <a:t>Unified Modeling Language</a:t>
            </a:r>
          </a:p>
        </p:txBody>
      </p:sp>
      <p:sp>
        <p:nvSpPr>
          <p:cNvPr id="4" name="TextBox 3">
            <a:extLst>
              <a:ext uri="{FF2B5EF4-FFF2-40B4-BE49-F238E27FC236}">
                <a16:creationId xmlns:a16="http://schemas.microsoft.com/office/drawing/2014/main" id="{92E48CE0-8A38-462C-9A1F-EF7B65A3EF00}"/>
              </a:ext>
            </a:extLst>
          </p:cNvPr>
          <p:cNvSpPr txBox="1"/>
          <p:nvPr/>
        </p:nvSpPr>
        <p:spPr>
          <a:xfrm>
            <a:off x="4230368" y="3105834"/>
            <a:ext cx="2065181" cy="3416320"/>
          </a:xfrm>
          <a:prstGeom prst="rect">
            <a:avLst/>
          </a:prstGeom>
          <a:noFill/>
        </p:spPr>
        <p:txBody>
          <a:bodyPr wrap="none" rtlCol="0">
            <a:spAutoFit/>
          </a:bodyPr>
          <a:lstStyle/>
          <a:p>
            <a:r>
              <a:rPr lang="en-US" dirty="0"/>
              <a:t>Suck Less</a:t>
            </a:r>
          </a:p>
          <a:p>
            <a:r>
              <a:rPr lang="en-US" dirty="0"/>
              <a:t>Schematic drawings</a:t>
            </a:r>
          </a:p>
          <a:p>
            <a:r>
              <a:rPr lang="en-US" dirty="0"/>
              <a:t>Check list</a:t>
            </a:r>
          </a:p>
          <a:p>
            <a:r>
              <a:rPr lang="en-US" dirty="0"/>
              <a:t>Organization Chart</a:t>
            </a:r>
          </a:p>
          <a:p>
            <a:r>
              <a:rPr lang="en-US" dirty="0"/>
              <a:t>Logic Diagram</a:t>
            </a:r>
          </a:p>
          <a:p>
            <a:r>
              <a:rPr lang="en-US" dirty="0"/>
              <a:t>Layout Map</a:t>
            </a:r>
          </a:p>
          <a:p>
            <a:r>
              <a:rPr lang="en-US" dirty="0"/>
              <a:t>Mnemonic</a:t>
            </a:r>
          </a:p>
          <a:p>
            <a:r>
              <a:rPr lang="en-US" dirty="0"/>
              <a:t>Time efficacy model</a:t>
            </a:r>
          </a:p>
          <a:p>
            <a:r>
              <a:rPr lang="en-US" dirty="0"/>
              <a:t>Recipe</a:t>
            </a:r>
          </a:p>
          <a:p>
            <a:r>
              <a:rPr lang="en-US" dirty="0"/>
              <a:t>Force field analysis</a:t>
            </a:r>
          </a:p>
          <a:p>
            <a:r>
              <a:rPr lang="en-US" dirty="0"/>
              <a:t>Time Line</a:t>
            </a:r>
          </a:p>
          <a:p>
            <a:endParaRPr lang="en-US" dirty="0"/>
          </a:p>
        </p:txBody>
      </p:sp>
      <p:sp>
        <p:nvSpPr>
          <p:cNvPr id="6" name="TextBox 5">
            <a:extLst>
              <a:ext uri="{FF2B5EF4-FFF2-40B4-BE49-F238E27FC236}">
                <a16:creationId xmlns:a16="http://schemas.microsoft.com/office/drawing/2014/main" id="{A9BC1883-2F8A-4578-B3F9-CCA075316973}"/>
              </a:ext>
            </a:extLst>
          </p:cNvPr>
          <p:cNvSpPr txBox="1"/>
          <p:nvPr/>
        </p:nvSpPr>
        <p:spPr>
          <a:xfrm>
            <a:off x="6771633" y="3105834"/>
            <a:ext cx="1999522" cy="3139321"/>
          </a:xfrm>
          <a:prstGeom prst="rect">
            <a:avLst/>
          </a:prstGeom>
          <a:noFill/>
        </p:spPr>
        <p:txBody>
          <a:bodyPr wrap="none" rtlCol="0">
            <a:spAutoFit/>
          </a:bodyPr>
          <a:lstStyle/>
          <a:p>
            <a:r>
              <a:rPr lang="en-US" dirty="0"/>
              <a:t>Fail Fast</a:t>
            </a:r>
          </a:p>
          <a:p>
            <a:r>
              <a:rPr lang="en-US" dirty="0"/>
              <a:t>Infographic</a:t>
            </a:r>
          </a:p>
          <a:p>
            <a:r>
              <a:rPr lang="en-US" dirty="0"/>
              <a:t>If  Then Logic</a:t>
            </a:r>
          </a:p>
          <a:p>
            <a:r>
              <a:rPr lang="en-US" dirty="0"/>
              <a:t>Fish Diagram</a:t>
            </a:r>
          </a:p>
          <a:p>
            <a:r>
              <a:rPr lang="en-US" dirty="0"/>
              <a:t>Brain map</a:t>
            </a:r>
          </a:p>
          <a:p>
            <a:r>
              <a:rPr lang="en-US" dirty="0"/>
              <a:t>Mock up</a:t>
            </a:r>
          </a:p>
          <a:p>
            <a:r>
              <a:rPr lang="en-US" dirty="0"/>
              <a:t>Last ramp forecast</a:t>
            </a:r>
          </a:p>
          <a:p>
            <a:r>
              <a:rPr lang="en-US" dirty="0"/>
              <a:t>Trend analysis</a:t>
            </a:r>
          </a:p>
          <a:p>
            <a:r>
              <a:rPr lang="en-US" dirty="0"/>
              <a:t>Deming cycle PDCA</a:t>
            </a:r>
          </a:p>
          <a:p>
            <a:r>
              <a:rPr lang="en-US" dirty="0"/>
              <a:t>ISO Best Practice</a:t>
            </a:r>
          </a:p>
          <a:p>
            <a:r>
              <a:rPr lang="en-US" dirty="0"/>
              <a:t>Risk Management</a:t>
            </a:r>
          </a:p>
        </p:txBody>
      </p:sp>
      <p:sp>
        <p:nvSpPr>
          <p:cNvPr id="7" name="TextBox 6">
            <a:extLst>
              <a:ext uri="{FF2B5EF4-FFF2-40B4-BE49-F238E27FC236}">
                <a16:creationId xmlns:a16="http://schemas.microsoft.com/office/drawing/2014/main" id="{6091F50E-D828-4A62-B56E-A29B473732B2}"/>
              </a:ext>
            </a:extLst>
          </p:cNvPr>
          <p:cNvSpPr txBox="1"/>
          <p:nvPr/>
        </p:nvSpPr>
        <p:spPr>
          <a:xfrm>
            <a:off x="9247239" y="3105834"/>
            <a:ext cx="2694327" cy="3139321"/>
          </a:xfrm>
          <a:prstGeom prst="rect">
            <a:avLst/>
          </a:prstGeom>
          <a:noFill/>
        </p:spPr>
        <p:txBody>
          <a:bodyPr wrap="none" rtlCol="0">
            <a:spAutoFit/>
          </a:bodyPr>
          <a:lstStyle/>
          <a:p>
            <a:r>
              <a:rPr lang="en-US" dirty="0"/>
              <a:t>When in doubt press Enter</a:t>
            </a:r>
          </a:p>
          <a:p>
            <a:r>
              <a:rPr lang="en-US" dirty="0"/>
              <a:t>RACI Chart</a:t>
            </a:r>
          </a:p>
          <a:p>
            <a:r>
              <a:rPr lang="en-US" dirty="0"/>
              <a:t>Four Square Chart</a:t>
            </a:r>
          </a:p>
          <a:p>
            <a:r>
              <a:rPr lang="en-US" dirty="0"/>
              <a:t>SWOT Analysis</a:t>
            </a:r>
          </a:p>
          <a:p>
            <a:r>
              <a:rPr lang="en-US" dirty="0"/>
              <a:t>PESTEL Analysis</a:t>
            </a:r>
          </a:p>
          <a:p>
            <a:r>
              <a:rPr lang="en-US" dirty="0"/>
              <a:t>Process Map</a:t>
            </a:r>
          </a:p>
          <a:p>
            <a:r>
              <a:rPr lang="en-US" dirty="0"/>
              <a:t>5 W’s</a:t>
            </a:r>
          </a:p>
          <a:p>
            <a:r>
              <a:rPr lang="en-US" dirty="0"/>
              <a:t>Correlation Analysis</a:t>
            </a:r>
          </a:p>
          <a:p>
            <a:r>
              <a:rPr lang="en-US" dirty="0"/>
              <a:t>Mathematical Models</a:t>
            </a:r>
          </a:p>
          <a:p>
            <a:endParaRPr lang="en-US" dirty="0"/>
          </a:p>
          <a:p>
            <a:endParaRPr lang="en-US" dirty="0"/>
          </a:p>
        </p:txBody>
      </p:sp>
    </p:spTree>
    <p:extLst>
      <p:ext uri="{BB962C8B-B14F-4D97-AF65-F5344CB8AC3E}">
        <p14:creationId xmlns:p14="http://schemas.microsoft.com/office/powerpoint/2010/main" val="1747164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A36A-F3D4-4DD8-B053-59E6B6E889A9}"/>
              </a:ext>
            </a:extLst>
          </p:cNvPr>
          <p:cNvSpPr>
            <a:spLocks noGrp="1"/>
          </p:cNvSpPr>
          <p:nvPr>
            <p:ph type="title"/>
          </p:nvPr>
        </p:nvSpPr>
        <p:spPr/>
        <p:txBody>
          <a:bodyPr/>
          <a:lstStyle/>
          <a:p>
            <a:r>
              <a:rPr lang="en-US" dirty="0"/>
              <a:t>Some of Mr. Ben’s Favorites</a:t>
            </a:r>
          </a:p>
        </p:txBody>
      </p:sp>
      <p:sp>
        <p:nvSpPr>
          <p:cNvPr id="3" name="Text Placeholder 2">
            <a:extLst>
              <a:ext uri="{FF2B5EF4-FFF2-40B4-BE49-F238E27FC236}">
                <a16:creationId xmlns:a16="http://schemas.microsoft.com/office/drawing/2014/main" id="{0E1C18CA-8296-4352-A8DA-0DFEDD68C0D6}"/>
              </a:ext>
            </a:extLst>
          </p:cNvPr>
          <p:cNvSpPr>
            <a:spLocks noGrp="1"/>
          </p:cNvSpPr>
          <p:nvPr>
            <p:ph type="body" sz="quarter" idx="10"/>
          </p:nvPr>
        </p:nvSpPr>
        <p:spPr>
          <a:xfrm>
            <a:off x="1272209" y="1700212"/>
            <a:ext cx="10296399" cy="4581317"/>
          </a:xfrm>
        </p:spPr>
        <p:txBody>
          <a:bodyPr>
            <a:normAutofit fontScale="62500" lnSpcReduction="20000"/>
          </a:bodyPr>
          <a:lstStyle/>
          <a:p>
            <a:r>
              <a:rPr lang="en-US" sz="5700" dirty="0"/>
              <a:t>Suck Less</a:t>
            </a:r>
          </a:p>
          <a:p>
            <a:endParaRPr lang="en-US" sz="5700" dirty="0"/>
          </a:p>
          <a:p>
            <a:r>
              <a:rPr lang="en-US" sz="5700" dirty="0"/>
              <a:t>Useful consistent lie</a:t>
            </a:r>
          </a:p>
          <a:p>
            <a:endParaRPr lang="en-US" sz="5700" dirty="0"/>
          </a:p>
          <a:p>
            <a:r>
              <a:rPr lang="en-US" sz="5700" dirty="0"/>
              <a:t>Fail Fast</a:t>
            </a:r>
          </a:p>
          <a:p>
            <a:endParaRPr lang="en-US" sz="5700" dirty="0"/>
          </a:p>
          <a:p>
            <a:r>
              <a:rPr lang="en-US" sz="5700" dirty="0"/>
              <a:t>Cleared while testing – sign of actionable intelligence</a:t>
            </a:r>
          </a:p>
          <a:p>
            <a:endParaRPr lang="en-US" sz="5700" dirty="0"/>
          </a:p>
          <a:p>
            <a:r>
              <a:rPr lang="en-US" sz="5700" dirty="0"/>
              <a:t>Average is a below average metric</a:t>
            </a:r>
          </a:p>
          <a:p>
            <a:endParaRPr lang="en-US" dirty="0"/>
          </a:p>
        </p:txBody>
      </p:sp>
      <p:sp>
        <p:nvSpPr>
          <p:cNvPr id="4" name="TextBox 3">
            <a:extLst>
              <a:ext uri="{FF2B5EF4-FFF2-40B4-BE49-F238E27FC236}">
                <a16:creationId xmlns:a16="http://schemas.microsoft.com/office/drawing/2014/main" id="{461F35A5-7FFF-4CB1-826A-675FC0974EF8}"/>
              </a:ext>
            </a:extLst>
          </p:cNvPr>
          <p:cNvSpPr txBox="1"/>
          <p:nvPr/>
        </p:nvSpPr>
        <p:spPr>
          <a:xfrm>
            <a:off x="6578369" y="1700212"/>
            <a:ext cx="5620257" cy="1200329"/>
          </a:xfrm>
          <a:prstGeom prst="rect">
            <a:avLst/>
          </a:prstGeom>
          <a:noFill/>
        </p:spPr>
        <p:txBody>
          <a:bodyPr wrap="none" rtlCol="0">
            <a:spAutoFit/>
          </a:bodyPr>
          <a:lstStyle/>
          <a:p>
            <a:r>
              <a:rPr lang="en-US" sz="3600" dirty="0"/>
              <a:t>Always Take Action</a:t>
            </a:r>
          </a:p>
          <a:p>
            <a:r>
              <a:rPr lang="en-US" sz="3600" dirty="0"/>
              <a:t>Includes purposeful inaction</a:t>
            </a:r>
          </a:p>
        </p:txBody>
      </p:sp>
    </p:spTree>
    <p:extLst>
      <p:ext uri="{BB962C8B-B14F-4D97-AF65-F5344CB8AC3E}">
        <p14:creationId xmlns:p14="http://schemas.microsoft.com/office/powerpoint/2010/main" val="163636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0371-192E-4F35-A1F5-E897DBBAA25C}"/>
              </a:ext>
            </a:extLst>
          </p:cNvPr>
          <p:cNvSpPr>
            <a:spLocks noGrp="1"/>
          </p:cNvSpPr>
          <p:nvPr>
            <p:ph type="title"/>
          </p:nvPr>
        </p:nvSpPr>
        <p:spPr/>
        <p:txBody>
          <a:bodyPr/>
          <a:lstStyle/>
          <a:p>
            <a:r>
              <a:rPr lang="en-US" dirty="0"/>
              <a:t>Conceptual Models</a:t>
            </a:r>
          </a:p>
        </p:txBody>
      </p:sp>
      <p:sp>
        <p:nvSpPr>
          <p:cNvPr id="3" name="Text Placeholder 2">
            <a:extLst>
              <a:ext uri="{FF2B5EF4-FFF2-40B4-BE49-F238E27FC236}">
                <a16:creationId xmlns:a16="http://schemas.microsoft.com/office/drawing/2014/main" id="{E2AC00D7-7B3F-429A-A696-F59751A9607E}"/>
              </a:ext>
            </a:extLst>
          </p:cNvPr>
          <p:cNvSpPr>
            <a:spLocks noGrp="1"/>
          </p:cNvSpPr>
          <p:nvPr>
            <p:ph type="body" sz="quarter" idx="10"/>
          </p:nvPr>
        </p:nvSpPr>
        <p:spPr>
          <a:xfrm>
            <a:off x="469022" y="1700212"/>
            <a:ext cx="10198980" cy="4905303"/>
          </a:xfrm>
        </p:spPr>
        <p:txBody>
          <a:bodyPr>
            <a:normAutofit lnSpcReduction="10000"/>
          </a:bodyPr>
          <a:lstStyle/>
          <a:p>
            <a:r>
              <a:rPr lang="en-US" dirty="0"/>
              <a:t>Conceptual models establish and define relevant terms, concepts, scope, relationships, and interaction.</a:t>
            </a:r>
          </a:p>
          <a:p>
            <a:endParaRPr lang="en-US" dirty="0"/>
          </a:p>
          <a:p>
            <a:r>
              <a:rPr lang="en-US" dirty="0"/>
              <a:t>A conceptual model is a </a:t>
            </a:r>
            <a:r>
              <a:rPr lang="en-US" b="1" dirty="0"/>
              <a:t>representation of a system</a:t>
            </a:r>
            <a:r>
              <a:rPr lang="en-US" dirty="0"/>
              <a:t>, made of the composition of concepts which are </a:t>
            </a:r>
            <a:r>
              <a:rPr lang="en-US" b="1" dirty="0"/>
              <a:t>used to help people know, understand, or simulate a subject</a:t>
            </a:r>
            <a:r>
              <a:rPr lang="en-US" dirty="0"/>
              <a:t> the model represents.</a:t>
            </a:r>
          </a:p>
          <a:p>
            <a:endParaRPr lang="en-US" dirty="0"/>
          </a:p>
          <a:p>
            <a:r>
              <a:rPr lang="en-US" dirty="0"/>
              <a:t>You have been taught models all your life. In grade school, college, and professionally.  Don’t let them go to waste.</a:t>
            </a:r>
          </a:p>
          <a:p>
            <a:endParaRPr lang="en-US" dirty="0"/>
          </a:p>
          <a:p>
            <a:pPr algn="ctr"/>
            <a:r>
              <a:rPr lang="en-US" sz="4000" dirty="0"/>
              <a:t>Consciously USE YOUR MODELS</a:t>
            </a:r>
          </a:p>
        </p:txBody>
      </p:sp>
      <p:pic>
        <p:nvPicPr>
          <p:cNvPr id="6" name="Picture 5">
            <a:extLst>
              <a:ext uri="{FF2B5EF4-FFF2-40B4-BE49-F238E27FC236}">
                <a16:creationId xmlns:a16="http://schemas.microsoft.com/office/drawing/2014/main" id="{EE483C0D-AF89-4129-9172-6E319A48385E}"/>
              </a:ext>
            </a:extLst>
          </p:cNvPr>
          <p:cNvPicPr>
            <a:picLocks noChangeAspect="1"/>
          </p:cNvPicPr>
          <p:nvPr/>
        </p:nvPicPr>
        <p:blipFill>
          <a:blip r:embed="rId3"/>
          <a:stretch>
            <a:fillRect/>
          </a:stretch>
        </p:blipFill>
        <p:spPr>
          <a:xfrm>
            <a:off x="10668002" y="3069431"/>
            <a:ext cx="704850" cy="719138"/>
          </a:xfrm>
          <a:prstGeom prst="rect">
            <a:avLst/>
          </a:prstGeom>
        </p:spPr>
      </p:pic>
    </p:spTree>
    <p:extLst>
      <p:ext uri="{BB962C8B-B14F-4D97-AF65-F5344CB8AC3E}">
        <p14:creationId xmlns:p14="http://schemas.microsoft.com/office/powerpoint/2010/main" val="359614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37E5F6-2720-4C40-B483-8E293DBEA89B}"/>
              </a:ext>
            </a:extLst>
          </p:cNvPr>
          <p:cNvPicPr>
            <a:picLocks noChangeAspect="1"/>
          </p:cNvPicPr>
          <p:nvPr/>
        </p:nvPicPr>
        <p:blipFill>
          <a:blip r:embed="rId3">
            <a:alphaModFix amt="38000"/>
          </a:blip>
          <a:stretch>
            <a:fillRect/>
          </a:stretch>
        </p:blipFill>
        <p:spPr>
          <a:xfrm>
            <a:off x="0" y="0"/>
            <a:ext cx="12192000" cy="6858000"/>
          </a:xfrm>
          <a:prstGeom prst="rect">
            <a:avLst/>
          </a:prstGeom>
          <a:effectLst>
            <a:outerShdw blurRad="50800" dist="50800" dir="5400000" sx="89000" sy="89000" algn="ctr" rotWithShape="0">
              <a:schemeClr val="bg1">
                <a:alpha val="37000"/>
              </a:schemeClr>
            </a:outerShdw>
          </a:effectLst>
        </p:spPr>
      </p:pic>
      <p:sp>
        <p:nvSpPr>
          <p:cNvPr id="2" name="Title 1">
            <a:extLst>
              <a:ext uri="{FF2B5EF4-FFF2-40B4-BE49-F238E27FC236}">
                <a16:creationId xmlns:a16="http://schemas.microsoft.com/office/drawing/2014/main" id="{007C6266-4484-4B7D-A02D-D45CD42D09F4}"/>
              </a:ext>
            </a:extLst>
          </p:cNvPr>
          <p:cNvSpPr>
            <a:spLocks noGrp="1"/>
          </p:cNvSpPr>
          <p:nvPr>
            <p:ph type="title"/>
          </p:nvPr>
        </p:nvSpPr>
        <p:spPr/>
        <p:txBody>
          <a:bodyPr/>
          <a:lstStyle/>
          <a:p>
            <a:r>
              <a:rPr lang="en-US" dirty="0"/>
              <a:t>A Question</a:t>
            </a:r>
          </a:p>
        </p:txBody>
      </p:sp>
      <p:sp>
        <p:nvSpPr>
          <p:cNvPr id="3" name="Text Placeholder 2">
            <a:extLst>
              <a:ext uri="{FF2B5EF4-FFF2-40B4-BE49-F238E27FC236}">
                <a16:creationId xmlns:a16="http://schemas.microsoft.com/office/drawing/2014/main" id="{7E17BD94-E0B1-4FBB-962A-B34B22CE0E19}"/>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7216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0DA0-0F0F-4662-AB68-B09FC58B0CA6}"/>
              </a:ext>
            </a:extLst>
          </p:cNvPr>
          <p:cNvSpPr>
            <a:spLocks noGrp="1"/>
          </p:cNvSpPr>
          <p:nvPr>
            <p:ph type="title"/>
          </p:nvPr>
        </p:nvSpPr>
        <p:spPr/>
        <p:txBody>
          <a:bodyPr/>
          <a:lstStyle/>
          <a:p>
            <a:r>
              <a:rPr lang="en-US" dirty="0"/>
              <a:t>The TSCO ETL Data Model</a:t>
            </a:r>
          </a:p>
        </p:txBody>
      </p:sp>
      <p:sp>
        <p:nvSpPr>
          <p:cNvPr id="3" name="Text Placeholder 2">
            <a:extLst>
              <a:ext uri="{FF2B5EF4-FFF2-40B4-BE49-F238E27FC236}">
                <a16:creationId xmlns:a16="http://schemas.microsoft.com/office/drawing/2014/main" id="{F04B5039-1D5C-4178-B52B-81774C395E4F}"/>
              </a:ext>
            </a:extLst>
          </p:cNvPr>
          <p:cNvSpPr>
            <a:spLocks noGrp="1"/>
          </p:cNvSpPr>
          <p:nvPr>
            <p:ph type="body" sz="quarter" idx="10"/>
          </p:nvPr>
        </p:nvSpPr>
        <p:spPr>
          <a:xfrm>
            <a:off x="469021" y="1700213"/>
            <a:ext cx="11099587" cy="4561102"/>
          </a:xfrm>
        </p:spPr>
        <p:txBody>
          <a:bodyPr>
            <a:normAutofit/>
          </a:bodyPr>
          <a:lstStyle/>
          <a:p>
            <a:r>
              <a:rPr lang="en-US" dirty="0"/>
              <a:t>The basics of and ETL</a:t>
            </a:r>
          </a:p>
          <a:p>
            <a:r>
              <a:rPr lang="en-US" dirty="0"/>
              <a:t>Time Stamp</a:t>
            </a:r>
          </a:p>
          <a:p>
            <a:r>
              <a:rPr lang="en-US" dirty="0"/>
              <a:t>Duration</a:t>
            </a:r>
          </a:p>
          <a:p>
            <a:r>
              <a:rPr lang="en-US" dirty="0"/>
              <a:t>DS_WKLDNM</a:t>
            </a:r>
          </a:p>
          <a:p>
            <a:r>
              <a:rPr lang="en-US" dirty="0"/>
              <a:t>WKLDNM</a:t>
            </a:r>
          </a:p>
          <a:p>
            <a:r>
              <a:rPr lang="en-US" dirty="0"/>
              <a:t>OBJNM</a:t>
            </a:r>
          </a:p>
          <a:p>
            <a:r>
              <a:rPr lang="en-US" dirty="0"/>
              <a:t>SUBOBJNM</a:t>
            </a:r>
          </a:p>
          <a:p>
            <a:r>
              <a:rPr lang="en-US" dirty="0"/>
              <a:t>VALUE</a:t>
            </a:r>
          </a:p>
          <a:p>
            <a:r>
              <a:rPr lang="en-US" dirty="0"/>
              <a:t>And a Limiting clause</a:t>
            </a:r>
          </a:p>
        </p:txBody>
      </p:sp>
      <p:pic>
        <p:nvPicPr>
          <p:cNvPr id="4" name="Picture 3">
            <a:extLst>
              <a:ext uri="{FF2B5EF4-FFF2-40B4-BE49-F238E27FC236}">
                <a16:creationId xmlns:a16="http://schemas.microsoft.com/office/drawing/2014/main" id="{89301D7E-EA92-4314-99E3-82706C58D393}"/>
              </a:ext>
            </a:extLst>
          </p:cNvPr>
          <p:cNvPicPr>
            <a:picLocks noChangeAspect="1"/>
          </p:cNvPicPr>
          <p:nvPr/>
        </p:nvPicPr>
        <p:blipFill>
          <a:blip r:embed="rId3"/>
          <a:stretch>
            <a:fillRect/>
          </a:stretch>
        </p:blipFill>
        <p:spPr>
          <a:xfrm>
            <a:off x="4969526" y="1813302"/>
            <a:ext cx="6471666" cy="3640312"/>
          </a:xfrm>
          <a:prstGeom prst="rect">
            <a:avLst/>
          </a:prstGeom>
          <a:effectLst>
            <a:outerShdw blurRad="50800" dist="88900" dir="2700000" algn="tl" rotWithShape="0">
              <a:prstClr val="black">
                <a:alpha val="91000"/>
              </a:prstClr>
            </a:outerShdw>
          </a:effectLst>
        </p:spPr>
      </p:pic>
      <p:cxnSp>
        <p:nvCxnSpPr>
          <p:cNvPr id="6" name="Straight Arrow Connector 5">
            <a:extLst>
              <a:ext uri="{FF2B5EF4-FFF2-40B4-BE49-F238E27FC236}">
                <a16:creationId xmlns:a16="http://schemas.microsoft.com/office/drawing/2014/main" id="{A002D9CA-78E4-411B-AFEF-978B2438AF11}"/>
              </a:ext>
            </a:extLst>
          </p:cNvPr>
          <p:cNvCxnSpPr>
            <a:cxnSpLocks/>
          </p:cNvCxnSpPr>
          <p:nvPr/>
        </p:nvCxnSpPr>
        <p:spPr>
          <a:xfrm>
            <a:off x="2340244" y="2433234"/>
            <a:ext cx="2758698" cy="275378"/>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541DDB0-D0EC-41E8-A5D4-DB367D04D8D8}"/>
              </a:ext>
            </a:extLst>
          </p:cNvPr>
          <p:cNvCxnSpPr>
            <a:cxnSpLocks/>
          </p:cNvCxnSpPr>
          <p:nvPr/>
        </p:nvCxnSpPr>
        <p:spPr>
          <a:xfrm>
            <a:off x="2085540" y="2919638"/>
            <a:ext cx="3188786" cy="8380"/>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963BCA-E66C-4F50-8C56-8904FF42F09F}"/>
              </a:ext>
            </a:extLst>
          </p:cNvPr>
          <p:cNvCxnSpPr>
            <a:cxnSpLocks/>
          </p:cNvCxnSpPr>
          <p:nvPr/>
        </p:nvCxnSpPr>
        <p:spPr>
          <a:xfrm flipV="1">
            <a:off x="2665708" y="3121114"/>
            <a:ext cx="2608618" cy="227812"/>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0B5D16A-1701-4FEA-BC37-F74C2AE41363}"/>
              </a:ext>
            </a:extLst>
          </p:cNvPr>
          <p:cNvCxnSpPr>
            <a:cxnSpLocks/>
          </p:cNvCxnSpPr>
          <p:nvPr/>
        </p:nvCxnSpPr>
        <p:spPr>
          <a:xfrm flipV="1">
            <a:off x="2085540" y="3252062"/>
            <a:ext cx="3188786" cy="509144"/>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2BA2956-2E63-4819-8E5A-C5A15481879D}"/>
              </a:ext>
            </a:extLst>
          </p:cNvPr>
          <p:cNvCxnSpPr>
            <a:cxnSpLocks/>
          </p:cNvCxnSpPr>
          <p:nvPr/>
        </p:nvCxnSpPr>
        <p:spPr>
          <a:xfrm flipV="1">
            <a:off x="1830836" y="3404462"/>
            <a:ext cx="3595890" cy="769749"/>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79893E0-BC64-4E01-B094-8A1EAB22D4B3}"/>
              </a:ext>
            </a:extLst>
          </p:cNvPr>
          <p:cNvCxnSpPr>
            <a:cxnSpLocks/>
          </p:cNvCxnSpPr>
          <p:nvPr/>
        </p:nvCxnSpPr>
        <p:spPr>
          <a:xfrm flipV="1">
            <a:off x="2340244" y="3605939"/>
            <a:ext cx="2934082" cy="1059052"/>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BB648D2-EC77-467D-8BD1-6382B82B59FA}"/>
              </a:ext>
            </a:extLst>
          </p:cNvPr>
          <p:cNvCxnSpPr>
            <a:cxnSpLocks/>
          </p:cNvCxnSpPr>
          <p:nvPr/>
        </p:nvCxnSpPr>
        <p:spPr>
          <a:xfrm flipV="1">
            <a:off x="1487837" y="3918489"/>
            <a:ext cx="3938889" cy="1239299"/>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157F847-C6A8-4D5B-A65B-35FA7A84B3E0}"/>
              </a:ext>
            </a:extLst>
          </p:cNvPr>
          <p:cNvCxnSpPr>
            <a:cxnSpLocks/>
          </p:cNvCxnSpPr>
          <p:nvPr/>
        </p:nvCxnSpPr>
        <p:spPr>
          <a:xfrm flipV="1">
            <a:off x="3580108" y="4592015"/>
            <a:ext cx="1694218" cy="974689"/>
          </a:xfrm>
          <a:prstGeom prst="straightConnector1">
            <a:avLst/>
          </a:prstGeom>
          <a:ln w="25400">
            <a:tailEnd type="stealth"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6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2689-162E-4209-9755-95A9BF6934DA}"/>
              </a:ext>
            </a:extLst>
          </p:cNvPr>
          <p:cNvSpPr>
            <a:spLocks noGrp="1"/>
          </p:cNvSpPr>
          <p:nvPr>
            <p:ph type="title"/>
          </p:nvPr>
        </p:nvSpPr>
        <p:spPr/>
        <p:txBody>
          <a:bodyPr/>
          <a:lstStyle/>
          <a:p>
            <a:r>
              <a:rPr lang="en-US" dirty="0"/>
              <a:t>Evaluate With Models</a:t>
            </a:r>
          </a:p>
        </p:txBody>
      </p:sp>
      <p:sp>
        <p:nvSpPr>
          <p:cNvPr id="3" name="Text Placeholder 2">
            <a:extLst>
              <a:ext uri="{FF2B5EF4-FFF2-40B4-BE49-F238E27FC236}">
                <a16:creationId xmlns:a16="http://schemas.microsoft.com/office/drawing/2014/main" id="{38095AC6-FD60-406F-8DFE-B3BAC4177ED0}"/>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331FF99C-DC01-476E-80AA-34757D0410FD}"/>
              </a:ext>
            </a:extLst>
          </p:cNvPr>
          <p:cNvPicPr>
            <a:picLocks noChangeAspect="1"/>
          </p:cNvPicPr>
          <p:nvPr/>
        </p:nvPicPr>
        <p:blipFill>
          <a:blip r:embed="rId3"/>
          <a:stretch>
            <a:fillRect/>
          </a:stretch>
        </p:blipFill>
        <p:spPr>
          <a:xfrm>
            <a:off x="43534" y="1700213"/>
            <a:ext cx="5876925" cy="1438275"/>
          </a:xfrm>
          <a:prstGeom prst="rect">
            <a:avLst/>
          </a:prstGeom>
        </p:spPr>
      </p:pic>
      <p:pic>
        <p:nvPicPr>
          <p:cNvPr id="5" name="Picture 4">
            <a:extLst>
              <a:ext uri="{FF2B5EF4-FFF2-40B4-BE49-F238E27FC236}">
                <a16:creationId xmlns:a16="http://schemas.microsoft.com/office/drawing/2014/main" id="{8610C3B3-54AB-449D-89C5-1E5C788DD0C2}"/>
              </a:ext>
            </a:extLst>
          </p:cNvPr>
          <p:cNvPicPr>
            <a:picLocks noChangeAspect="1"/>
          </p:cNvPicPr>
          <p:nvPr/>
        </p:nvPicPr>
        <p:blipFill>
          <a:blip r:embed="rId4"/>
          <a:stretch>
            <a:fillRect/>
          </a:stretch>
        </p:blipFill>
        <p:spPr>
          <a:xfrm>
            <a:off x="469021" y="3382345"/>
            <a:ext cx="6124575" cy="1495425"/>
          </a:xfrm>
          <a:prstGeom prst="rect">
            <a:avLst/>
          </a:prstGeom>
        </p:spPr>
      </p:pic>
      <p:pic>
        <p:nvPicPr>
          <p:cNvPr id="6" name="Picture 5">
            <a:extLst>
              <a:ext uri="{FF2B5EF4-FFF2-40B4-BE49-F238E27FC236}">
                <a16:creationId xmlns:a16="http://schemas.microsoft.com/office/drawing/2014/main" id="{1BA2BB76-9739-4F2E-9E09-248A61956FFC}"/>
              </a:ext>
            </a:extLst>
          </p:cNvPr>
          <p:cNvPicPr>
            <a:picLocks noChangeAspect="1"/>
          </p:cNvPicPr>
          <p:nvPr/>
        </p:nvPicPr>
        <p:blipFill>
          <a:blip r:embed="rId5"/>
          <a:stretch>
            <a:fillRect/>
          </a:stretch>
        </p:blipFill>
        <p:spPr>
          <a:xfrm>
            <a:off x="5766716" y="385762"/>
            <a:ext cx="6381750" cy="6086475"/>
          </a:xfrm>
          <a:prstGeom prst="rect">
            <a:avLst/>
          </a:prstGeom>
        </p:spPr>
      </p:pic>
    </p:spTree>
    <p:extLst>
      <p:ext uri="{BB962C8B-B14F-4D97-AF65-F5344CB8AC3E}">
        <p14:creationId xmlns:p14="http://schemas.microsoft.com/office/powerpoint/2010/main" val="105479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5153-FBF7-411D-BEBE-E6756392C4A4}"/>
              </a:ext>
            </a:extLst>
          </p:cNvPr>
          <p:cNvSpPr>
            <a:spLocks noGrp="1"/>
          </p:cNvSpPr>
          <p:nvPr>
            <p:ph type="title"/>
          </p:nvPr>
        </p:nvSpPr>
        <p:spPr/>
        <p:txBody>
          <a:bodyPr/>
          <a:lstStyle/>
          <a:p>
            <a:r>
              <a:rPr lang="en-US" dirty="0"/>
              <a:t>The Most Powerful* Model In Computing</a:t>
            </a:r>
          </a:p>
        </p:txBody>
      </p:sp>
      <p:sp>
        <p:nvSpPr>
          <p:cNvPr id="3" name="Text Placeholder 2">
            <a:extLst>
              <a:ext uri="{FF2B5EF4-FFF2-40B4-BE49-F238E27FC236}">
                <a16:creationId xmlns:a16="http://schemas.microsoft.com/office/drawing/2014/main" id="{9D8FFB48-5337-4C9C-944D-3C8A0A8507F0}"/>
              </a:ext>
            </a:extLst>
          </p:cNvPr>
          <p:cNvSpPr>
            <a:spLocks noGrp="1"/>
          </p:cNvSpPr>
          <p:nvPr>
            <p:ph type="body" sz="quarter" idx="10"/>
          </p:nvPr>
        </p:nvSpPr>
        <p:spPr>
          <a:xfrm>
            <a:off x="469021" y="1978925"/>
            <a:ext cx="11099587" cy="1323833"/>
          </a:xfrm>
        </p:spPr>
        <p:txBody>
          <a:bodyPr>
            <a:normAutofit/>
          </a:bodyPr>
          <a:lstStyle/>
          <a:p>
            <a:r>
              <a:rPr lang="en-US" sz="6600" dirty="0"/>
              <a:t>If I Can Do </a:t>
            </a:r>
            <a:r>
              <a:rPr lang="en-US" sz="6600" b="1" dirty="0"/>
              <a:t>THAT</a:t>
            </a:r>
            <a:r>
              <a:rPr lang="en-US" sz="6600" dirty="0"/>
              <a:t>…</a:t>
            </a:r>
          </a:p>
        </p:txBody>
      </p:sp>
      <p:sp>
        <p:nvSpPr>
          <p:cNvPr id="4" name="Text Placeholder 2">
            <a:extLst>
              <a:ext uri="{FF2B5EF4-FFF2-40B4-BE49-F238E27FC236}">
                <a16:creationId xmlns:a16="http://schemas.microsoft.com/office/drawing/2014/main" id="{E53D3ED9-1DAD-4A0E-AD0C-279794EB3974}"/>
              </a:ext>
            </a:extLst>
          </p:cNvPr>
          <p:cNvSpPr txBox="1">
            <a:spLocks/>
          </p:cNvSpPr>
          <p:nvPr/>
        </p:nvSpPr>
        <p:spPr>
          <a:xfrm>
            <a:off x="791570" y="3878323"/>
            <a:ext cx="10854223" cy="1498896"/>
          </a:xfrm>
          <a:prstGeom prst="rect">
            <a:avLst/>
          </a:prstGeom>
        </p:spPr>
        <p:txBody>
          <a:bodyPr vert="horz" lIns="91440" tIns="45720" rIns="91440" bIns="45720" rtlCol="0">
            <a:normAutofit/>
          </a:bodyPr>
          <a:lstStyle>
            <a:lvl1pPr marL="0" indent="0" algn="l" defTabSz="457181" rtl="0" eaLnBrk="1" latinLnBrk="0" hangingPunct="1">
              <a:lnSpc>
                <a:spcPct val="90000"/>
              </a:lnSpc>
              <a:spcBef>
                <a:spcPct val="20000"/>
              </a:spcBef>
              <a:buFont typeface="Arial"/>
              <a:buNone/>
              <a:defRPr sz="2800" b="0" kern="1200">
                <a:solidFill>
                  <a:schemeClr val="accent3">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600" dirty="0"/>
              <a:t>	Then I Should Be Able </a:t>
            </a:r>
            <a:r>
              <a:rPr lang="en-US" sz="6600" b="1" dirty="0"/>
              <a:t>To</a:t>
            </a:r>
            <a:r>
              <a:rPr lang="en-US" sz="6600" dirty="0"/>
              <a:t>… </a:t>
            </a:r>
          </a:p>
        </p:txBody>
      </p:sp>
      <p:sp>
        <p:nvSpPr>
          <p:cNvPr id="5" name="TextBox 4">
            <a:extLst>
              <a:ext uri="{FF2B5EF4-FFF2-40B4-BE49-F238E27FC236}">
                <a16:creationId xmlns:a16="http://schemas.microsoft.com/office/drawing/2014/main" id="{9006D9D9-2C51-4E3B-AE2E-463A1CF67208}"/>
              </a:ext>
            </a:extLst>
          </p:cNvPr>
          <p:cNvSpPr txBox="1"/>
          <p:nvPr/>
        </p:nvSpPr>
        <p:spPr>
          <a:xfrm>
            <a:off x="7726018" y="6358387"/>
            <a:ext cx="2985946" cy="369332"/>
          </a:xfrm>
          <a:prstGeom prst="rect">
            <a:avLst/>
          </a:prstGeom>
          <a:noFill/>
        </p:spPr>
        <p:txBody>
          <a:bodyPr wrap="none" rtlCol="0">
            <a:spAutoFit/>
          </a:bodyPr>
          <a:lstStyle/>
          <a:p>
            <a:r>
              <a:rPr lang="en-US" dirty="0"/>
              <a:t>*According to @MrBenHoney</a:t>
            </a:r>
          </a:p>
        </p:txBody>
      </p:sp>
    </p:spTree>
    <p:extLst>
      <p:ext uri="{BB962C8B-B14F-4D97-AF65-F5344CB8AC3E}">
        <p14:creationId xmlns:p14="http://schemas.microsoft.com/office/powerpoint/2010/main" val="122607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1406-F1C1-4834-9D74-DE9FA4E7D4CF}"/>
              </a:ext>
            </a:extLst>
          </p:cNvPr>
          <p:cNvSpPr>
            <a:spLocks noGrp="1"/>
          </p:cNvSpPr>
          <p:nvPr>
            <p:ph type="title"/>
          </p:nvPr>
        </p:nvSpPr>
        <p:spPr>
          <a:xfrm>
            <a:off x="469021" y="130281"/>
            <a:ext cx="11099587" cy="619880"/>
          </a:xfrm>
        </p:spPr>
        <p:txBody>
          <a:bodyPr/>
          <a:lstStyle/>
          <a:p>
            <a:r>
              <a:rPr lang="en-US" dirty="0"/>
              <a:t>What is Available?</a:t>
            </a:r>
          </a:p>
        </p:txBody>
      </p:sp>
      <p:sp>
        <p:nvSpPr>
          <p:cNvPr id="3" name="Text Placeholder 2">
            <a:extLst>
              <a:ext uri="{FF2B5EF4-FFF2-40B4-BE49-F238E27FC236}">
                <a16:creationId xmlns:a16="http://schemas.microsoft.com/office/drawing/2014/main" id="{C9DB7AF7-FE10-4BDE-A143-2E47125D499F}"/>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0A60485F-01DC-4B1C-AFE2-686161FE92CA}"/>
              </a:ext>
            </a:extLst>
          </p:cNvPr>
          <p:cNvPicPr>
            <a:picLocks noChangeAspect="1"/>
          </p:cNvPicPr>
          <p:nvPr/>
        </p:nvPicPr>
        <p:blipFill>
          <a:blip r:embed="rId3"/>
          <a:stretch>
            <a:fillRect/>
          </a:stretch>
        </p:blipFill>
        <p:spPr>
          <a:xfrm>
            <a:off x="0" y="750161"/>
            <a:ext cx="12192000" cy="5357677"/>
          </a:xfrm>
          <a:prstGeom prst="rect">
            <a:avLst/>
          </a:prstGeom>
        </p:spPr>
      </p:pic>
    </p:spTree>
    <p:extLst>
      <p:ext uri="{BB962C8B-B14F-4D97-AF65-F5344CB8AC3E}">
        <p14:creationId xmlns:p14="http://schemas.microsoft.com/office/powerpoint/2010/main" val="145753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D9BB-B8AD-4204-B3E5-531B0DA09C54}"/>
              </a:ext>
            </a:extLst>
          </p:cNvPr>
          <p:cNvSpPr>
            <a:spLocks noGrp="1"/>
          </p:cNvSpPr>
          <p:nvPr>
            <p:ph type="title"/>
          </p:nvPr>
        </p:nvSpPr>
        <p:spPr/>
        <p:txBody>
          <a:bodyPr/>
          <a:lstStyle/>
          <a:p>
            <a:r>
              <a:rPr lang="en-US" dirty="0"/>
              <a:t>The Data and Investigation</a:t>
            </a:r>
          </a:p>
        </p:txBody>
      </p:sp>
      <p:sp>
        <p:nvSpPr>
          <p:cNvPr id="3" name="Text Placeholder 2">
            <a:extLst>
              <a:ext uri="{FF2B5EF4-FFF2-40B4-BE49-F238E27FC236}">
                <a16:creationId xmlns:a16="http://schemas.microsoft.com/office/drawing/2014/main" id="{F8858AC5-8DA7-4052-AF58-9AB5C21636D2}"/>
              </a:ext>
            </a:extLst>
          </p:cNvPr>
          <p:cNvSpPr>
            <a:spLocks noGrp="1"/>
          </p:cNvSpPr>
          <p:nvPr>
            <p:ph type="body" sz="quarter" idx="10"/>
          </p:nvPr>
        </p:nvSpPr>
        <p:spPr>
          <a:xfrm>
            <a:off x="469021" y="1700213"/>
            <a:ext cx="11099587" cy="4176712"/>
          </a:xfrm>
        </p:spPr>
        <p:txBody>
          <a:bodyPr/>
          <a:lstStyle/>
          <a:p>
            <a:endParaRPr lang="en-US" dirty="0"/>
          </a:p>
        </p:txBody>
      </p:sp>
      <p:pic>
        <p:nvPicPr>
          <p:cNvPr id="5" name="Picture 4">
            <a:extLst>
              <a:ext uri="{FF2B5EF4-FFF2-40B4-BE49-F238E27FC236}">
                <a16:creationId xmlns:a16="http://schemas.microsoft.com/office/drawing/2014/main" id="{D93E06D4-0403-4251-B34A-1DBA5253AA17}"/>
              </a:ext>
            </a:extLst>
          </p:cNvPr>
          <p:cNvPicPr>
            <a:picLocks noChangeAspect="1"/>
          </p:cNvPicPr>
          <p:nvPr/>
        </p:nvPicPr>
        <p:blipFill>
          <a:blip r:embed="rId3"/>
          <a:stretch>
            <a:fillRect/>
          </a:stretch>
        </p:blipFill>
        <p:spPr>
          <a:xfrm>
            <a:off x="6296561" y="-1"/>
            <a:ext cx="6090968" cy="6112043"/>
          </a:xfrm>
          <a:prstGeom prst="rect">
            <a:avLst/>
          </a:prstGeom>
        </p:spPr>
      </p:pic>
      <p:pic>
        <p:nvPicPr>
          <p:cNvPr id="7" name="Picture 6">
            <a:extLst>
              <a:ext uri="{FF2B5EF4-FFF2-40B4-BE49-F238E27FC236}">
                <a16:creationId xmlns:a16="http://schemas.microsoft.com/office/drawing/2014/main" id="{670C4979-B6EF-46CB-8FA8-BAAA70F3E19A}"/>
              </a:ext>
            </a:extLst>
          </p:cNvPr>
          <p:cNvPicPr>
            <a:picLocks noChangeAspect="1"/>
          </p:cNvPicPr>
          <p:nvPr/>
        </p:nvPicPr>
        <p:blipFill>
          <a:blip r:embed="rId4"/>
          <a:stretch>
            <a:fillRect/>
          </a:stretch>
        </p:blipFill>
        <p:spPr>
          <a:xfrm>
            <a:off x="-120315" y="1593684"/>
            <a:ext cx="6317603" cy="3363328"/>
          </a:xfrm>
          <a:prstGeom prst="rect">
            <a:avLst/>
          </a:prstGeom>
        </p:spPr>
      </p:pic>
    </p:spTree>
    <p:extLst>
      <p:ext uri="{BB962C8B-B14F-4D97-AF65-F5344CB8AC3E}">
        <p14:creationId xmlns:p14="http://schemas.microsoft.com/office/powerpoint/2010/main" val="4163028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15386</TotalTime>
  <Words>4913</Words>
  <Application>Microsoft Office PowerPoint</Application>
  <PresentationFormat>Widescreen</PresentationFormat>
  <Paragraphs>516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Lato</vt:lpstr>
      <vt:lpstr>Office Theme</vt:lpstr>
      <vt:lpstr>Actionable Intelligence Lifecycle And The Conscious Use Of Conceptual Models</vt:lpstr>
      <vt:lpstr>Agenda</vt:lpstr>
      <vt:lpstr>Conceptual Models</vt:lpstr>
      <vt:lpstr>A Question</vt:lpstr>
      <vt:lpstr>The TSCO ETL Data Model</vt:lpstr>
      <vt:lpstr>Evaluate With Models</vt:lpstr>
      <vt:lpstr>The Most Powerful* Model In Computing</vt:lpstr>
      <vt:lpstr>What is Available?</vt:lpstr>
      <vt:lpstr>The Data and Investigation</vt:lpstr>
      <vt:lpstr>TSCO Result – Conscious Use Of Our Models Tools and Techniques</vt:lpstr>
      <vt:lpstr>The ETL Design and Redesign</vt:lpstr>
      <vt:lpstr>Changed ETL Again</vt:lpstr>
      <vt:lpstr>Used Models to: Plot Interpret Analyze Compare and Take Action</vt:lpstr>
      <vt:lpstr>The Chart, Analysis, Intelligence, Action Cycle</vt:lpstr>
      <vt:lpstr>Plan Do Check Act - Again</vt:lpstr>
      <vt:lpstr>Plot, Chart, Interpret …</vt:lpstr>
      <vt:lpstr>Delivering Actionable Intelligence</vt:lpstr>
      <vt:lpstr>The View</vt:lpstr>
      <vt:lpstr>The People, Process, xxx Models</vt:lpstr>
      <vt:lpstr>Summary And Call To Action</vt:lpstr>
      <vt:lpstr>Movìri Can Help</vt:lpstr>
      <vt:lpstr>PowerPoint Presentation</vt:lpstr>
      <vt:lpstr>PowerPoint Presentation</vt:lpstr>
      <vt:lpstr>Some of Mr. Ben’s Favorites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Actionable Intelligence Lifecycle</dc:title>
  <dc:creator>Ben Davies</dc:creator>
  <cp:lastModifiedBy>Ben Davies</cp:lastModifiedBy>
  <cp:revision>156</cp:revision>
  <cp:lastPrinted>2018-12-05T16:32:59Z</cp:lastPrinted>
  <dcterms:created xsi:type="dcterms:W3CDTF">2018-10-29T21:14:34Z</dcterms:created>
  <dcterms:modified xsi:type="dcterms:W3CDTF">2018-12-05T16:51:51Z</dcterms:modified>
</cp:coreProperties>
</file>