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658" r:id="rId3"/>
    <p:sldId id="659" r:id="rId4"/>
    <p:sldId id="597" r:id="rId5"/>
    <p:sldId id="657" r:id="rId6"/>
    <p:sldId id="651" r:id="rId7"/>
    <p:sldId id="653" r:id="rId8"/>
    <p:sldId id="655" r:id="rId9"/>
    <p:sldId id="660" r:id="rId10"/>
    <p:sldId id="6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51960" autoAdjust="0"/>
  </p:normalViewPr>
  <p:slideViewPr>
    <p:cSldViewPr snapToGrid="0">
      <p:cViewPr varScale="1">
        <p:scale>
          <a:sx n="55" d="100"/>
          <a:sy n="55" d="100"/>
        </p:scale>
        <p:origin x="1098" y="66"/>
      </p:cViewPr>
      <p:guideLst/>
    </p:cSldViewPr>
  </p:slideViewPr>
  <p:notesTextViewPr>
    <p:cViewPr>
      <p:scale>
        <a:sx n="1" d="1"/>
        <a:sy n="1" d="1"/>
      </p:scale>
      <p:origin x="0" y="0"/>
    </p:cViewPr>
  </p:notesTextViewPr>
  <p:notesViewPr>
    <p:cSldViewPr snapToGrid="0">
      <p:cViewPr varScale="1">
        <p:scale>
          <a:sx n="80" d="100"/>
          <a:sy n="80" d="100"/>
        </p:scale>
        <p:origin x="229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B5912A-E1D9-4FE7-BF1A-0EB81FC9CC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0DC435-22D5-40AE-A4D0-CA72C4602C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E032F6-E7A5-4A59-9F55-8984DA2ED875}" type="datetimeFigureOut">
              <a:rPr lang="en-US" smtClean="0"/>
              <a:t>2020-02-15</a:t>
            </a:fld>
            <a:endParaRPr lang="en-US"/>
          </a:p>
        </p:txBody>
      </p:sp>
      <p:sp>
        <p:nvSpPr>
          <p:cNvPr id="4" name="Footer Placeholder 3">
            <a:extLst>
              <a:ext uri="{FF2B5EF4-FFF2-40B4-BE49-F238E27FC236}">
                <a16:creationId xmlns:a16="http://schemas.microsoft.com/office/drawing/2014/main" id="{6BC5F6A0-4DA5-4D5F-BBCB-ACFB2F0E1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32C836-946B-4557-9C21-5C1B84EC38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9B0E7-D9E1-4E3A-9659-45DB795EFB84}" type="slidenum">
              <a:rPr lang="en-US" smtClean="0"/>
              <a:t>‹#›</a:t>
            </a:fld>
            <a:endParaRPr lang="en-US"/>
          </a:p>
        </p:txBody>
      </p:sp>
    </p:spTree>
    <p:extLst>
      <p:ext uri="{BB962C8B-B14F-4D97-AF65-F5344CB8AC3E}">
        <p14:creationId xmlns:p14="http://schemas.microsoft.com/office/powerpoint/2010/main" val="399410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5D79D-A272-4727-A284-DAA4A7435B58}" type="datetimeFigureOut">
              <a:rPr lang="en-US" smtClean="0"/>
              <a:t>2020-02-15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9364-0855-4276-A82E-F644530335D8}" type="slidenum">
              <a:rPr lang="en-US" smtClean="0"/>
              <a:t>‹#›</a:t>
            </a:fld>
            <a:endParaRPr lang="en-US"/>
          </a:p>
        </p:txBody>
      </p:sp>
    </p:spTree>
    <p:extLst>
      <p:ext uri="{BB962C8B-B14F-4D97-AF65-F5344CB8AC3E}">
        <p14:creationId xmlns:p14="http://schemas.microsoft.com/office/powerpoint/2010/main" val="256863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ricing_strategie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overheadwatch.com/target-pricing-strateg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acted as the Technical Champion for a 7-figure deal I engaged back in my American days, and an outstanding advocate of our journey together ever since. Our first encounter dates back to 2012 when HCSC needed some help sizing their whole IT capacity to be ready to sustain the impact of Obamacare's open enrollment period - and that marked the beginning of a beautiful partnership.</a:t>
            </a:r>
          </a:p>
          <a:p>
            <a:endParaRPr lang="en-US" dirty="0"/>
          </a:p>
          <a:p>
            <a:r>
              <a:rPr lang="en-US" dirty="0"/>
              <a:t>Ben agreed to share with us a revised version of a keynote (well: one of the few that resulted from our work together!) he presented many times over the years, on different stages. The session will showcase HCSC's journey in deploying an internal chargeback process, or - in other terms - a story of what it took to IT to show back to the Business the actual, quantified value of their services.</a:t>
            </a:r>
          </a:p>
          <a:p>
            <a:endParaRPr lang="en-US" dirty="0"/>
          </a:p>
          <a:p>
            <a:r>
              <a:rPr lang="en-US" dirty="0"/>
              <a:t>This topic resonated with many IT directors and leaders across the globe and hopefully will provide valuable insight into the pains our Customers face while selling our solutions internally.</a:t>
            </a:r>
          </a:p>
        </p:txBody>
      </p:sp>
      <p:sp>
        <p:nvSpPr>
          <p:cNvPr id="4" name="Slide Number Placeholder 3"/>
          <p:cNvSpPr>
            <a:spLocks noGrp="1"/>
          </p:cNvSpPr>
          <p:nvPr>
            <p:ph type="sldNum" sz="quarter" idx="5"/>
          </p:nvPr>
        </p:nvSpPr>
        <p:spPr/>
        <p:txBody>
          <a:bodyPr/>
          <a:lstStyle/>
          <a:p>
            <a:fld id="{20019364-0855-4276-A82E-F644530335D8}" type="slidenum">
              <a:rPr lang="en-US" smtClean="0"/>
              <a:t>1</a:t>
            </a:fld>
            <a:endParaRPr lang="en-US"/>
          </a:p>
        </p:txBody>
      </p:sp>
    </p:spTree>
    <p:extLst>
      <p:ext uri="{BB962C8B-B14F-4D97-AF65-F5344CB8AC3E}">
        <p14:creationId xmlns:p14="http://schemas.microsoft.com/office/powerpoint/2010/main" val="230245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2014 BMC Engage presentation - good slide</a:t>
            </a:r>
          </a:p>
          <a:p>
            <a:endParaRPr lang="en-US" dirty="0"/>
          </a:p>
          <a:p>
            <a:r>
              <a:rPr lang="en-US" dirty="0"/>
              <a:t>    If all of the elements are in place and you decide to undertake cost transparency, you stand to gain huge benefits beyond simple cost transparency.  The act of charging based on consumption is </a:t>
            </a:r>
            <a:r>
              <a:rPr lang="en-US" b="1" dirty="0"/>
              <a:t>disruptive</a:t>
            </a:r>
            <a:r>
              <a:rPr lang="en-US" dirty="0"/>
              <a:t> to the entire decision making eco system.   There will be unintended consequences, including overtly bad ones, but there will also be unintended consequences that are overtly positive, and not easily relatable directly to cost transparency.</a:t>
            </a:r>
          </a:p>
          <a:p>
            <a:endParaRPr lang="en-US" dirty="0"/>
          </a:p>
          <a:p>
            <a:r>
              <a:rPr lang="en-US" dirty="0"/>
              <a:t>    As the disruption is anticipated, or starts to actually happen, people that may have supported you may now be threatened. </a:t>
            </a:r>
            <a:r>
              <a:rPr lang="en-US" b="1" dirty="0"/>
              <a:t>The status quo hates you</a:t>
            </a:r>
            <a:r>
              <a:rPr lang="en-US" dirty="0"/>
              <a:t>. Be diligent. You will find cost transparency to be an agent of change that is trophic cascade of change.</a:t>
            </a:r>
          </a:p>
          <a:p>
            <a:endParaRPr lang="en-US" dirty="0"/>
          </a:p>
          <a:p>
            <a:r>
              <a:rPr lang="en-US" dirty="0"/>
              <a:t>    http://blog.ted.com/2014/02/18/video-how-wolves-can-alter-the-course-of-rivers/</a:t>
            </a:r>
          </a:p>
          <a:p>
            <a:r>
              <a:rPr lang="en-US" dirty="0"/>
              <a:t>    George Monbiot poetically explains how reintroducing wolves to Yellowstone National Park after a 70-year absence set off a "trophic cascade" that altered the movement of deer, sent trees soaring to new heights, attracted scores of new animals to the area (think: beavers, rabbits, bears, bald eagles and more), and stabilized the banks of rivers making them less susceptible to erosion.</a:t>
            </a:r>
          </a:p>
          <a:p>
            <a:endParaRPr lang="en-US" dirty="0"/>
          </a:p>
          <a:p>
            <a:endParaRPr lang="en-US" dirty="0"/>
          </a:p>
          <a:p>
            <a:r>
              <a:rPr lang="en-US" dirty="0"/>
              <a:t>    However, you will find that questions that could not be answered in the past are now answerable.  The old application costs 50,000 a month in old hardware support costs but only brings in 400,000 a year in revenue. To the good corporate citizens, you are now a hero, to the status quo of the application, you are a mortal enemy.</a:t>
            </a:r>
          </a:p>
          <a:p>
            <a:endParaRPr lang="en-US" dirty="0"/>
          </a:p>
          <a:p>
            <a:r>
              <a:rPr lang="en-US" dirty="0"/>
              <a:t>    You will be able to show that the policy that said every 'critical application' must have 100% duplicate systems in DR, can now be shown to have a significant cost.  Good corporate citizens tend to make better corporate decisions when more complete information is available. Now with the perceived value of the rule, someone can enforce that rule with a more complete picture of the actual cost, and perceived cost, vs the actual benefit, and perceived benefit.</a:t>
            </a:r>
          </a:p>
        </p:txBody>
      </p:sp>
      <p:sp>
        <p:nvSpPr>
          <p:cNvPr id="4" name="Slide Number Placeholder 3"/>
          <p:cNvSpPr>
            <a:spLocks noGrp="1"/>
          </p:cNvSpPr>
          <p:nvPr>
            <p:ph type="sldNum" sz="quarter" idx="5"/>
          </p:nvPr>
        </p:nvSpPr>
        <p:spPr/>
        <p:txBody>
          <a:bodyPr/>
          <a:lstStyle/>
          <a:p>
            <a:fld id="{20019364-0855-4276-A82E-F644530335D8}" type="slidenum">
              <a:rPr lang="en-US" smtClean="0"/>
              <a:t>10</a:t>
            </a:fld>
            <a:endParaRPr lang="en-US"/>
          </a:p>
        </p:txBody>
      </p:sp>
    </p:spTree>
    <p:extLst>
      <p:ext uri="{BB962C8B-B14F-4D97-AF65-F5344CB8AC3E}">
        <p14:creationId xmlns:p14="http://schemas.microsoft.com/office/powerpoint/2010/main" val="343058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My name is Ben Davies  AKA @</a:t>
            </a:r>
            <a:r>
              <a:rPr lang="en-US" dirty="0" err="1"/>
              <a:t>MrBenHoney</a:t>
            </a:r>
            <a:r>
              <a:rPr lang="en-US" dirty="0"/>
              <a:t>  www.mlcu.com</a:t>
            </a:r>
          </a:p>
          <a:p>
            <a:endParaRPr lang="en-US" dirty="0"/>
          </a:p>
          <a:p>
            <a:r>
              <a:rPr lang="en-US" dirty="0"/>
              <a:t>I have been doing IT for a long time, first in the NAVY as a cook (good story there).  My first floppy disk was for an 8-inch drive using WordStar 1. </a:t>
            </a:r>
          </a:p>
          <a:p>
            <a:r>
              <a:rPr lang="en-US" dirty="0"/>
              <a:t>Jump to 2009 or so and I work at an insurance company with a 'problem solving team'.  Our task at that moment was to try to figure out an equitable charge back system and thus starts the part of my journey if interest to you. Note that it is three or more years until I meet my favorite Mr. Vasco.  What was I doing during that time?  </a:t>
            </a:r>
            <a:r>
              <a:rPr lang="en-US" b="1" dirty="0"/>
              <a:t>learning how NOT to do charge back.</a:t>
            </a:r>
          </a:p>
          <a:p>
            <a:endParaRPr lang="en-US" dirty="0"/>
          </a:p>
          <a:p>
            <a:r>
              <a:rPr lang="en-US" dirty="0"/>
              <a:t>This conversation is part of what I learned NOT to do.  </a:t>
            </a:r>
            <a:r>
              <a:rPr lang="en-US" b="1" dirty="0"/>
              <a:t>So I am going to save you YEARS of FUSTRATION.   You are welcome.</a:t>
            </a:r>
          </a:p>
          <a:p>
            <a:endParaRPr lang="en-US" dirty="0"/>
          </a:p>
        </p:txBody>
      </p:sp>
      <p:sp>
        <p:nvSpPr>
          <p:cNvPr id="4" name="Slide Number Placeholder 3"/>
          <p:cNvSpPr>
            <a:spLocks noGrp="1"/>
          </p:cNvSpPr>
          <p:nvPr>
            <p:ph type="sldNum" sz="quarter" idx="5"/>
          </p:nvPr>
        </p:nvSpPr>
        <p:spPr/>
        <p:txBody>
          <a:bodyPr/>
          <a:lstStyle/>
          <a:p>
            <a:fld id="{20019364-0855-4276-A82E-F644530335D8}" type="slidenum">
              <a:rPr lang="en-US" smtClean="0"/>
              <a:t>2</a:t>
            </a:fld>
            <a:endParaRPr lang="en-US"/>
          </a:p>
        </p:txBody>
      </p:sp>
    </p:spTree>
    <p:extLst>
      <p:ext uri="{BB962C8B-B14F-4D97-AF65-F5344CB8AC3E}">
        <p14:creationId xmlns:p14="http://schemas.microsoft.com/office/powerpoint/2010/main" val="23117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share some of the </a:t>
            </a:r>
            <a:r>
              <a:rPr lang="en-US" dirty="0" err="1"/>
              <a:t>Benisims</a:t>
            </a:r>
            <a:r>
              <a:rPr lang="en-US" dirty="0"/>
              <a:t> (insightful rubbish Mr. Ben says) and quotes that we came up with during this time (around charge back / cost accounting).</a:t>
            </a:r>
          </a:p>
          <a:p>
            <a:endParaRPr lang="en-US" dirty="0"/>
          </a:p>
          <a:p>
            <a:r>
              <a:rPr lang="en-US" dirty="0"/>
              <a:t>You can sense the frustration in the environment that produced these thoughts.</a:t>
            </a:r>
          </a:p>
          <a:p>
            <a:endParaRPr lang="en-US" dirty="0"/>
          </a:p>
          <a:p>
            <a:r>
              <a:rPr lang="en-US" dirty="0"/>
              <a:t>Charge back has nothing whatever to do with finance, and everything to do with changing behavior.</a:t>
            </a:r>
          </a:p>
          <a:p>
            <a:endParaRPr lang="en-US" dirty="0"/>
          </a:p>
          <a:p>
            <a:r>
              <a:rPr lang="en-US" dirty="0"/>
              <a:t>Cost of the service has nothing to do with the charge for that service.</a:t>
            </a:r>
          </a:p>
          <a:p>
            <a:endParaRPr lang="en-US" dirty="0"/>
          </a:p>
          <a:p>
            <a:r>
              <a:rPr lang="en-US" dirty="0"/>
              <a:t>Nothing changes until the status quo becomes sufficiently uncomfortable.</a:t>
            </a:r>
          </a:p>
          <a:p>
            <a:endParaRPr lang="en-US" dirty="0"/>
          </a:p>
          <a:p>
            <a:r>
              <a:rPr lang="en-US" dirty="0"/>
              <a:t>Nothing changes until you make the status quo sufficiently uncomfortable.</a:t>
            </a:r>
          </a:p>
          <a:p>
            <a:endParaRPr lang="en-US" dirty="0"/>
          </a:p>
          <a:p>
            <a:r>
              <a:rPr lang="en-US" dirty="0"/>
              <a:t>The status quo is emotionally involved, so immune to logic, reason, or facts.</a:t>
            </a:r>
          </a:p>
          <a:p>
            <a:endParaRPr lang="en-US" dirty="0"/>
          </a:p>
          <a:p>
            <a:r>
              <a:rPr lang="en-US" dirty="0"/>
              <a:t>We make decisions with emotion and justify those decisions with logic.</a:t>
            </a:r>
          </a:p>
          <a:p>
            <a:endParaRPr lang="en-US" dirty="0"/>
          </a:p>
          <a:p>
            <a:r>
              <a:rPr lang="en-US" dirty="0"/>
              <a:t>Emotion is a fearsome opponent of logic, reason, and facts.</a:t>
            </a:r>
          </a:p>
        </p:txBody>
      </p:sp>
      <p:sp>
        <p:nvSpPr>
          <p:cNvPr id="4" name="Slide Number Placeholder 3"/>
          <p:cNvSpPr>
            <a:spLocks noGrp="1"/>
          </p:cNvSpPr>
          <p:nvPr>
            <p:ph type="sldNum" sz="quarter" idx="5"/>
          </p:nvPr>
        </p:nvSpPr>
        <p:spPr/>
        <p:txBody>
          <a:bodyPr/>
          <a:lstStyle/>
          <a:p>
            <a:fld id="{20019364-0855-4276-A82E-F644530335D8}" type="slidenum">
              <a:rPr lang="en-US" smtClean="0"/>
              <a:t>3</a:t>
            </a:fld>
            <a:endParaRPr lang="en-US"/>
          </a:p>
        </p:txBody>
      </p:sp>
    </p:spTree>
    <p:extLst>
      <p:ext uri="{BB962C8B-B14F-4D97-AF65-F5344CB8AC3E}">
        <p14:creationId xmlns:p14="http://schemas.microsoft.com/office/powerpoint/2010/main" val="267931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next few slides are from a presentation about chargeback.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http://mlcu.com/CMGSW2019-AdventuresWithChargebackUsefulConsistentLie.pptx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accounting and chargeback has three relatively simple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is the accounting bits…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&gt;&gt;COST IDENTIFICATION&lt;&lt; </a:t>
            </a:r>
            <a:r>
              <a:rPr lang="en-US" sz="1200" kern="1200" dirty="0">
                <a:solidFill>
                  <a:schemeClr val="accent3">
                    <a:lumMod val="75000"/>
                  </a:schemeClr>
                </a:solidFill>
                <a:latin typeface="Arial"/>
                <a:ea typeface="+mn-ea"/>
                <a:cs typeface="+mn-cs"/>
              </a:rPr>
              <a:t>focuses on achieving cost transparency inside the IT units. The objective is to identify actual costs for the different IT services, and thus control the efficiency of their provision. The process is mandatory, whether or not the costs are further allocated to the business units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&gt;&gt;COST ALLOCATION&lt;&lt; </a:t>
            </a:r>
            <a:r>
              <a:rPr lang="en-US" sz="1200" kern="1200" dirty="0">
                <a:solidFill>
                  <a:schemeClr val="accent3">
                    <a:lumMod val="75000"/>
                  </a:schemeClr>
                </a:solidFill>
                <a:latin typeface="Arial"/>
                <a:ea typeface="+mn-ea"/>
                <a:cs typeface="+mn-cs"/>
              </a:rPr>
              <a:t>Cost Allocation distributes the costs to the business units. The objective is to enable business and IT managers to control what the money is spent on (e.g. cost share per Business Unit).</a:t>
            </a:r>
            <a:endParaRPr lang="en-US" dirty="0"/>
          </a:p>
          <a:p>
            <a:endParaRPr lang="en-US" dirty="0"/>
          </a:p>
          <a:p>
            <a:r>
              <a:rPr lang="en-US" dirty="0"/>
              <a:t>These steps are being done normally, to one degree or another, and are iterative.  At some point they seem mature enough, or there is senior management requirement to make a charge back system of some sort.    Show back, shame back, charge back, or whatever it is called.</a:t>
            </a:r>
          </a:p>
          <a:p>
            <a:endParaRPr lang="en-US" dirty="0"/>
          </a:p>
          <a:p>
            <a:r>
              <a:rPr lang="en-US" dirty="0"/>
              <a:t>Then the Chargeback bit.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&gt;&gt;COST RECOVERY&lt;&lt; </a:t>
            </a:r>
            <a:r>
              <a:rPr lang="en-US" sz="1200" kern="1200" dirty="0">
                <a:solidFill>
                  <a:schemeClr val="accent3">
                    <a:lumMod val="75000"/>
                  </a:schemeClr>
                </a:solidFill>
                <a:latin typeface="Arial"/>
                <a:ea typeface="+mn-ea"/>
                <a:cs typeface="+mn-cs"/>
              </a:rPr>
              <a:t>actually charges the accounts of the Business Units for their usage of IT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accent3">
                  <a:lumMod val="75000"/>
                </a:schemeClr>
              </a:solidFill>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3">
                    <a:lumMod val="75000"/>
                  </a:schemeClr>
                </a:solidFill>
                <a:latin typeface="Arial"/>
                <a:ea typeface="+mn-ea"/>
                <a:cs typeface="+mn-cs"/>
              </a:rPr>
              <a:t>It is natural to think that the charge back conversation is a continuation of the previous steps, but it is a separate, distinct, unrelated, process.</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4</a:t>
            </a:fld>
            <a:endParaRPr lang="en-US"/>
          </a:p>
        </p:txBody>
      </p:sp>
    </p:spTree>
    <p:extLst>
      <p:ext uri="{BB962C8B-B14F-4D97-AF65-F5344CB8AC3E}">
        <p14:creationId xmlns:p14="http://schemas.microsoft.com/office/powerpoint/2010/main" val="179859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mitigate the misunderstanding</a:t>
            </a:r>
          </a:p>
          <a:p>
            <a:endParaRPr lang="en-US" dirty="0"/>
          </a:p>
          <a:p>
            <a:r>
              <a:rPr lang="en-US" dirty="0"/>
              <a:t>First, we point out the difference between the “Cost of Goods and Services Sold” conversation, and the “Price of Goods and Services Sold” conversation.</a:t>
            </a:r>
          </a:p>
          <a:p>
            <a:endParaRPr lang="en-US" dirty="0"/>
          </a:p>
          <a:p>
            <a:r>
              <a:rPr lang="en-US" b="1" dirty="0"/>
              <a:t>Cost</a:t>
            </a:r>
            <a:r>
              <a:rPr lang="en-US" dirty="0"/>
              <a:t> of goods and services sold is the costs attributable to the production of the good or service.  This is a useful conversation internally to determine where the investments the company has made gets into the product.  Raw material, parts, paint, direct labor, etc.</a:t>
            </a:r>
          </a:p>
          <a:p>
            <a:endParaRPr lang="en-US" dirty="0"/>
          </a:p>
          <a:p>
            <a:endParaRPr lang="en-US" dirty="0"/>
          </a:p>
          <a:p>
            <a:r>
              <a:rPr lang="en-US" dirty="0"/>
              <a:t>In a charge back model, </a:t>
            </a:r>
            <a:r>
              <a:rPr lang="en-US" b="1" dirty="0"/>
              <a:t>PRICE</a:t>
            </a:r>
            <a:r>
              <a:rPr lang="en-US" dirty="0"/>
              <a:t> is what you charge to get to recovery target.  If you have 100 things and wish to recover $1000 dollars, the price is $10 each.  It matters not one bit that the thing costs 3 cents in plastic, 8 cents in electricity, 18 cents in marketing and 17 cents in shipping.  </a:t>
            </a:r>
            <a:r>
              <a:rPr lang="en-US" b="1" dirty="0"/>
              <a:t>The PRICE is $10 each.</a:t>
            </a:r>
          </a:p>
          <a:p>
            <a:endParaRPr lang="en-US" dirty="0"/>
          </a:p>
          <a:p>
            <a:endParaRPr lang="en-US" dirty="0"/>
          </a:p>
          <a:p>
            <a:r>
              <a:rPr lang="en-US" dirty="0"/>
              <a:t>To reiterate…</a:t>
            </a:r>
          </a:p>
          <a:p>
            <a:r>
              <a:rPr lang="en-US" b="1" dirty="0"/>
              <a:t>Costs</a:t>
            </a:r>
            <a:r>
              <a:rPr lang="en-US" dirty="0"/>
              <a:t> of goods and services sold is a separate, unrelated, conversation, and has no place in a charge back (</a:t>
            </a:r>
            <a:r>
              <a:rPr lang="en-US" b="1" dirty="0"/>
              <a:t>price</a:t>
            </a:r>
            <a:r>
              <a:rPr lang="en-US" dirty="0"/>
              <a:t>) model conversation.</a:t>
            </a:r>
          </a:p>
          <a:p>
            <a:endParaRPr lang="en-US" dirty="0"/>
          </a:p>
          <a:p>
            <a:endParaRPr lang="en-US" dirty="0"/>
          </a:p>
          <a:p>
            <a:r>
              <a:rPr lang="en-US" dirty="0"/>
              <a:t>===</a:t>
            </a:r>
          </a:p>
          <a:p>
            <a:r>
              <a:rPr lang="en-US" dirty="0">
                <a:hlinkClick r:id="rId3"/>
              </a:rPr>
              <a:t>https://en.wikipedia.org/wiki/Pricing_strategies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Target pricing business</a:t>
            </a:r>
          </a:p>
          <a:p>
            <a:endParaRPr lang="en-US" dirty="0"/>
          </a:p>
          <a:p>
            <a:r>
              <a:rPr lang="en-US" dirty="0">
                <a:hlinkClick r:id="rId4"/>
              </a:rPr>
              <a:t>https://overheadwatch.com/target-pricing-strategy/</a:t>
            </a:r>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5</a:t>
            </a:fld>
            <a:endParaRPr lang="en-US"/>
          </a:p>
        </p:txBody>
      </p:sp>
    </p:spTree>
    <p:extLst>
      <p:ext uri="{BB962C8B-B14F-4D97-AF65-F5344CB8AC3E}">
        <p14:creationId xmlns:p14="http://schemas.microsoft.com/office/powerpoint/2010/main" val="273640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What is a useful consistent lie, and what is its value?? Well it is everything around you and how you understand it. When your understanding is sufficient for a conversation, you use that understanding, </a:t>
            </a:r>
            <a:r>
              <a:rPr lang="en-US" sz="1200" b="1" kern="1200" dirty="0">
                <a:solidFill>
                  <a:schemeClr val="tx1"/>
                </a:solidFill>
                <a:effectLst/>
                <a:latin typeface="Arial"/>
                <a:ea typeface="+mn-ea"/>
                <a:cs typeface="+mn-cs"/>
              </a:rPr>
              <a:t>that is the useful consistent lie</a:t>
            </a:r>
            <a:r>
              <a:rPr lang="en-US" sz="1200" kern="1200" dirty="0">
                <a:solidFill>
                  <a:schemeClr val="tx1"/>
                </a:solidFill>
                <a:effectLst/>
                <a:latin typeface="Arial"/>
                <a:ea typeface="+mn-ea"/>
                <a:cs typeface="+mn-cs"/>
              </a:rPr>
              <a:t>, and the value of the useful consistent lie is that the conversation can now be conducted with a reasonable degree of mutual understanding. </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For example, what time is it, right now? Whatever your answer, it is not the most correct answer. </a:t>
            </a:r>
            <a:r>
              <a:rPr lang="en-US" sz="1200" b="1" kern="1200" dirty="0">
                <a:solidFill>
                  <a:schemeClr val="tx1"/>
                </a:solidFill>
                <a:effectLst/>
                <a:latin typeface="Arial"/>
                <a:ea typeface="+mn-ea"/>
                <a:cs typeface="+mn-cs"/>
              </a:rPr>
              <a:t>It IS a useful consistent lie</a:t>
            </a:r>
            <a:r>
              <a:rPr lang="en-US" sz="1200" kern="1200" dirty="0">
                <a:solidFill>
                  <a:schemeClr val="tx1"/>
                </a:solidFill>
                <a:effectLst/>
                <a:latin typeface="Arial"/>
                <a:ea typeface="+mn-ea"/>
                <a:cs typeface="+mn-cs"/>
              </a:rPr>
              <a:t>. The time may be 12:18 in the afternoon by my digital watch, but you may have said it is quarter after noon, lunchtime, mid-day, or any other of a host of answers. </a:t>
            </a:r>
            <a:r>
              <a:rPr lang="en-US" sz="1200" b="1" kern="1200" dirty="0">
                <a:solidFill>
                  <a:schemeClr val="tx1"/>
                </a:solidFill>
                <a:effectLst/>
                <a:latin typeface="Arial"/>
                <a:ea typeface="+mn-ea"/>
                <a:cs typeface="+mn-cs"/>
              </a:rPr>
              <a:t>To the extent that your understanding moves the conversation along, it is a useful consistent lie.</a:t>
            </a:r>
            <a:r>
              <a:rPr lang="en-US" sz="1200" kern="1200" dirty="0">
                <a:solidFill>
                  <a:schemeClr val="tx1"/>
                </a:solidFill>
                <a:effectLst/>
                <a:latin typeface="Arial"/>
                <a:ea typeface="+mn-ea"/>
                <a:cs typeface="+mn-cs"/>
              </a:rPr>
              <a:t> If you wish the most correct answer, you should ask a physicist and set aside a weekend for the nuance of the ‘truth’. And STILL that understanding will ‘only’ be a useful consistent lie.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value of the useful consistent lie is that the conversation can happen with this ‘good enough’, mutual understanding. The closer you look, the more you realize the ‘truth’ is an expensive illusion.  Useful consistent lies are all around you.</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When the mutual understanding breaks down, then a new, “more correct”, useful consistent lie is needed.  These are never the EXACT correct answer.</a:t>
            </a:r>
          </a:p>
          <a:p>
            <a:r>
              <a:rPr lang="en-US" sz="1200" kern="1200" dirty="0">
                <a:solidFill>
                  <a:schemeClr val="tx1"/>
                </a:solidFill>
                <a:effectLst/>
                <a:latin typeface="Arial"/>
                <a:ea typeface="+mn-ea"/>
                <a:cs typeface="+mn-cs"/>
              </a:rPr>
              <a:t> </a:t>
            </a:r>
          </a:p>
        </p:txBody>
      </p:sp>
      <p:sp>
        <p:nvSpPr>
          <p:cNvPr id="4" name="Slide Number Placeholder 3"/>
          <p:cNvSpPr>
            <a:spLocks noGrp="1"/>
          </p:cNvSpPr>
          <p:nvPr>
            <p:ph type="sldNum" sz="quarter" idx="5"/>
          </p:nvPr>
        </p:nvSpPr>
        <p:spPr/>
        <p:txBody>
          <a:bodyPr/>
          <a:lstStyle/>
          <a:p>
            <a:fld id="{5E6E011A-51F3-42BB-8227-B66954A23F6D}" type="slidenum">
              <a:rPr lang="en-US" smtClean="0"/>
              <a:pPr/>
              <a:t>6</a:t>
            </a:fld>
            <a:endParaRPr lang="en-US"/>
          </a:p>
        </p:txBody>
      </p:sp>
    </p:spTree>
    <p:extLst>
      <p:ext uri="{BB962C8B-B14F-4D97-AF65-F5344CB8AC3E}">
        <p14:creationId xmlns:p14="http://schemas.microsoft.com/office/powerpoint/2010/main" val="301208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The following example of charge back of information technology goods and services is set up the same way. Instead of desks, phones, laptop computers, and people, as the line items we use servers, storage, and memory.</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In this example, we have a recovery goal was 500 million and we have some twelve thousand devices. In this case our cost for a server was 27 thousand dollars.</a:t>
            </a:r>
          </a:p>
          <a:p>
            <a:endParaRPr lang="en-US" dirty="0"/>
          </a:p>
          <a:p>
            <a:r>
              <a:rPr lang="en-US" sz="1200" kern="1200" dirty="0">
                <a:solidFill>
                  <a:schemeClr val="tx1"/>
                </a:solidFill>
                <a:effectLst/>
                <a:latin typeface="Arial"/>
                <a:ea typeface="+mn-ea"/>
                <a:cs typeface="+mn-cs"/>
              </a:rPr>
              <a:t>While the numbers are bigger, the method is still the same.</a:t>
            </a:r>
          </a:p>
          <a:p>
            <a:r>
              <a:rPr lang="en-US" sz="1200" kern="1200" dirty="0">
                <a:solidFill>
                  <a:schemeClr val="tx1"/>
                </a:solidFill>
                <a:effectLst/>
                <a:latin typeface="Arial"/>
                <a:ea typeface="+mn-ea"/>
                <a:cs typeface="+mn-cs"/>
              </a:rPr>
              <a:t> </a:t>
            </a:r>
          </a:p>
          <a:p>
            <a:endParaRPr lang="en-US" dirty="0"/>
          </a:p>
          <a:p>
            <a:r>
              <a:rPr lang="en-US" b="1" dirty="0"/>
              <a:t>The price column IS the useful consistent lie for this model</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7</a:t>
            </a:fld>
            <a:endParaRPr lang="en-US"/>
          </a:p>
        </p:txBody>
      </p:sp>
    </p:spTree>
    <p:extLst>
      <p:ext uri="{BB962C8B-B14F-4D97-AF65-F5344CB8AC3E}">
        <p14:creationId xmlns:p14="http://schemas.microsoft.com/office/powerpoint/2010/main" val="279387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you take away from this??</a:t>
            </a:r>
          </a:p>
          <a:p>
            <a:endParaRPr lang="en-US" dirty="0"/>
          </a:p>
          <a:p>
            <a:r>
              <a:rPr lang="en-US" dirty="0"/>
              <a:t>Charge back is EASY – except for the people</a:t>
            </a:r>
          </a:p>
          <a:p>
            <a:endParaRPr lang="en-US" dirty="0"/>
          </a:p>
          <a:p>
            <a:r>
              <a:rPr lang="en-US" b="1" dirty="0"/>
              <a:t>Cost</a:t>
            </a:r>
            <a:r>
              <a:rPr lang="en-US" dirty="0"/>
              <a:t> of goods sold is a completely different conversation than  </a:t>
            </a:r>
            <a:r>
              <a:rPr lang="en-US" b="1" dirty="0"/>
              <a:t>Price</a:t>
            </a:r>
            <a:r>
              <a:rPr lang="en-US" dirty="0"/>
              <a:t> to achieve a charge back recovery target</a:t>
            </a:r>
          </a:p>
          <a:p>
            <a:endParaRPr lang="en-US" dirty="0"/>
          </a:p>
          <a:p>
            <a:endParaRPr lang="en-US" dirty="0"/>
          </a:p>
          <a:p>
            <a:r>
              <a:rPr lang="en-US" dirty="0"/>
              <a:t>The value of a useful consistent lie.   They help the conversation along.  In the case of the charge back price no one is suggesting that the price represents the cost of the goods or services, just that it is a proxy, a useful consistent lie, to achieve a chargeback recovery target.</a:t>
            </a:r>
          </a:p>
          <a:p>
            <a:endParaRPr lang="en-US" dirty="0"/>
          </a:p>
          <a:p>
            <a:pPr algn="l"/>
            <a:r>
              <a:rPr lang="en-US" dirty="0"/>
              <a:t>Thank you for your time. </a:t>
            </a:r>
          </a:p>
          <a:p>
            <a:pPr algn="l"/>
            <a:r>
              <a:rPr lang="en-US" sz="1200" dirty="0"/>
              <a:t>Questions, Comments, </a:t>
            </a:r>
          </a:p>
          <a:p>
            <a:pPr algn="l"/>
            <a:r>
              <a:rPr lang="en-US" sz="1200" dirty="0"/>
              <a:t>Disagreements, Challenges?</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8</a:t>
            </a:fld>
            <a:endParaRPr lang="en-US"/>
          </a:p>
        </p:txBody>
      </p:sp>
    </p:spTree>
    <p:extLst>
      <p:ext uri="{BB962C8B-B14F-4D97-AF65-F5344CB8AC3E}">
        <p14:creationId xmlns:p14="http://schemas.microsoft.com/office/powerpoint/2010/main" val="189384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helpful idea.</a:t>
            </a:r>
          </a:p>
        </p:txBody>
      </p:sp>
      <p:sp>
        <p:nvSpPr>
          <p:cNvPr id="4" name="Slide Number Placeholder 3"/>
          <p:cNvSpPr>
            <a:spLocks noGrp="1"/>
          </p:cNvSpPr>
          <p:nvPr>
            <p:ph type="sldNum" sz="quarter" idx="5"/>
          </p:nvPr>
        </p:nvSpPr>
        <p:spPr/>
        <p:txBody>
          <a:bodyPr/>
          <a:lstStyle/>
          <a:p>
            <a:fld id="{20019364-0855-4276-A82E-F644530335D8}" type="slidenum">
              <a:rPr lang="en-US" smtClean="0"/>
              <a:t>9</a:t>
            </a:fld>
            <a:endParaRPr lang="en-US"/>
          </a:p>
        </p:txBody>
      </p:sp>
    </p:spTree>
    <p:extLst>
      <p:ext uri="{BB962C8B-B14F-4D97-AF65-F5344CB8AC3E}">
        <p14:creationId xmlns:p14="http://schemas.microsoft.com/office/powerpoint/2010/main" val="129154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E933-7E78-4BF1-AEA6-2B38170E5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3F2934-FCE2-4D52-8A55-91004F318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4CEC88-6009-47C2-A605-EB4F00E518C5}"/>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5" name="Footer Placeholder 4">
            <a:extLst>
              <a:ext uri="{FF2B5EF4-FFF2-40B4-BE49-F238E27FC236}">
                <a16:creationId xmlns:a16="http://schemas.microsoft.com/office/drawing/2014/main" id="{92092BC2-8F7F-420E-9467-164C055F3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28F35-81FE-4D1F-92AA-48B41227291D}"/>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323537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F93C-A096-486C-9E74-59055ADA6B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5C8EB9-FD5E-424B-BFFA-E7115AAE1B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0CB7F-B3B2-4B4D-9357-274BE98C950A}"/>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5" name="Footer Placeholder 4">
            <a:extLst>
              <a:ext uri="{FF2B5EF4-FFF2-40B4-BE49-F238E27FC236}">
                <a16:creationId xmlns:a16="http://schemas.microsoft.com/office/drawing/2014/main" id="{97CEED7D-D451-4536-A92D-C9C31AF52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F1D98-5BEA-4D6C-8063-0C6782DF0562}"/>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250878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8C10A-EBC2-46D4-9057-9E91CF37D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AB84B-2C28-43B8-934E-0515F04938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8BA33-9726-4D73-923E-191AE8428E06}"/>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5" name="Footer Placeholder 4">
            <a:extLst>
              <a:ext uri="{FF2B5EF4-FFF2-40B4-BE49-F238E27FC236}">
                <a16:creationId xmlns:a16="http://schemas.microsoft.com/office/drawing/2014/main" id="{8E50ABA4-C0AB-4FA7-A2F4-7E4F478CF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1ADD4-FC27-4B07-AAE8-028D270332DE}"/>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296135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2 Content with subtitle">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9020" y="2420888"/>
            <a:ext cx="5322180" cy="3456037"/>
          </a:xfrm>
        </p:spPr>
        <p:txBody>
          <a:bodyPr>
            <a:noAutofit/>
          </a:bodyPr>
          <a:lstStyle>
            <a:lvl1pPr>
              <a:defRPr sz="1400">
                <a:solidFill>
                  <a:schemeClr val="accent3">
                    <a:lumMod val="75000"/>
                  </a:schemeClr>
                </a:solidFill>
              </a:defRPr>
            </a:lvl1pPr>
            <a:lvl2pPr marL="800081" indent="-342900" algn="l" rtl="0" eaLnBrk="1" fontAlgn="base" hangingPunct="1">
              <a:spcBef>
                <a:spcPct val="20000"/>
              </a:spcBef>
              <a:spcAft>
                <a:spcPct val="0"/>
              </a:spcAft>
              <a:buChar char="–"/>
              <a:defRPr sz="1200">
                <a:solidFill>
                  <a:schemeClr val="accent3">
                    <a:lumMod val="75000"/>
                  </a:schemeClr>
                </a:solidFill>
              </a:defRPr>
            </a:lvl2pPr>
            <a:lvl3pPr marL="1257261" indent="-342900" algn="l" rtl="0" eaLnBrk="1" fontAlgn="base" hangingPunct="1">
              <a:spcBef>
                <a:spcPct val="20000"/>
              </a:spcBef>
              <a:spcAft>
                <a:spcPct val="0"/>
              </a:spcAft>
              <a:buChar char="•"/>
              <a:defRPr sz="1100">
                <a:solidFill>
                  <a:schemeClr val="accent3">
                    <a:lumMod val="75000"/>
                  </a:schemeClr>
                </a:solidFill>
              </a:defRPr>
            </a:lvl3pPr>
            <a:lvl4pPr marL="1657293" indent="-285750" algn="l" rtl="0" eaLnBrk="1" fontAlgn="base" hangingPunct="1">
              <a:spcBef>
                <a:spcPct val="20000"/>
              </a:spcBef>
              <a:spcAft>
                <a:spcPct val="0"/>
              </a:spcAft>
              <a:buChar char="–"/>
              <a:defRPr sz="1050">
                <a:solidFill>
                  <a:schemeClr val="accent3">
                    <a:lumMod val="75000"/>
                  </a:schemeClr>
                </a:solidFill>
              </a:defRPr>
            </a:lvl4pPr>
            <a:lvl5pPr marL="2114473" indent="-285750" algn="l" rtl="0" eaLnBrk="1" fontAlgn="base" hangingPunct="1">
              <a:spcBef>
                <a:spcPct val="20000"/>
              </a:spcBef>
              <a:spcAft>
                <a:spcPct val="0"/>
              </a:spcAft>
              <a:buChar char="»"/>
              <a:defRPr sz="1050">
                <a:solidFill>
                  <a:schemeClr val="accent3">
                    <a:lumMod val="75000"/>
                  </a:schemeClr>
                </a:solidFil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9" name="Text Placeholder 2"/>
          <p:cNvSpPr>
            <a:spLocks noGrp="1"/>
          </p:cNvSpPr>
          <p:nvPr>
            <p:ph type="body" idx="12" hasCustomPrompt="1"/>
          </p:nvPr>
        </p:nvSpPr>
        <p:spPr>
          <a:xfrm>
            <a:off x="469020" y="1695613"/>
            <a:ext cx="5322179" cy="604778"/>
          </a:xfrm>
        </p:spPr>
        <p:txBody>
          <a:bodyPr anchor="b">
            <a:normAutofit/>
          </a:bodyPr>
          <a:lstStyle>
            <a:lvl1pPr marL="0" indent="0">
              <a:buNone/>
              <a:defRPr lang="en-US" sz="1800" b="1" kern="1200" baseline="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 </a:t>
            </a:r>
          </a:p>
        </p:txBody>
      </p:sp>
      <p:sp>
        <p:nvSpPr>
          <p:cNvPr id="20" name="Content Placeholder 2"/>
          <p:cNvSpPr>
            <a:spLocks noGrp="1"/>
          </p:cNvSpPr>
          <p:nvPr>
            <p:ph sz="half" idx="15" hasCustomPrompt="1"/>
          </p:nvPr>
        </p:nvSpPr>
        <p:spPr>
          <a:xfrm>
            <a:off x="6246428" y="2420888"/>
            <a:ext cx="5322180" cy="3456037"/>
          </a:xfrm>
        </p:spPr>
        <p:txBody>
          <a:bodyPr>
            <a:noAutofit/>
          </a:bodyPr>
          <a:lstStyle>
            <a:lvl1pPr>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1" name="Text Placeholder 2"/>
          <p:cNvSpPr>
            <a:spLocks noGrp="1"/>
          </p:cNvSpPr>
          <p:nvPr>
            <p:ph type="body" idx="16" hasCustomPrompt="1"/>
          </p:nvPr>
        </p:nvSpPr>
        <p:spPr>
          <a:xfrm>
            <a:off x="6246428" y="1695613"/>
            <a:ext cx="532218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12"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spTree>
    <p:extLst>
      <p:ext uri="{BB962C8B-B14F-4D97-AF65-F5344CB8AC3E}">
        <p14:creationId xmlns:p14="http://schemas.microsoft.com/office/powerpoint/2010/main" val="33168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9020" y="1700808"/>
            <a:ext cx="5322180" cy="4176117"/>
          </a:xfrm>
        </p:spPr>
        <p:txBody>
          <a:bodyPr>
            <a:noAutofit/>
          </a:bodyPr>
          <a:lstStyle>
            <a:lvl1pPr algn="l" rtl="0" eaLnBrk="1" fontAlgn="base" hangingPunct="1">
              <a:spcBef>
                <a:spcPct val="20000"/>
              </a:spcBef>
              <a:spcAft>
                <a:spcPct val="0"/>
              </a:spcAft>
              <a:defRPr lang="en-US" altLang="en-US" sz="2400" b="0" kern="1200" noProof="0" dirty="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2200" b="0" kern="1200" noProof="0" dirty="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2000" b="0" kern="1200" noProof="0" dirty="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b="0" kern="1200" noProof="0" dirty="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600" b="0" kern="1200" noProof="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0" name="Content Placeholder 2"/>
          <p:cNvSpPr>
            <a:spLocks noGrp="1"/>
          </p:cNvSpPr>
          <p:nvPr>
            <p:ph sz="half" idx="15" hasCustomPrompt="1"/>
          </p:nvPr>
        </p:nvSpPr>
        <p:spPr>
          <a:xfrm>
            <a:off x="6246428" y="1700808"/>
            <a:ext cx="5322180" cy="4176117"/>
          </a:xfrm>
        </p:spPr>
        <p:txBody>
          <a:bodyPr>
            <a:noAutofit/>
          </a:bodyPr>
          <a:lstStyle>
            <a:lvl1pPr algn="l" rtl="0" eaLnBrk="1" fontAlgn="base" hangingPunct="1">
              <a:spcBef>
                <a:spcPct val="20000"/>
              </a:spcBef>
              <a:spcAft>
                <a:spcPct val="0"/>
              </a:spcAft>
              <a:defRPr lang="en-US" altLang="en-US" sz="2400" b="0" kern="1200" noProof="0" dirty="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2200" b="0" kern="1200" noProof="0" dirty="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2000" b="0" kern="1200" noProof="0" dirty="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b="0" kern="1200" noProof="0" dirty="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600" b="0" kern="1200" noProof="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12"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spTree>
    <p:extLst>
      <p:ext uri="{BB962C8B-B14F-4D97-AF65-F5344CB8AC3E}">
        <p14:creationId xmlns:p14="http://schemas.microsoft.com/office/powerpoint/2010/main" val="94106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marL="800081" indent="-342900" algn="l" rtl="0" eaLnBrk="1" fontAlgn="base" hangingPunct="1">
              <a:spcBef>
                <a:spcPct val="20000"/>
              </a:spcBef>
              <a:spcAft>
                <a:spcPct val="0"/>
              </a:spcAft>
              <a:buChar char="–"/>
              <a:defRPr sz="2000" baseline="0">
                <a:solidFill>
                  <a:schemeClr val="accent3">
                    <a:lumMod val="75000"/>
                  </a:schemeClr>
                </a:solidFill>
              </a:defRPr>
            </a:lvl2pPr>
            <a:lvl3pPr marL="1257261" indent="-342900" algn="l" rtl="0" eaLnBrk="1" fontAlgn="base" hangingPunct="1">
              <a:spcBef>
                <a:spcPct val="20000"/>
              </a:spcBef>
              <a:spcAft>
                <a:spcPct val="0"/>
              </a:spcAft>
              <a:buChar char="•"/>
              <a:defRPr sz="1800">
                <a:solidFill>
                  <a:schemeClr val="accent3">
                    <a:lumMod val="75000"/>
                  </a:schemeClr>
                </a:solidFill>
              </a:defRPr>
            </a:lvl3pPr>
            <a:lvl4pPr marL="1657293" indent="-285750" algn="l" rtl="0" eaLnBrk="1" fontAlgn="base" hangingPunct="1">
              <a:spcBef>
                <a:spcPct val="20000"/>
              </a:spcBef>
              <a:spcAft>
                <a:spcPct val="0"/>
              </a:spcAft>
              <a:buChar char="–"/>
              <a:defRPr sz="1600" baseline="0">
                <a:solidFill>
                  <a:schemeClr val="accent3">
                    <a:lumMod val="75000"/>
                  </a:schemeClr>
                </a:solidFill>
              </a:defRPr>
            </a:lvl4pPr>
            <a:lvl5pPr marL="2114473" indent="-285750" algn="l" rtl="0" eaLnBrk="1" fontAlgn="base" hangingPunct="1">
              <a:spcBef>
                <a:spcPct val="20000"/>
              </a:spcBef>
              <a:spcAft>
                <a:spcPct val="0"/>
              </a:spcAft>
              <a:buChar char="»"/>
              <a:defRPr sz="1600">
                <a:solidFill>
                  <a:schemeClr val="accent3">
                    <a:lumMod val="75000"/>
                  </a:schemeClr>
                </a:solidFill>
              </a:defRPr>
            </a:lvl5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10"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sp>
        <p:nvSpPr>
          <p:cNvPr id="8"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140764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F5DE-CF6F-493E-B29F-AA347380D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61845-9D71-4048-8457-DA0C3ABDB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F913D-E089-4833-8F9C-7CDD4165CE9D}"/>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5" name="Footer Placeholder 4">
            <a:extLst>
              <a:ext uri="{FF2B5EF4-FFF2-40B4-BE49-F238E27FC236}">
                <a16:creationId xmlns:a16="http://schemas.microsoft.com/office/drawing/2014/main" id="{9F52E23C-E948-4D92-8463-06CAD109E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5887F-0DE6-4A0A-82D7-DA294F4A45FA}"/>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37656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BCE9-317E-48C4-9707-F5078CD894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19788-1F36-4A6A-959D-606FB7F849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CA78EB-6859-469F-9F12-00163F243168}"/>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5" name="Footer Placeholder 4">
            <a:extLst>
              <a:ext uri="{FF2B5EF4-FFF2-40B4-BE49-F238E27FC236}">
                <a16:creationId xmlns:a16="http://schemas.microsoft.com/office/drawing/2014/main" id="{B6FF8E61-AE72-4391-A496-29AAF40D5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A615F-3375-430D-BFBC-6B2C0305A5B5}"/>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370505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5F8A-465C-4737-B1DB-76F1A0F21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30EB9-88FA-402A-A224-F30967DAD4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A94C53-31F3-4273-995F-C0F8ACE671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9470DC-CB06-4535-866E-B9982C4EE28A}"/>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6" name="Footer Placeholder 5">
            <a:extLst>
              <a:ext uri="{FF2B5EF4-FFF2-40B4-BE49-F238E27FC236}">
                <a16:creationId xmlns:a16="http://schemas.microsoft.com/office/drawing/2014/main" id="{79D81B16-7455-4EF2-B694-FF9690192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F816A-A5A6-424F-8C28-B3566E60945E}"/>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14761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DD30-63D7-4787-9FB5-8A0C778814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A189A7-9BFE-4C5F-9EA9-1E91F0589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C5372-3323-448E-99DF-09DBF219C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B36494-40F2-4755-9ECC-186721759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7115FC-151B-4C5C-AD33-0A5C6B73F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9B1B2-1444-4903-A391-D5A06B32CA8C}"/>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8" name="Footer Placeholder 7">
            <a:extLst>
              <a:ext uri="{FF2B5EF4-FFF2-40B4-BE49-F238E27FC236}">
                <a16:creationId xmlns:a16="http://schemas.microsoft.com/office/drawing/2014/main" id="{4A13C741-DBAC-4C9D-AF7A-05E925FD27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DD9D8C-917A-41B2-B260-9DF41BB0452F}"/>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109862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AE91-2285-46B7-95C0-C5BEF0C894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2456B-98FC-46F3-BE6A-2D0A3E6EA247}"/>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4" name="Footer Placeholder 3">
            <a:extLst>
              <a:ext uri="{FF2B5EF4-FFF2-40B4-BE49-F238E27FC236}">
                <a16:creationId xmlns:a16="http://schemas.microsoft.com/office/drawing/2014/main" id="{6D47D7DE-E559-4CAD-8DEA-4330BD7D74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62F289-D98F-4226-9B5B-655A77ACF5B3}"/>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48429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5927-C1EE-4E5C-ABB2-6398ACA8D7B7}"/>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3" name="Footer Placeholder 2">
            <a:extLst>
              <a:ext uri="{FF2B5EF4-FFF2-40B4-BE49-F238E27FC236}">
                <a16:creationId xmlns:a16="http://schemas.microsoft.com/office/drawing/2014/main" id="{C1FBCD41-F851-4E98-BC5D-5589BE066D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82F91-51F8-4E3E-BA12-0EBBE0822094}"/>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287462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B78-AA4B-490D-9992-BD3ECDFB7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AD8BA7-A092-43C6-8826-230F4AFA8D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E3BC5F-4D74-4D49-9124-9A7834B4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5D4E0-DB64-45E4-81FD-69771717599E}"/>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6" name="Footer Placeholder 5">
            <a:extLst>
              <a:ext uri="{FF2B5EF4-FFF2-40B4-BE49-F238E27FC236}">
                <a16:creationId xmlns:a16="http://schemas.microsoft.com/office/drawing/2014/main" id="{5D258783-8CAE-4273-8BF7-7C9AAA323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D9772-D9BC-4B85-8497-0E1328DD1AE2}"/>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210355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8B75-0634-41B9-B256-77B788011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212AE-B7AC-432B-ADCC-4B7630E07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24525-D2E7-49A5-AD55-DE17605E9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58FFE1-50A5-4F2E-9447-5B75F7147B17}"/>
              </a:ext>
            </a:extLst>
          </p:cNvPr>
          <p:cNvSpPr>
            <a:spLocks noGrp="1"/>
          </p:cNvSpPr>
          <p:nvPr>
            <p:ph type="dt" sz="half" idx="10"/>
          </p:nvPr>
        </p:nvSpPr>
        <p:spPr/>
        <p:txBody>
          <a:bodyPr/>
          <a:lstStyle/>
          <a:p>
            <a:fld id="{63A9B9C5-3B89-4DF3-A77C-45DC774E7D14}" type="datetimeFigureOut">
              <a:rPr lang="en-US" smtClean="0"/>
              <a:t>2020-02-15</a:t>
            </a:fld>
            <a:endParaRPr lang="en-US"/>
          </a:p>
        </p:txBody>
      </p:sp>
      <p:sp>
        <p:nvSpPr>
          <p:cNvPr id="6" name="Footer Placeholder 5">
            <a:extLst>
              <a:ext uri="{FF2B5EF4-FFF2-40B4-BE49-F238E27FC236}">
                <a16:creationId xmlns:a16="http://schemas.microsoft.com/office/drawing/2014/main" id="{7F4659EB-1D3F-48B2-AFC2-5D581B0C9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5BD26-7933-49B9-AEEF-DA7F060BCDDE}"/>
              </a:ext>
            </a:extLst>
          </p:cNvPr>
          <p:cNvSpPr>
            <a:spLocks noGrp="1"/>
          </p:cNvSpPr>
          <p:nvPr>
            <p:ph type="sldNum" sz="quarter" idx="12"/>
          </p:nvPr>
        </p:nvSpPr>
        <p:spPr/>
        <p:txBody>
          <a:bodyPr/>
          <a:lstStyle/>
          <a:p>
            <a:fld id="{3EFFC385-81F0-464C-8C24-A009DAA41114}" type="slidenum">
              <a:rPr lang="en-US" smtClean="0"/>
              <a:t>‹#›</a:t>
            </a:fld>
            <a:endParaRPr lang="en-US"/>
          </a:p>
        </p:txBody>
      </p:sp>
    </p:spTree>
    <p:extLst>
      <p:ext uri="{BB962C8B-B14F-4D97-AF65-F5344CB8AC3E}">
        <p14:creationId xmlns:p14="http://schemas.microsoft.com/office/powerpoint/2010/main" val="243341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4691F-A3D5-4A0E-9D3D-51A51D0D9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500877-DB4A-41D9-8A1F-240BC19C1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E70D3-EA2F-45BE-8902-1482BFE6C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9B9C5-3B89-4DF3-A77C-45DC774E7D14}" type="datetimeFigureOut">
              <a:rPr lang="en-US" smtClean="0"/>
              <a:t>2020-02-15</a:t>
            </a:fld>
            <a:endParaRPr lang="en-US"/>
          </a:p>
        </p:txBody>
      </p:sp>
      <p:sp>
        <p:nvSpPr>
          <p:cNvPr id="5" name="Footer Placeholder 4">
            <a:extLst>
              <a:ext uri="{FF2B5EF4-FFF2-40B4-BE49-F238E27FC236}">
                <a16:creationId xmlns:a16="http://schemas.microsoft.com/office/drawing/2014/main" id="{6244392C-C4BD-4FFB-B70B-6CB8C460F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65A6E8-4062-4785-A495-1AA992DE3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FC385-81F0-464C-8C24-A009DAA41114}" type="slidenum">
              <a:rPr lang="en-US" smtClean="0"/>
              <a:t>‹#›</a:t>
            </a:fld>
            <a:endParaRPr lang="en-US"/>
          </a:p>
        </p:txBody>
      </p:sp>
    </p:spTree>
    <p:extLst>
      <p:ext uri="{BB962C8B-B14F-4D97-AF65-F5344CB8AC3E}">
        <p14:creationId xmlns:p14="http://schemas.microsoft.com/office/powerpoint/2010/main" val="2697010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9979-64E0-487D-8966-8C291C549CF6}"/>
              </a:ext>
            </a:extLst>
          </p:cNvPr>
          <p:cNvSpPr>
            <a:spLocks noGrp="1"/>
          </p:cNvSpPr>
          <p:nvPr>
            <p:ph type="ctrTitle"/>
          </p:nvPr>
        </p:nvSpPr>
        <p:spPr/>
        <p:txBody>
          <a:bodyPr>
            <a:normAutofit fontScale="90000"/>
          </a:bodyPr>
          <a:lstStyle/>
          <a:p>
            <a:r>
              <a:rPr lang="en-US" dirty="0"/>
              <a:t>Adventures With Chargeback</a:t>
            </a:r>
            <a:br>
              <a:rPr lang="en-US" dirty="0"/>
            </a:br>
            <a:r>
              <a:rPr lang="en-US" dirty="0"/>
              <a:t>And the Value of a Useful consistent Lie</a:t>
            </a:r>
          </a:p>
        </p:txBody>
      </p:sp>
      <p:sp>
        <p:nvSpPr>
          <p:cNvPr id="3" name="Subtitle 2">
            <a:extLst>
              <a:ext uri="{FF2B5EF4-FFF2-40B4-BE49-F238E27FC236}">
                <a16:creationId xmlns:a16="http://schemas.microsoft.com/office/drawing/2014/main" id="{2E85D55B-4108-4948-96C4-1D5507086D4C}"/>
              </a:ext>
            </a:extLst>
          </p:cNvPr>
          <p:cNvSpPr>
            <a:spLocks noGrp="1"/>
          </p:cNvSpPr>
          <p:nvPr>
            <p:ph type="subTitle" idx="1"/>
          </p:nvPr>
        </p:nvSpPr>
        <p:spPr/>
        <p:txBody>
          <a:bodyPr/>
          <a:lstStyle/>
          <a:p>
            <a:r>
              <a:rPr lang="en-US" dirty="0"/>
              <a:t>Mr. Ben Davies  AKA @</a:t>
            </a:r>
            <a:r>
              <a:rPr lang="en-US" dirty="0" err="1"/>
              <a:t>MrBenHoney</a:t>
            </a:r>
            <a:r>
              <a:rPr lang="en-US" dirty="0"/>
              <a:t>    mlcu.com</a:t>
            </a:r>
          </a:p>
        </p:txBody>
      </p:sp>
    </p:spTree>
    <p:extLst>
      <p:ext uri="{BB962C8B-B14F-4D97-AF65-F5344CB8AC3E}">
        <p14:creationId xmlns:p14="http://schemas.microsoft.com/office/powerpoint/2010/main" val="1553096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015944-8F82-4BDA-8805-ED662F822413}"/>
              </a:ext>
            </a:extLst>
          </p:cNvPr>
          <p:cNvSpPr>
            <a:spLocks noGrp="1"/>
          </p:cNvSpPr>
          <p:nvPr>
            <p:ph type="body" sz="quarter" idx="10"/>
          </p:nvPr>
        </p:nvSpPr>
        <p:spPr>
          <a:xfrm>
            <a:off x="391748" y="1195754"/>
            <a:ext cx="11099587" cy="5433646"/>
          </a:xfrm>
        </p:spPr>
        <p:txBody>
          <a:bodyPr>
            <a:normAutofit fontScale="62500" lnSpcReduction="20000"/>
          </a:bodyPr>
          <a:lstStyle/>
          <a:p>
            <a:r>
              <a:rPr lang="en-US" sz="3400" dirty="0"/>
              <a:t>The act of charging based on consumption is </a:t>
            </a:r>
            <a:r>
              <a:rPr lang="en-US" sz="3400" b="1" dirty="0"/>
              <a:t>disruptive to the entire decision making eco system.</a:t>
            </a:r>
            <a:r>
              <a:rPr lang="en-US" sz="3400" dirty="0"/>
              <a:t>   There will be unintended consequences, including overtly bad ones, but there will also be unintended consequences that are overtly positive, and not easily relatable directly to cost transparency.</a:t>
            </a:r>
          </a:p>
          <a:p>
            <a:endParaRPr lang="en-US" sz="3400" dirty="0"/>
          </a:p>
          <a:p>
            <a:r>
              <a:rPr lang="en-US" sz="3400" dirty="0"/>
              <a:t>…people that may have supported you may now be threatened. </a:t>
            </a:r>
            <a:r>
              <a:rPr lang="en-US" sz="3400" b="1" dirty="0"/>
              <a:t>The status quo hates you. </a:t>
            </a:r>
            <a:r>
              <a:rPr lang="en-US" sz="3400" dirty="0"/>
              <a:t>Be diligent. You will find cost transparency to be an agent of change that is trophic cascade of change.</a:t>
            </a:r>
          </a:p>
          <a:p>
            <a:endParaRPr lang="en-US" dirty="0"/>
          </a:p>
          <a:p>
            <a:pPr marL="457181" lvl="1" indent="0">
              <a:buNone/>
            </a:pPr>
            <a:r>
              <a:rPr lang="en-US" dirty="0"/>
              <a:t>    http://blog.ted.com/2014/02/18/video-how-wolves-can-alter-the-course-of-rivers/</a:t>
            </a:r>
          </a:p>
          <a:p>
            <a:pPr marL="457181" lvl="1" indent="0">
              <a:buNone/>
            </a:pPr>
            <a:r>
              <a:rPr lang="en-US" dirty="0"/>
              <a:t>    George Monbiot poetically explains how reintroducing wolves to Yellowstone National Park after a 70-year absence </a:t>
            </a:r>
            <a:r>
              <a:rPr lang="en-US" b="1" dirty="0"/>
              <a:t>set off a "trophic cascade" </a:t>
            </a:r>
            <a:r>
              <a:rPr lang="en-US" dirty="0"/>
              <a:t>that altered the movement of deer, sent trees soaring to new heights, attracted scores of new animals to the area (think: beavers, rabbits, bears, bald eagles and more), and stabilized the banks of rivers making them less susceptible to erosion.</a:t>
            </a:r>
          </a:p>
          <a:p>
            <a:endParaRPr lang="en-US" dirty="0"/>
          </a:p>
          <a:p>
            <a:endParaRPr lang="en-US" dirty="0"/>
          </a:p>
          <a:p>
            <a:r>
              <a:rPr lang="en-US" sz="3400" dirty="0"/>
              <a:t>    However, you will find that questions that could not be answered in the past are now answerable.  The old application that costs 50,000 a month in old hardware support costs but only brings in 400,000 a year in revenue. To the good corporate citizens, you are now a hero, to the status quo of the application, you are a mortal enemy.</a:t>
            </a:r>
          </a:p>
          <a:p>
            <a:endParaRPr lang="en-US" sz="3400" dirty="0"/>
          </a:p>
          <a:p>
            <a:r>
              <a:rPr lang="en-US" sz="3400" dirty="0"/>
              <a:t>Good corporate citizens tend to make better corporate decisions when more complete information is available. … a more complete picture of the actual cost, and perceived cost, vs the actual benefit, and perceived benefit.</a:t>
            </a:r>
          </a:p>
        </p:txBody>
      </p:sp>
      <p:sp>
        <p:nvSpPr>
          <p:cNvPr id="4" name="TextBox 3">
            <a:extLst>
              <a:ext uri="{FF2B5EF4-FFF2-40B4-BE49-F238E27FC236}">
                <a16:creationId xmlns:a16="http://schemas.microsoft.com/office/drawing/2014/main" id="{DF3340F8-0FD9-4AE3-BB42-C4FFB0A69454}"/>
              </a:ext>
            </a:extLst>
          </p:cNvPr>
          <p:cNvSpPr txBox="1"/>
          <p:nvPr/>
        </p:nvSpPr>
        <p:spPr>
          <a:xfrm>
            <a:off x="391748" y="228600"/>
            <a:ext cx="4552593" cy="646331"/>
          </a:xfrm>
          <a:prstGeom prst="rect">
            <a:avLst/>
          </a:prstGeom>
          <a:noFill/>
        </p:spPr>
        <p:txBody>
          <a:bodyPr wrap="none" rtlCol="0">
            <a:spAutoFit/>
          </a:bodyPr>
          <a:lstStyle/>
          <a:p>
            <a:r>
              <a:rPr lang="en-US" sz="3600" dirty="0"/>
              <a:t>Good Corporate Citizen</a:t>
            </a:r>
          </a:p>
        </p:txBody>
      </p:sp>
    </p:spTree>
    <p:extLst>
      <p:ext uri="{BB962C8B-B14F-4D97-AF65-F5344CB8AC3E}">
        <p14:creationId xmlns:p14="http://schemas.microsoft.com/office/powerpoint/2010/main" val="70772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83D9-7B49-4D0B-9993-7402971564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50A8E9-6E88-4A3F-ACA1-D5FAB132406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0A66E7DF-FD7C-4835-8E93-BBF0CBDCCC09}"/>
              </a:ext>
            </a:extLst>
          </p:cNvPr>
          <p:cNvPicPr>
            <a:picLocks noChangeAspect="1"/>
          </p:cNvPicPr>
          <p:nvPr/>
        </p:nvPicPr>
        <p:blipFill>
          <a:blip r:embed="rId3"/>
          <a:stretch>
            <a:fillRect/>
          </a:stretch>
        </p:blipFill>
        <p:spPr>
          <a:xfrm>
            <a:off x="325514" y="0"/>
            <a:ext cx="11540971" cy="6858000"/>
          </a:xfrm>
          <a:prstGeom prst="rect">
            <a:avLst/>
          </a:prstGeom>
        </p:spPr>
      </p:pic>
      <p:pic>
        <p:nvPicPr>
          <p:cNvPr id="7" name="Picture 6">
            <a:extLst>
              <a:ext uri="{FF2B5EF4-FFF2-40B4-BE49-F238E27FC236}">
                <a16:creationId xmlns:a16="http://schemas.microsoft.com/office/drawing/2014/main" id="{AE55A89B-A5DB-4C7D-970E-0F93172EAC5D}"/>
              </a:ext>
            </a:extLst>
          </p:cNvPr>
          <p:cNvPicPr>
            <a:picLocks noChangeAspect="1"/>
          </p:cNvPicPr>
          <p:nvPr/>
        </p:nvPicPr>
        <p:blipFill>
          <a:blip r:embed="rId4"/>
          <a:stretch>
            <a:fillRect/>
          </a:stretch>
        </p:blipFill>
        <p:spPr>
          <a:xfrm>
            <a:off x="8296274" y="4481512"/>
            <a:ext cx="3895726" cy="2376488"/>
          </a:xfrm>
          <a:prstGeom prst="rect">
            <a:avLst/>
          </a:prstGeom>
        </p:spPr>
      </p:pic>
      <p:sp>
        <p:nvSpPr>
          <p:cNvPr id="4" name="TextBox 3">
            <a:extLst>
              <a:ext uri="{FF2B5EF4-FFF2-40B4-BE49-F238E27FC236}">
                <a16:creationId xmlns:a16="http://schemas.microsoft.com/office/drawing/2014/main" id="{D74CE60C-29C2-4720-A686-1A8AE127C0FA}"/>
              </a:ext>
            </a:extLst>
          </p:cNvPr>
          <p:cNvSpPr txBox="1"/>
          <p:nvPr/>
        </p:nvSpPr>
        <p:spPr>
          <a:xfrm>
            <a:off x="6718990" y="3327350"/>
            <a:ext cx="2503058" cy="2308324"/>
          </a:xfrm>
          <a:prstGeom prst="rect">
            <a:avLst/>
          </a:prstGeom>
          <a:noFill/>
        </p:spPr>
        <p:txBody>
          <a:bodyPr wrap="none" rtlCol="0">
            <a:spAutoFit/>
          </a:bodyPr>
          <a:lstStyle/>
          <a:p>
            <a:r>
              <a:rPr lang="en-US" dirty="0"/>
              <a:t>7 Cs of communication - </a:t>
            </a:r>
          </a:p>
          <a:p>
            <a:r>
              <a:rPr lang="en-US" dirty="0"/>
              <a:t>    Clear.</a:t>
            </a:r>
          </a:p>
          <a:p>
            <a:r>
              <a:rPr lang="en-US" dirty="0"/>
              <a:t>    Concise.</a:t>
            </a:r>
          </a:p>
          <a:p>
            <a:r>
              <a:rPr lang="en-US" dirty="0"/>
              <a:t>    Concrete.</a:t>
            </a:r>
          </a:p>
          <a:p>
            <a:r>
              <a:rPr lang="en-US" dirty="0"/>
              <a:t>    Correct.</a:t>
            </a:r>
          </a:p>
          <a:p>
            <a:r>
              <a:rPr lang="en-US" dirty="0"/>
              <a:t>    Coherent.</a:t>
            </a:r>
          </a:p>
          <a:p>
            <a:r>
              <a:rPr lang="en-US" dirty="0"/>
              <a:t>    Complete.</a:t>
            </a:r>
          </a:p>
          <a:p>
            <a:r>
              <a:rPr lang="en-US" dirty="0"/>
              <a:t>    Courteous.</a:t>
            </a:r>
          </a:p>
        </p:txBody>
      </p:sp>
    </p:spTree>
    <p:extLst>
      <p:ext uri="{BB962C8B-B14F-4D97-AF65-F5344CB8AC3E}">
        <p14:creationId xmlns:p14="http://schemas.microsoft.com/office/powerpoint/2010/main" val="294781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223-DDFB-4533-B27A-97411015529D}"/>
              </a:ext>
            </a:extLst>
          </p:cNvPr>
          <p:cNvSpPr>
            <a:spLocks noGrp="1"/>
          </p:cNvSpPr>
          <p:nvPr>
            <p:ph type="title"/>
          </p:nvPr>
        </p:nvSpPr>
        <p:spPr/>
        <p:txBody>
          <a:bodyPr/>
          <a:lstStyle/>
          <a:p>
            <a:r>
              <a:rPr lang="en-US" dirty="0" err="1"/>
              <a:t>Benisims</a:t>
            </a:r>
            <a:r>
              <a:rPr lang="en-US" dirty="0"/>
              <a:t> (insightful rubbish Mr. Ben says) </a:t>
            </a:r>
          </a:p>
        </p:txBody>
      </p:sp>
      <p:sp>
        <p:nvSpPr>
          <p:cNvPr id="3" name="Content Placeholder 2">
            <a:extLst>
              <a:ext uri="{FF2B5EF4-FFF2-40B4-BE49-F238E27FC236}">
                <a16:creationId xmlns:a16="http://schemas.microsoft.com/office/drawing/2014/main" id="{41B9FECC-9E1D-41BF-AFA1-0E0EDB6959D8}"/>
              </a:ext>
            </a:extLst>
          </p:cNvPr>
          <p:cNvSpPr>
            <a:spLocks noGrp="1"/>
          </p:cNvSpPr>
          <p:nvPr>
            <p:ph idx="1"/>
          </p:nvPr>
        </p:nvSpPr>
        <p:spPr>
          <a:xfrm>
            <a:off x="487787" y="1812744"/>
            <a:ext cx="11216425" cy="4922905"/>
          </a:xfrm>
        </p:spPr>
        <p:txBody>
          <a:bodyPr>
            <a:noAutofit/>
          </a:bodyPr>
          <a:lstStyle/>
          <a:p>
            <a:r>
              <a:rPr lang="en-US" dirty="0"/>
              <a:t>Charge back has nothing whatever to do with finance, and everything to do with changing behavior.</a:t>
            </a:r>
          </a:p>
          <a:p>
            <a:r>
              <a:rPr lang="en-US" dirty="0"/>
              <a:t>Cost of the service has nothing to do with the charge for that service.</a:t>
            </a:r>
          </a:p>
          <a:p>
            <a:r>
              <a:rPr lang="en-US" dirty="0"/>
              <a:t>Nothing changes until the status quo becomes sufficiently uncomfortable.</a:t>
            </a:r>
          </a:p>
          <a:p>
            <a:r>
              <a:rPr lang="en-US" dirty="0"/>
              <a:t>Nothing changes until you make the status quo sufficiently uncomfortable.</a:t>
            </a:r>
          </a:p>
          <a:p>
            <a:r>
              <a:rPr lang="en-US" dirty="0"/>
              <a:t>The status quo is emotionally involved, so immune to logic, reason, or facts.</a:t>
            </a:r>
          </a:p>
          <a:p>
            <a:r>
              <a:rPr lang="en-US" dirty="0"/>
              <a:t>We make decisions with emotion and justify those decisions with logic.</a:t>
            </a:r>
          </a:p>
          <a:p>
            <a:r>
              <a:rPr lang="en-US" dirty="0"/>
              <a:t>Emotion is a fearsome opponent of logic, reason, and facts.</a:t>
            </a:r>
          </a:p>
        </p:txBody>
      </p:sp>
    </p:spTree>
    <p:extLst>
      <p:ext uri="{BB962C8B-B14F-4D97-AF65-F5344CB8AC3E}">
        <p14:creationId xmlns:p14="http://schemas.microsoft.com/office/powerpoint/2010/main" val="253273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EFA9-8060-465D-B9C6-4D38B13E2B9F}"/>
              </a:ext>
            </a:extLst>
          </p:cNvPr>
          <p:cNvSpPr>
            <a:spLocks noGrp="1"/>
          </p:cNvSpPr>
          <p:nvPr>
            <p:ph type="title"/>
          </p:nvPr>
        </p:nvSpPr>
        <p:spPr/>
        <p:txBody>
          <a:bodyPr/>
          <a:lstStyle/>
          <a:p>
            <a:r>
              <a:rPr lang="en-US" dirty="0"/>
              <a:t>IT Accounting and Chargeback</a:t>
            </a:r>
          </a:p>
        </p:txBody>
      </p:sp>
      <p:grpSp>
        <p:nvGrpSpPr>
          <p:cNvPr id="6" name="Group 5">
            <a:extLst>
              <a:ext uri="{FF2B5EF4-FFF2-40B4-BE49-F238E27FC236}">
                <a16:creationId xmlns:a16="http://schemas.microsoft.com/office/drawing/2014/main" id="{DF243D94-42FC-4A5B-A6E8-57591F150FA3}"/>
              </a:ext>
            </a:extLst>
          </p:cNvPr>
          <p:cNvGrpSpPr/>
          <p:nvPr/>
        </p:nvGrpSpPr>
        <p:grpSpPr>
          <a:xfrm>
            <a:off x="1752601" y="2176199"/>
            <a:ext cx="8676573" cy="3824817"/>
            <a:chOff x="457196" y="2176198"/>
            <a:chExt cx="8676573" cy="3824817"/>
          </a:xfrm>
        </p:grpSpPr>
        <p:sp>
          <p:nvSpPr>
            <p:cNvPr id="7" name="L-Shape 6">
              <a:extLst>
                <a:ext uri="{FF2B5EF4-FFF2-40B4-BE49-F238E27FC236}">
                  <a16:creationId xmlns:a16="http://schemas.microsoft.com/office/drawing/2014/main" id="{7989EAF3-823D-4CE0-A0DF-F94E24CD6AF6}"/>
                </a:ext>
              </a:extLst>
            </p:cNvPr>
            <p:cNvSpPr/>
            <p:nvPr/>
          </p:nvSpPr>
          <p:spPr>
            <a:xfrm rot="5400000">
              <a:off x="988017" y="3100621"/>
              <a:ext cx="1598912" cy="2660553"/>
            </a:xfrm>
            <a:prstGeom prst="corner">
              <a:avLst>
                <a:gd name="adj1" fmla="val 16120"/>
                <a:gd name="adj2" fmla="val 16110"/>
              </a:avLst>
            </a:prstGeom>
          </p:spPr>
          <p:style>
            <a:lnRef idx="2">
              <a:schemeClr val="accent4">
                <a:shade val="50000"/>
              </a:schemeClr>
            </a:lnRef>
            <a:fillRef idx="1">
              <a:schemeClr val="accent4"/>
            </a:fillRef>
            <a:effectRef idx="0">
              <a:schemeClr val="accent4"/>
            </a:effectRef>
            <a:fontRef idx="minor">
              <a:schemeClr val="lt1"/>
            </a:fontRef>
          </p:style>
        </p:sp>
        <p:sp>
          <p:nvSpPr>
            <p:cNvPr id="8" name="Freeform 11">
              <a:extLst>
                <a:ext uri="{FF2B5EF4-FFF2-40B4-BE49-F238E27FC236}">
                  <a16:creationId xmlns:a16="http://schemas.microsoft.com/office/drawing/2014/main" id="{02460AA6-ED38-43F7-A751-F0CF1F703BD7}"/>
                </a:ext>
              </a:extLst>
            </p:cNvPr>
            <p:cNvSpPr/>
            <p:nvPr/>
          </p:nvSpPr>
          <p:spPr>
            <a:xfrm>
              <a:off x="721133" y="3895554"/>
              <a:ext cx="2261541" cy="2105461"/>
            </a:xfrm>
            <a:custGeom>
              <a:avLst/>
              <a:gdLst>
                <a:gd name="connsiteX0" fmla="*/ 0 w 2401962"/>
                <a:gd name="connsiteY0" fmla="*/ 0 h 2105461"/>
                <a:gd name="connsiteX1" fmla="*/ 2401962 w 2401962"/>
                <a:gd name="connsiteY1" fmla="*/ 0 h 2105461"/>
                <a:gd name="connsiteX2" fmla="*/ 2401962 w 2401962"/>
                <a:gd name="connsiteY2" fmla="*/ 2105461 h 2105461"/>
                <a:gd name="connsiteX3" fmla="*/ 0 w 2401962"/>
                <a:gd name="connsiteY3" fmla="*/ 2105461 h 2105461"/>
                <a:gd name="connsiteX4" fmla="*/ 0 w 2401962"/>
                <a:gd name="connsiteY4" fmla="*/ 0 h 210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962" h="2105461">
                  <a:moveTo>
                    <a:pt x="0" y="0"/>
                  </a:moveTo>
                  <a:lnTo>
                    <a:pt x="2401962" y="0"/>
                  </a:lnTo>
                  <a:lnTo>
                    <a:pt x="2401962" y="2105461"/>
                  </a:lnTo>
                  <a:lnTo>
                    <a:pt x="0" y="2105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Aft>
                  <a:spcPct val="35000"/>
                </a:spcAft>
              </a:pPr>
              <a:r>
                <a:rPr lang="en-US" sz="2000" b="1" dirty="0">
                  <a:solidFill>
                    <a:schemeClr val="accent4"/>
                  </a:solidFill>
                  <a:latin typeface="+mj-lt"/>
                </a:rPr>
                <a:t>Cost Identification</a:t>
              </a:r>
            </a:p>
            <a:p>
              <a:pPr marL="0" lvl="1" defTabSz="577850">
                <a:lnSpc>
                  <a:spcPct val="90000"/>
                </a:lnSpc>
                <a:spcAft>
                  <a:spcPct val="15000"/>
                </a:spcAft>
              </a:pPr>
              <a:r>
                <a:rPr lang="en-US" sz="1600" dirty="0">
                  <a:solidFill>
                    <a:schemeClr val="accent3">
                      <a:lumMod val="75000"/>
                    </a:schemeClr>
                  </a:solidFill>
                  <a:latin typeface="+mj-lt"/>
                </a:rPr>
                <a:t>Cost Identification focuses on achieving cost transparency inside the IT units. </a:t>
              </a:r>
            </a:p>
          </p:txBody>
        </p:sp>
        <p:sp>
          <p:nvSpPr>
            <p:cNvPr id="9" name="Isosceles Triangle 8">
              <a:extLst>
                <a:ext uri="{FF2B5EF4-FFF2-40B4-BE49-F238E27FC236}">
                  <a16:creationId xmlns:a16="http://schemas.microsoft.com/office/drawing/2014/main" id="{5FFF931D-7EEF-4ADF-A031-549DC9E7A5F4}"/>
                </a:ext>
              </a:extLst>
            </p:cNvPr>
            <p:cNvSpPr/>
            <p:nvPr/>
          </p:nvSpPr>
          <p:spPr>
            <a:xfrm>
              <a:off x="2669895" y="2904749"/>
              <a:ext cx="453200" cy="453200"/>
            </a:xfrm>
            <a:prstGeom prst="triangle">
              <a:avLst>
                <a:gd name="adj" fmla="val 100000"/>
              </a:avLst>
            </a:prstGeom>
          </p:spPr>
          <p:style>
            <a:lnRef idx="2">
              <a:schemeClr val="accent4">
                <a:shade val="50000"/>
              </a:schemeClr>
            </a:lnRef>
            <a:fillRef idx="1">
              <a:schemeClr val="accent4"/>
            </a:fillRef>
            <a:effectRef idx="0">
              <a:schemeClr val="accent4"/>
            </a:effectRef>
            <a:fontRef idx="minor">
              <a:schemeClr val="lt1"/>
            </a:fontRef>
          </p:style>
        </p:sp>
        <p:sp>
          <p:nvSpPr>
            <p:cNvPr id="10" name="L-Shape 9">
              <a:extLst>
                <a:ext uri="{FF2B5EF4-FFF2-40B4-BE49-F238E27FC236}">
                  <a16:creationId xmlns:a16="http://schemas.microsoft.com/office/drawing/2014/main" id="{F41CF51A-7C1C-47AA-BBBB-796F9D4573AD}"/>
                </a:ext>
              </a:extLst>
            </p:cNvPr>
            <p:cNvSpPr/>
            <p:nvPr/>
          </p:nvSpPr>
          <p:spPr>
            <a:xfrm rot="5400000">
              <a:off x="3928489" y="2372999"/>
              <a:ext cx="1598912" cy="2660553"/>
            </a:xfrm>
            <a:prstGeom prst="corner">
              <a:avLst>
                <a:gd name="adj1" fmla="val 16120"/>
                <a:gd name="adj2" fmla="val 16110"/>
              </a:avLst>
            </a:prstGeom>
          </p:spPr>
          <p:style>
            <a:lnRef idx="2">
              <a:schemeClr val="accent4">
                <a:shade val="50000"/>
              </a:schemeClr>
            </a:lnRef>
            <a:fillRef idx="1">
              <a:schemeClr val="accent4"/>
            </a:fillRef>
            <a:effectRef idx="0">
              <a:schemeClr val="accent4"/>
            </a:effectRef>
            <a:fontRef idx="minor">
              <a:schemeClr val="lt1"/>
            </a:fontRef>
          </p:style>
        </p:sp>
        <p:sp>
          <p:nvSpPr>
            <p:cNvPr id="11" name="Freeform 14">
              <a:extLst>
                <a:ext uri="{FF2B5EF4-FFF2-40B4-BE49-F238E27FC236}">
                  <a16:creationId xmlns:a16="http://schemas.microsoft.com/office/drawing/2014/main" id="{6C7677B9-62A8-4B42-BF28-0F1C69579B04}"/>
                </a:ext>
              </a:extLst>
            </p:cNvPr>
            <p:cNvSpPr/>
            <p:nvPr/>
          </p:nvSpPr>
          <p:spPr>
            <a:xfrm>
              <a:off x="3661605" y="3167931"/>
              <a:ext cx="2401962" cy="2105461"/>
            </a:xfrm>
            <a:custGeom>
              <a:avLst/>
              <a:gdLst>
                <a:gd name="connsiteX0" fmla="*/ 0 w 2401962"/>
                <a:gd name="connsiteY0" fmla="*/ 0 h 2105461"/>
                <a:gd name="connsiteX1" fmla="*/ 2401962 w 2401962"/>
                <a:gd name="connsiteY1" fmla="*/ 0 h 2105461"/>
                <a:gd name="connsiteX2" fmla="*/ 2401962 w 2401962"/>
                <a:gd name="connsiteY2" fmla="*/ 2105461 h 2105461"/>
                <a:gd name="connsiteX3" fmla="*/ 0 w 2401962"/>
                <a:gd name="connsiteY3" fmla="*/ 2105461 h 2105461"/>
                <a:gd name="connsiteX4" fmla="*/ 0 w 2401962"/>
                <a:gd name="connsiteY4" fmla="*/ 0 h 210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962" h="2105461">
                  <a:moveTo>
                    <a:pt x="0" y="0"/>
                  </a:moveTo>
                  <a:lnTo>
                    <a:pt x="2401962" y="0"/>
                  </a:lnTo>
                  <a:lnTo>
                    <a:pt x="2401962" y="2105461"/>
                  </a:lnTo>
                  <a:lnTo>
                    <a:pt x="0" y="2105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Aft>
                  <a:spcPct val="35000"/>
                </a:spcAft>
              </a:pPr>
              <a:r>
                <a:rPr lang="en-US" sz="2000" b="1" dirty="0">
                  <a:solidFill>
                    <a:schemeClr val="accent4"/>
                  </a:solidFill>
                  <a:latin typeface="+mj-lt"/>
                </a:rPr>
                <a:t>Cost Allocation</a:t>
              </a:r>
            </a:p>
            <a:p>
              <a:pPr defTabSz="755650">
                <a:lnSpc>
                  <a:spcPct val="90000"/>
                </a:lnSpc>
                <a:spcAft>
                  <a:spcPct val="35000"/>
                </a:spcAft>
              </a:pPr>
              <a:r>
                <a:rPr lang="en-US" sz="1600" dirty="0">
                  <a:solidFill>
                    <a:schemeClr val="accent3">
                      <a:lumMod val="75000"/>
                    </a:schemeClr>
                  </a:solidFill>
                  <a:latin typeface="+mj-lt"/>
                </a:rPr>
                <a:t>Cost Allocation distributes the costs to the business units. </a:t>
              </a:r>
            </a:p>
          </p:txBody>
        </p:sp>
        <p:sp>
          <p:nvSpPr>
            <p:cNvPr id="12" name="Isosceles Triangle 11">
              <a:extLst>
                <a:ext uri="{FF2B5EF4-FFF2-40B4-BE49-F238E27FC236}">
                  <a16:creationId xmlns:a16="http://schemas.microsoft.com/office/drawing/2014/main" id="{D6DE1C30-7699-4F99-813F-6A81B390E316}"/>
                </a:ext>
              </a:extLst>
            </p:cNvPr>
            <p:cNvSpPr/>
            <p:nvPr/>
          </p:nvSpPr>
          <p:spPr>
            <a:xfrm>
              <a:off x="5610366" y="2177126"/>
              <a:ext cx="453200" cy="453200"/>
            </a:xfrm>
            <a:prstGeom prst="triangle">
              <a:avLst>
                <a:gd name="adj" fmla="val 100000"/>
              </a:avLst>
            </a:prstGeom>
          </p:spPr>
          <p:style>
            <a:lnRef idx="2">
              <a:schemeClr val="accent4">
                <a:shade val="50000"/>
              </a:schemeClr>
            </a:lnRef>
            <a:fillRef idx="1">
              <a:schemeClr val="accent4"/>
            </a:fillRef>
            <a:effectRef idx="0">
              <a:schemeClr val="accent4"/>
            </a:effectRef>
            <a:fontRef idx="minor">
              <a:schemeClr val="lt1"/>
            </a:fontRef>
          </p:style>
        </p:sp>
        <p:sp>
          <p:nvSpPr>
            <p:cNvPr id="13" name="L-Shape 12">
              <a:extLst>
                <a:ext uri="{FF2B5EF4-FFF2-40B4-BE49-F238E27FC236}">
                  <a16:creationId xmlns:a16="http://schemas.microsoft.com/office/drawing/2014/main" id="{0B991FD9-FA3A-4274-832F-EFFC710F24AC}"/>
                </a:ext>
              </a:extLst>
            </p:cNvPr>
            <p:cNvSpPr/>
            <p:nvPr/>
          </p:nvSpPr>
          <p:spPr>
            <a:xfrm rot="5400000">
              <a:off x="7004037" y="1645377"/>
              <a:ext cx="1598912" cy="2660553"/>
            </a:xfrm>
            <a:prstGeom prst="corner">
              <a:avLst>
                <a:gd name="adj1" fmla="val 16120"/>
                <a:gd name="adj2" fmla="val 16110"/>
              </a:avLst>
            </a:prstGeom>
          </p:spPr>
          <p:style>
            <a:lnRef idx="2">
              <a:schemeClr val="accent2">
                <a:shade val="50000"/>
              </a:schemeClr>
            </a:lnRef>
            <a:fillRef idx="1">
              <a:schemeClr val="accent2"/>
            </a:fillRef>
            <a:effectRef idx="0">
              <a:schemeClr val="accent2"/>
            </a:effectRef>
            <a:fontRef idx="minor">
              <a:schemeClr val="lt1"/>
            </a:fontRef>
          </p:style>
        </p:sp>
        <p:sp>
          <p:nvSpPr>
            <p:cNvPr id="14" name="Freeform 17">
              <a:extLst>
                <a:ext uri="{FF2B5EF4-FFF2-40B4-BE49-F238E27FC236}">
                  <a16:creationId xmlns:a16="http://schemas.microsoft.com/office/drawing/2014/main" id="{C4BC6766-4FFC-46A6-BB9F-DF7C56922EF6}"/>
                </a:ext>
              </a:extLst>
            </p:cNvPr>
            <p:cNvSpPr/>
            <p:nvPr/>
          </p:nvSpPr>
          <p:spPr>
            <a:xfrm>
              <a:off x="6742037" y="2440309"/>
              <a:ext cx="2249558" cy="2105461"/>
            </a:xfrm>
            <a:custGeom>
              <a:avLst/>
              <a:gdLst>
                <a:gd name="connsiteX0" fmla="*/ 0 w 2401962"/>
                <a:gd name="connsiteY0" fmla="*/ 0 h 2105461"/>
                <a:gd name="connsiteX1" fmla="*/ 2401962 w 2401962"/>
                <a:gd name="connsiteY1" fmla="*/ 0 h 2105461"/>
                <a:gd name="connsiteX2" fmla="*/ 2401962 w 2401962"/>
                <a:gd name="connsiteY2" fmla="*/ 2105461 h 2105461"/>
                <a:gd name="connsiteX3" fmla="*/ 0 w 2401962"/>
                <a:gd name="connsiteY3" fmla="*/ 2105461 h 2105461"/>
                <a:gd name="connsiteX4" fmla="*/ 0 w 2401962"/>
                <a:gd name="connsiteY4" fmla="*/ 0 h 210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962" h="2105461">
                  <a:moveTo>
                    <a:pt x="0" y="0"/>
                  </a:moveTo>
                  <a:lnTo>
                    <a:pt x="2401962" y="0"/>
                  </a:lnTo>
                  <a:lnTo>
                    <a:pt x="2401962" y="2105461"/>
                  </a:lnTo>
                  <a:lnTo>
                    <a:pt x="0" y="2105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Aft>
                  <a:spcPct val="35000"/>
                </a:spcAft>
              </a:pPr>
              <a:r>
                <a:rPr lang="en-US" sz="2000" b="1" dirty="0">
                  <a:solidFill>
                    <a:schemeClr val="accent2"/>
                  </a:solidFill>
                  <a:latin typeface="+mj-lt"/>
                </a:rPr>
                <a:t>Cost Recovery</a:t>
              </a:r>
            </a:p>
            <a:p>
              <a:pPr defTabSz="755650">
                <a:lnSpc>
                  <a:spcPct val="90000"/>
                </a:lnSpc>
                <a:spcAft>
                  <a:spcPct val="35000"/>
                </a:spcAft>
              </a:pPr>
              <a:r>
                <a:rPr lang="en-US" sz="1600" dirty="0">
                  <a:solidFill>
                    <a:schemeClr val="accent3">
                      <a:lumMod val="75000"/>
                    </a:schemeClr>
                  </a:solidFill>
                  <a:latin typeface="+mj-lt"/>
                </a:rPr>
                <a:t>Cost Recovery actually charges the accounts of the Business Units for their usage of IT services. </a:t>
              </a:r>
            </a:p>
          </p:txBody>
        </p:sp>
      </p:grpSp>
      <p:sp>
        <p:nvSpPr>
          <p:cNvPr id="15" name="CasellaDiTesto 5">
            <a:extLst>
              <a:ext uri="{FF2B5EF4-FFF2-40B4-BE49-F238E27FC236}">
                <a16:creationId xmlns:a16="http://schemas.microsoft.com/office/drawing/2014/main" id="{535630BB-45AF-468A-B456-27BEC10ADFB1}"/>
              </a:ext>
            </a:extLst>
          </p:cNvPr>
          <p:cNvSpPr txBox="1"/>
          <p:nvPr/>
        </p:nvSpPr>
        <p:spPr>
          <a:xfrm>
            <a:off x="3838430" y="2325014"/>
            <a:ext cx="1447800" cy="369332"/>
          </a:xfrm>
          <a:prstGeom prst="rect">
            <a:avLst/>
          </a:prstGeom>
          <a:noFill/>
        </p:spPr>
        <p:txBody>
          <a:bodyPr wrap="square" rtlCol="0">
            <a:spAutoFit/>
          </a:bodyPr>
          <a:lstStyle/>
          <a:p>
            <a:pPr algn="ctr"/>
            <a:r>
              <a:rPr lang="en-US" b="1" dirty="0">
                <a:solidFill>
                  <a:schemeClr val="accent4"/>
                </a:solidFill>
                <a:latin typeface="+mj-lt"/>
              </a:rPr>
              <a:t>Accounting</a:t>
            </a:r>
          </a:p>
        </p:txBody>
      </p:sp>
      <p:sp>
        <p:nvSpPr>
          <p:cNvPr id="16" name="CasellaDiTesto 6">
            <a:extLst>
              <a:ext uri="{FF2B5EF4-FFF2-40B4-BE49-F238E27FC236}">
                <a16:creationId xmlns:a16="http://schemas.microsoft.com/office/drawing/2014/main" id="{58B7CA90-206D-4E6A-A2D5-4CB40106EF87}"/>
              </a:ext>
            </a:extLst>
          </p:cNvPr>
          <p:cNvSpPr txBox="1"/>
          <p:nvPr/>
        </p:nvSpPr>
        <p:spPr>
          <a:xfrm>
            <a:off x="8305800" y="1726291"/>
            <a:ext cx="1447800" cy="369332"/>
          </a:xfrm>
          <a:prstGeom prst="rect">
            <a:avLst/>
          </a:prstGeom>
          <a:noFill/>
        </p:spPr>
        <p:txBody>
          <a:bodyPr wrap="square" rtlCol="0">
            <a:spAutoFit/>
          </a:bodyPr>
          <a:lstStyle/>
          <a:p>
            <a:pPr algn="ctr"/>
            <a:r>
              <a:rPr lang="en-US" b="1" dirty="0">
                <a:solidFill>
                  <a:schemeClr val="accent2"/>
                </a:solidFill>
                <a:latin typeface="+mj-lt"/>
              </a:rPr>
              <a:t>Chargeback</a:t>
            </a:r>
          </a:p>
        </p:txBody>
      </p:sp>
      <p:sp>
        <p:nvSpPr>
          <p:cNvPr id="4" name="TextBox 3">
            <a:extLst>
              <a:ext uri="{FF2B5EF4-FFF2-40B4-BE49-F238E27FC236}">
                <a16:creationId xmlns:a16="http://schemas.microsoft.com/office/drawing/2014/main" id="{23875370-F5FB-466F-9441-DCF1BB0DCFE7}"/>
              </a:ext>
            </a:extLst>
          </p:cNvPr>
          <p:cNvSpPr txBox="1"/>
          <p:nvPr/>
        </p:nvSpPr>
        <p:spPr>
          <a:xfrm>
            <a:off x="1498996" y="6361831"/>
            <a:ext cx="9048707" cy="369332"/>
          </a:xfrm>
          <a:prstGeom prst="rect">
            <a:avLst/>
          </a:prstGeom>
          <a:noFill/>
        </p:spPr>
        <p:txBody>
          <a:bodyPr wrap="square" rtlCol="0">
            <a:spAutoFit/>
          </a:bodyPr>
          <a:lstStyle/>
          <a:p>
            <a:pPr lvl="0">
              <a:defRPr/>
            </a:pPr>
            <a:r>
              <a:rPr lang="en-US" dirty="0"/>
              <a:t>http://mlcu.com/CMGSW2019-AdventuresWithChargebackUsefulConsistentLie.pptx</a:t>
            </a:r>
          </a:p>
        </p:txBody>
      </p:sp>
    </p:spTree>
    <p:extLst>
      <p:ext uri="{BB962C8B-B14F-4D97-AF65-F5344CB8AC3E}">
        <p14:creationId xmlns:p14="http://schemas.microsoft.com/office/powerpoint/2010/main" val="275845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F4216B-178F-4275-82EB-770CDE6E871E}"/>
              </a:ext>
            </a:extLst>
          </p:cNvPr>
          <p:cNvSpPr>
            <a:spLocks noGrp="1"/>
          </p:cNvSpPr>
          <p:nvPr>
            <p:ph sz="half" idx="1"/>
          </p:nvPr>
        </p:nvSpPr>
        <p:spPr/>
        <p:txBody>
          <a:bodyPr/>
          <a:lstStyle/>
          <a:p>
            <a:r>
              <a:rPr lang="en-US" altLang="en-US" sz="2400" dirty="0"/>
              <a:t>The </a:t>
            </a:r>
            <a:r>
              <a:rPr lang="en-US" altLang="en-US" sz="2400" b="1" dirty="0">
                <a:solidFill>
                  <a:schemeClr val="accent2"/>
                </a:solidFill>
              </a:rPr>
              <a:t>Cost of Goods and Services Sold </a:t>
            </a:r>
            <a:r>
              <a:rPr lang="en-US" altLang="en-US" sz="2400" dirty="0"/>
              <a:t>is the cost attributable to the production of the goods sold in a company.</a:t>
            </a:r>
          </a:p>
          <a:p>
            <a:endParaRPr lang="en-US" dirty="0"/>
          </a:p>
        </p:txBody>
      </p:sp>
      <p:sp>
        <p:nvSpPr>
          <p:cNvPr id="3" name="Text Placeholder 2">
            <a:extLst>
              <a:ext uri="{FF2B5EF4-FFF2-40B4-BE49-F238E27FC236}">
                <a16:creationId xmlns:a16="http://schemas.microsoft.com/office/drawing/2014/main" id="{5B745254-A49F-471B-8283-416C32CF871E}"/>
              </a:ext>
            </a:extLst>
          </p:cNvPr>
          <p:cNvSpPr>
            <a:spLocks noGrp="1"/>
          </p:cNvSpPr>
          <p:nvPr>
            <p:ph type="body" idx="12"/>
          </p:nvPr>
        </p:nvSpPr>
        <p:spPr/>
        <p:txBody>
          <a:bodyPr/>
          <a:lstStyle/>
          <a:p>
            <a:pPr algn="ctr"/>
            <a:r>
              <a:rPr lang="en-US" dirty="0"/>
              <a:t>Cost of Goods and Services Sold</a:t>
            </a:r>
          </a:p>
        </p:txBody>
      </p:sp>
      <p:sp>
        <p:nvSpPr>
          <p:cNvPr id="4" name="Content Placeholder 3">
            <a:extLst>
              <a:ext uri="{FF2B5EF4-FFF2-40B4-BE49-F238E27FC236}">
                <a16:creationId xmlns:a16="http://schemas.microsoft.com/office/drawing/2014/main" id="{7137EE46-CFBB-4C9A-99BB-0154E3238CD9}"/>
              </a:ext>
            </a:extLst>
          </p:cNvPr>
          <p:cNvSpPr>
            <a:spLocks noGrp="1"/>
          </p:cNvSpPr>
          <p:nvPr>
            <p:ph sz="half" idx="15"/>
          </p:nvPr>
        </p:nvSpPr>
        <p:spPr/>
        <p:txBody>
          <a:bodyPr/>
          <a:lstStyle/>
          <a:p>
            <a:r>
              <a:rPr lang="en-US" altLang="en-US" sz="2800" dirty="0"/>
              <a:t>The </a:t>
            </a:r>
            <a:r>
              <a:rPr lang="en-US" altLang="en-US" sz="2800" b="1" dirty="0">
                <a:solidFill>
                  <a:schemeClr val="accent2"/>
                </a:solidFill>
              </a:rPr>
              <a:t>Price </a:t>
            </a:r>
            <a:r>
              <a:rPr lang="en-US" altLang="en-US" sz="2800" dirty="0"/>
              <a:t>is what is charged to meet a recovery target. </a:t>
            </a:r>
          </a:p>
        </p:txBody>
      </p:sp>
      <p:sp>
        <p:nvSpPr>
          <p:cNvPr id="5" name="Text Placeholder 4">
            <a:extLst>
              <a:ext uri="{FF2B5EF4-FFF2-40B4-BE49-F238E27FC236}">
                <a16:creationId xmlns:a16="http://schemas.microsoft.com/office/drawing/2014/main" id="{4787763D-7B17-4B60-A260-337D22173BD1}"/>
              </a:ext>
            </a:extLst>
          </p:cNvPr>
          <p:cNvSpPr>
            <a:spLocks noGrp="1"/>
          </p:cNvSpPr>
          <p:nvPr>
            <p:ph type="body" idx="16"/>
          </p:nvPr>
        </p:nvSpPr>
        <p:spPr/>
        <p:txBody>
          <a:bodyPr/>
          <a:lstStyle/>
          <a:p>
            <a:pPr algn="ctr"/>
            <a:r>
              <a:rPr lang="en-US" dirty="0"/>
              <a:t>Price of Goods and Services Sold</a:t>
            </a:r>
          </a:p>
        </p:txBody>
      </p:sp>
      <p:sp>
        <p:nvSpPr>
          <p:cNvPr id="6" name="Title 5">
            <a:extLst>
              <a:ext uri="{FF2B5EF4-FFF2-40B4-BE49-F238E27FC236}">
                <a16:creationId xmlns:a16="http://schemas.microsoft.com/office/drawing/2014/main" id="{267CCB45-F5FF-4FEB-BC44-37AAF6F6188A}"/>
              </a:ext>
            </a:extLst>
          </p:cNvPr>
          <p:cNvSpPr>
            <a:spLocks noGrp="1"/>
          </p:cNvSpPr>
          <p:nvPr>
            <p:ph type="title"/>
          </p:nvPr>
        </p:nvSpPr>
        <p:spPr/>
        <p:txBody>
          <a:bodyPr/>
          <a:lstStyle/>
          <a:p>
            <a:r>
              <a:rPr lang="en-US" dirty="0"/>
              <a:t>Mitigate the Misunderstanding</a:t>
            </a:r>
          </a:p>
        </p:txBody>
      </p:sp>
      <p:sp>
        <p:nvSpPr>
          <p:cNvPr id="8" name="Rectangle: Rounded Corners 7">
            <a:extLst>
              <a:ext uri="{FF2B5EF4-FFF2-40B4-BE49-F238E27FC236}">
                <a16:creationId xmlns:a16="http://schemas.microsoft.com/office/drawing/2014/main" id="{01776523-7059-4A35-8C33-747C46D4746E}"/>
              </a:ext>
            </a:extLst>
          </p:cNvPr>
          <p:cNvSpPr/>
          <p:nvPr/>
        </p:nvSpPr>
        <p:spPr bwMode="auto">
          <a:xfrm>
            <a:off x="1057832" y="4343400"/>
            <a:ext cx="9921964" cy="2184156"/>
          </a:xfrm>
          <a:prstGeom prst="roundRect">
            <a:avLst/>
          </a:prstGeom>
          <a:pattFill prst="pct50">
            <a:fgClr>
              <a:schemeClr val="lt1"/>
            </a:fgClr>
            <a:bgClr>
              <a:schemeClr val="accent3">
                <a:lumMod val="20000"/>
                <a:lumOff val="80000"/>
              </a:schemeClr>
            </a:bgClr>
          </a:pattFill>
          <a:ln w="38100">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2800" b="1" dirty="0">
                <a:latin typeface="+mj-lt"/>
              </a:rPr>
              <a:t>When creating a Chargeback Model, you should consider the </a:t>
            </a:r>
            <a:r>
              <a:rPr lang="en-US" sz="2800" b="1" dirty="0">
                <a:solidFill>
                  <a:schemeClr val="accent2"/>
                </a:solidFill>
                <a:latin typeface="+mj-lt"/>
              </a:rPr>
              <a:t>Recovery Target </a:t>
            </a:r>
            <a:r>
              <a:rPr lang="en-US" sz="2800" b="1" dirty="0">
                <a:latin typeface="+mj-lt"/>
              </a:rPr>
              <a:t>as your goal. </a:t>
            </a:r>
          </a:p>
          <a:p>
            <a:pPr algn="ctr"/>
            <a:endParaRPr lang="en-US" sz="2800" b="1" dirty="0">
              <a:latin typeface="+mj-lt"/>
            </a:endParaRPr>
          </a:p>
          <a:p>
            <a:pPr algn="ctr"/>
            <a:r>
              <a:rPr lang="en-US" sz="2800" b="1" dirty="0">
                <a:solidFill>
                  <a:schemeClr val="accent2"/>
                </a:solidFill>
                <a:latin typeface="+mj-lt"/>
              </a:rPr>
              <a:t>Cost of Good Sold </a:t>
            </a:r>
            <a:r>
              <a:rPr lang="en-US" sz="2800" b="1" dirty="0">
                <a:latin typeface="+mj-lt"/>
              </a:rPr>
              <a:t>provides virtually zero help with a Chargeback Model</a:t>
            </a:r>
          </a:p>
        </p:txBody>
      </p:sp>
    </p:spTree>
    <p:extLst>
      <p:ext uri="{BB962C8B-B14F-4D97-AF65-F5344CB8AC3E}">
        <p14:creationId xmlns:p14="http://schemas.microsoft.com/office/powerpoint/2010/main" val="168837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EAC0A7-2220-40C9-A6B6-870822758D13}"/>
              </a:ext>
            </a:extLst>
          </p:cNvPr>
          <p:cNvSpPr>
            <a:spLocks noGrp="1"/>
          </p:cNvSpPr>
          <p:nvPr>
            <p:ph sz="half" idx="15"/>
          </p:nvPr>
        </p:nvSpPr>
        <p:spPr>
          <a:xfrm>
            <a:off x="5867400" y="1700808"/>
            <a:ext cx="5701208" cy="4471392"/>
          </a:xfrm>
        </p:spPr>
        <p:txBody>
          <a:bodyPr/>
          <a:lstStyle/>
          <a:p>
            <a:r>
              <a:rPr lang="en-US" altLang="en-US" sz="2000" dirty="0"/>
              <a:t>An </a:t>
            </a:r>
            <a:r>
              <a:rPr lang="en-US" altLang="en-US" sz="2000" b="1" dirty="0">
                <a:solidFill>
                  <a:schemeClr val="accent2"/>
                </a:solidFill>
              </a:rPr>
              <a:t>Useful Consistent Lie </a:t>
            </a:r>
            <a:r>
              <a:rPr lang="en-US" altLang="en-US" sz="2000" dirty="0"/>
              <a:t>is everything around you and how you understand it.</a:t>
            </a:r>
          </a:p>
          <a:p>
            <a:endParaRPr lang="en-US" altLang="en-US" sz="2000" dirty="0"/>
          </a:p>
          <a:p>
            <a:r>
              <a:rPr lang="en-US" altLang="en-US" sz="2000" dirty="0"/>
              <a:t>When your understanding is sufficient for a conversation, you use that understanding. The value of the useful consistent lie is that the conversation can now be conducted with a reasonable degree of mutual understanding.</a:t>
            </a:r>
          </a:p>
          <a:p>
            <a:endParaRPr lang="en-US" altLang="en-US" sz="2000" dirty="0"/>
          </a:p>
          <a:p>
            <a:endParaRPr lang="en-US" altLang="en-US" sz="2000" dirty="0"/>
          </a:p>
          <a:p>
            <a:endParaRPr lang="en-US" altLang="en-US" sz="2000" dirty="0"/>
          </a:p>
          <a:p>
            <a:pPr algn="ctr"/>
            <a:r>
              <a:rPr lang="en-US" altLang="en-US" sz="2000" b="1" dirty="0">
                <a:solidFill>
                  <a:schemeClr val="accent2"/>
                </a:solidFill>
              </a:rPr>
              <a:t>Try to answer: what time is it, right now?</a:t>
            </a:r>
          </a:p>
          <a:p>
            <a:endParaRPr lang="en-US" altLang="en-US" sz="2000" dirty="0"/>
          </a:p>
        </p:txBody>
      </p:sp>
      <p:sp>
        <p:nvSpPr>
          <p:cNvPr id="3" name="Title 2">
            <a:extLst>
              <a:ext uri="{FF2B5EF4-FFF2-40B4-BE49-F238E27FC236}">
                <a16:creationId xmlns:a16="http://schemas.microsoft.com/office/drawing/2014/main" id="{AE0B1CF5-89DD-4EE1-B04D-6459FC6BD1D7}"/>
              </a:ext>
            </a:extLst>
          </p:cNvPr>
          <p:cNvSpPr>
            <a:spLocks noGrp="1"/>
          </p:cNvSpPr>
          <p:nvPr>
            <p:ph type="title"/>
          </p:nvPr>
        </p:nvSpPr>
        <p:spPr/>
        <p:txBody>
          <a:bodyPr/>
          <a:lstStyle/>
          <a:p>
            <a:r>
              <a:rPr lang="en-US" dirty="0"/>
              <a:t>The Value of a Useful Consistent Lie</a:t>
            </a:r>
          </a:p>
        </p:txBody>
      </p:sp>
      <p:pic>
        <p:nvPicPr>
          <p:cNvPr id="4098" name="Picture 2" descr="analog clock at 12 am">
            <a:extLst>
              <a:ext uri="{FF2B5EF4-FFF2-40B4-BE49-F238E27FC236}">
                <a16:creationId xmlns:a16="http://schemas.microsoft.com/office/drawing/2014/main" id="{EB153BC7-5D0F-4612-BF3D-68330FFA1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 y="1688603"/>
            <a:ext cx="5402998" cy="421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0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DFD95-355B-424E-9C15-D5509217C6DE}"/>
              </a:ext>
            </a:extLst>
          </p:cNvPr>
          <p:cNvSpPr>
            <a:spLocks noGrp="1"/>
          </p:cNvSpPr>
          <p:nvPr>
            <p:ph type="title"/>
          </p:nvPr>
        </p:nvSpPr>
        <p:spPr/>
        <p:txBody>
          <a:bodyPr/>
          <a:lstStyle/>
          <a:p>
            <a:r>
              <a:rPr lang="en-US" dirty="0"/>
              <a:t>The Useful Consistent Lie in a Chargeback Model</a:t>
            </a:r>
          </a:p>
        </p:txBody>
      </p:sp>
      <p:sp>
        <p:nvSpPr>
          <p:cNvPr id="5" name="Rectangle: Rounded Corners 4">
            <a:extLst>
              <a:ext uri="{FF2B5EF4-FFF2-40B4-BE49-F238E27FC236}">
                <a16:creationId xmlns:a16="http://schemas.microsoft.com/office/drawing/2014/main" id="{C20F8545-A146-4DC8-BC6A-2E80B1698656}"/>
              </a:ext>
            </a:extLst>
          </p:cNvPr>
          <p:cNvSpPr/>
          <p:nvPr/>
        </p:nvSpPr>
        <p:spPr bwMode="auto">
          <a:xfrm>
            <a:off x="615772" y="1700212"/>
            <a:ext cx="3048000" cy="1042987"/>
          </a:xfrm>
          <a:prstGeom prst="roundRect">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sz="2000" b="1" dirty="0">
                <a:latin typeface="+mj-lt"/>
              </a:rPr>
              <a:t>Recovery Target</a:t>
            </a:r>
          </a:p>
          <a:p>
            <a:pPr algn="ctr" eaLnBrk="0" hangingPunct="0">
              <a:buClr>
                <a:schemeClr val="tx1"/>
              </a:buClr>
              <a:buFont typeface="Wingdings" pitchFamily="2" charset="2"/>
              <a:buNone/>
            </a:pPr>
            <a:r>
              <a:rPr lang="en-US" sz="2000" dirty="0">
                <a:latin typeface="+mj-lt"/>
              </a:rPr>
              <a:t>IT budget</a:t>
            </a:r>
          </a:p>
        </p:txBody>
      </p:sp>
      <p:sp>
        <p:nvSpPr>
          <p:cNvPr id="6" name="Rectangle: Rounded Corners 5">
            <a:extLst>
              <a:ext uri="{FF2B5EF4-FFF2-40B4-BE49-F238E27FC236}">
                <a16:creationId xmlns:a16="http://schemas.microsoft.com/office/drawing/2014/main" id="{87E56395-789E-44C1-A320-17ED574A6ECC}"/>
              </a:ext>
            </a:extLst>
          </p:cNvPr>
          <p:cNvSpPr/>
          <p:nvPr/>
        </p:nvSpPr>
        <p:spPr bwMode="auto">
          <a:xfrm>
            <a:off x="4463872" y="1700213"/>
            <a:ext cx="3048000" cy="1042986"/>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Items</a:t>
            </a:r>
          </a:p>
          <a:p>
            <a:pPr algn="ctr" eaLnBrk="0" hangingPunct="0">
              <a:buClr>
                <a:schemeClr val="tx1"/>
              </a:buClr>
            </a:pPr>
            <a:r>
              <a:rPr lang="en-US" sz="2000" dirty="0">
                <a:latin typeface="+mj-lt"/>
              </a:rPr>
              <a:t>Multiple Items</a:t>
            </a:r>
          </a:p>
        </p:txBody>
      </p:sp>
      <p:sp>
        <p:nvSpPr>
          <p:cNvPr id="7" name="Rectangle: Rounded Corners 6">
            <a:extLst>
              <a:ext uri="{FF2B5EF4-FFF2-40B4-BE49-F238E27FC236}">
                <a16:creationId xmlns:a16="http://schemas.microsoft.com/office/drawing/2014/main" id="{5DB09B61-D8F3-42BE-AF84-A4D56F24CE71}"/>
              </a:ext>
            </a:extLst>
          </p:cNvPr>
          <p:cNvSpPr/>
          <p:nvPr/>
        </p:nvSpPr>
        <p:spPr bwMode="auto">
          <a:xfrm>
            <a:off x="8311972" y="1669733"/>
            <a:ext cx="3048000" cy="1073466"/>
          </a:xfrm>
          <a:prstGeom prst="roundRect">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 Price</a:t>
            </a:r>
          </a:p>
          <a:p>
            <a:pPr algn="ctr" eaLnBrk="0" hangingPunct="0">
              <a:buClr>
                <a:schemeClr val="tx1"/>
              </a:buClr>
            </a:pPr>
            <a:r>
              <a:rPr lang="en-US" sz="2000" dirty="0">
                <a:latin typeface="+mj-lt"/>
              </a:rPr>
              <a:t>?</a:t>
            </a:r>
          </a:p>
        </p:txBody>
      </p:sp>
      <p:graphicFrame>
        <p:nvGraphicFramePr>
          <p:cNvPr id="9" name="Table 8">
            <a:extLst>
              <a:ext uri="{FF2B5EF4-FFF2-40B4-BE49-F238E27FC236}">
                <a16:creationId xmlns:a16="http://schemas.microsoft.com/office/drawing/2014/main" id="{747677E2-FA24-4ECB-B15F-A15A2237804A}"/>
              </a:ext>
            </a:extLst>
          </p:cNvPr>
          <p:cNvGraphicFramePr>
            <a:graphicFrameLocks noGrp="1"/>
          </p:cNvGraphicFramePr>
          <p:nvPr/>
        </p:nvGraphicFramePr>
        <p:xfrm>
          <a:off x="630426" y="3130523"/>
          <a:ext cx="10729549" cy="1854200"/>
        </p:xfrm>
        <a:graphic>
          <a:graphicData uri="http://schemas.openxmlformats.org/drawingml/2006/table">
            <a:tbl>
              <a:tblPr firstRow="1" bandRow="1">
                <a:tableStyleId>{F2DE63D5-997A-4646-A377-4702673A728D}</a:tableStyleId>
              </a:tblPr>
              <a:tblGrid>
                <a:gridCol w="1812139">
                  <a:extLst>
                    <a:ext uri="{9D8B030D-6E8A-4147-A177-3AD203B41FA5}">
                      <a16:colId xmlns:a16="http://schemas.microsoft.com/office/drawing/2014/main" val="2003682122"/>
                    </a:ext>
                  </a:extLst>
                </a:gridCol>
                <a:gridCol w="2479680">
                  <a:extLst>
                    <a:ext uri="{9D8B030D-6E8A-4147-A177-3AD203B41FA5}">
                      <a16:colId xmlns:a16="http://schemas.microsoft.com/office/drawing/2014/main" val="3701622589"/>
                    </a:ext>
                  </a:extLst>
                </a:gridCol>
                <a:gridCol w="1859555">
                  <a:extLst>
                    <a:ext uri="{9D8B030D-6E8A-4147-A177-3AD203B41FA5}">
                      <a16:colId xmlns:a16="http://schemas.microsoft.com/office/drawing/2014/main" val="162514100"/>
                    </a:ext>
                  </a:extLst>
                </a:gridCol>
                <a:gridCol w="2432265">
                  <a:extLst>
                    <a:ext uri="{9D8B030D-6E8A-4147-A177-3AD203B41FA5}">
                      <a16:colId xmlns:a16="http://schemas.microsoft.com/office/drawing/2014/main" val="1056058898"/>
                    </a:ext>
                  </a:extLst>
                </a:gridCol>
                <a:gridCol w="2145910">
                  <a:extLst>
                    <a:ext uri="{9D8B030D-6E8A-4147-A177-3AD203B41FA5}">
                      <a16:colId xmlns:a16="http://schemas.microsoft.com/office/drawing/2014/main" val="3677390818"/>
                    </a:ext>
                  </a:extLst>
                </a:gridCol>
              </a:tblGrid>
              <a:tr h="370840">
                <a:tc>
                  <a:txBody>
                    <a:bodyPr/>
                    <a:lstStyle/>
                    <a:p>
                      <a:r>
                        <a:rPr lang="en-US" dirty="0"/>
                        <a:t>Line Items</a:t>
                      </a:r>
                    </a:p>
                  </a:txBody>
                  <a:tcPr>
                    <a:solidFill>
                      <a:schemeClr val="accent2"/>
                    </a:solidFill>
                  </a:tcPr>
                </a:tc>
                <a:tc>
                  <a:txBody>
                    <a:bodyPr/>
                    <a:lstStyle/>
                    <a:p>
                      <a:pPr algn="ctr"/>
                      <a:r>
                        <a:rPr lang="en-US" dirty="0"/>
                        <a:t>Inventory Count</a:t>
                      </a:r>
                    </a:p>
                  </a:txBody>
                  <a:tcPr/>
                </a:tc>
                <a:tc>
                  <a:txBody>
                    <a:bodyPr/>
                    <a:lstStyle/>
                    <a:p>
                      <a:pPr algn="ctr"/>
                      <a:r>
                        <a:rPr lang="en-US" dirty="0"/>
                        <a:t>Target %</a:t>
                      </a:r>
                    </a:p>
                  </a:txBody>
                  <a:tcPr/>
                </a:tc>
                <a:tc>
                  <a:txBody>
                    <a:bodyPr/>
                    <a:lstStyle/>
                    <a:p>
                      <a:pPr algn="ctr"/>
                      <a:r>
                        <a:rPr lang="en-US" dirty="0"/>
                        <a:t>Line Item Price/</a:t>
                      </a:r>
                      <a:r>
                        <a:rPr lang="en-US" dirty="0" err="1"/>
                        <a:t>yr</a:t>
                      </a:r>
                      <a:endParaRPr lang="en-US" dirty="0"/>
                    </a:p>
                  </a:txBody>
                  <a:tcPr>
                    <a:solidFill>
                      <a:schemeClr val="tx1"/>
                    </a:solidFill>
                  </a:tcPr>
                </a:tc>
                <a:tc>
                  <a:txBody>
                    <a:bodyPr/>
                    <a:lstStyle/>
                    <a:p>
                      <a:pPr algn="ctr"/>
                      <a:r>
                        <a:rPr lang="en-US" dirty="0"/>
                        <a:t>Extended Cost</a:t>
                      </a:r>
                    </a:p>
                  </a:txBody>
                  <a:tcPr/>
                </a:tc>
                <a:extLst>
                  <a:ext uri="{0D108BD9-81ED-4DB2-BD59-A6C34878D82A}">
                    <a16:rowId xmlns:a16="http://schemas.microsoft.com/office/drawing/2014/main" val="2276965286"/>
                  </a:ext>
                </a:extLst>
              </a:tr>
              <a:tr h="370840">
                <a:tc>
                  <a:txBody>
                    <a:bodyPr/>
                    <a:lstStyle/>
                    <a:p>
                      <a:r>
                        <a:rPr lang="en-US" b="1" dirty="0">
                          <a:solidFill>
                            <a:schemeClr val="accent2"/>
                          </a:solidFill>
                        </a:rPr>
                        <a:t>Server</a:t>
                      </a:r>
                    </a:p>
                  </a:txBody>
                  <a:tcPr/>
                </a:tc>
                <a:tc>
                  <a:txBody>
                    <a:bodyPr/>
                    <a:lstStyle/>
                    <a:p>
                      <a:pPr algn="ctr"/>
                      <a:r>
                        <a:rPr lang="en-US" dirty="0">
                          <a:solidFill>
                            <a:schemeClr val="accent3">
                              <a:lumMod val="75000"/>
                            </a:schemeClr>
                          </a:solidFill>
                        </a:rPr>
                        <a:t>12,000</a:t>
                      </a:r>
                    </a:p>
                  </a:txBody>
                  <a:tcPr/>
                </a:tc>
                <a:tc>
                  <a:txBody>
                    <a:bodyPr/>
                    <a:lstStyle/>
                    <a:p>
                      <a:pPr algn="ctr"/>
                      <a:r>
                        <a:rPr lang="en-US" dirty="0">
                          <a:solidFill>
                            <a:schemeClr val="accent3">
                              <a:lumMod val="75000"/>
                            </a:schemeClr>
                          </a:solidFill>
                        </a:rPr>
                        <a:t>64.8%</a:t>
                      </a:r>
                    </a:p>
                  </a:txBody>
                  <a:tcPr/>
                </a:tc>
                <a:tc>
                  <a:txBody>
                    <a:bodyPr/>
                    <a:lstStyle/>
                    <a:p>
                      <a:pPr algn="ctr"/>
                      <a:r>
                        <a:rPr lang="en-US" b="1" dirty="0">
                          <a:solidFill>
                            <a:schemeClr val="tx1"/>
                          </a:solidFill>
                        </a:rPr>
                        <a:t>$27,000</a:t>
                      </a:r>
                    </a:p>
                  </a:txBody>
                  <a:tcPr/>
                </a:tc>
                <a:tc>
                  <a:txBody>
                    <a:bodyPr/>
                    <a:lstStyle/>
                    <a:p>
                      <a:pPr algn="ctr"/>
                      <a:r>
                        <a:rPr lang="en-US" dirty="0">
                          <a:solidFill>
                            <a:schemeClr val="accent3">
                              <a:lumMod val="75000"/>
                            </a:schemeClr>
                          </a:solidFill>
                        </a:rPr>
                        <a:t>$324,000,000</a:t>
                      </a:r>
                    </a:p>
                  </a:txBody>
                  <a:tcPr/>
                </a:tc>
                <a:extLst>
                  <a:ext uri="{0D108BD9-81ED-4DB2-BD59-A6C34878D82A}">
                    <a16:rowId xmlns:a16="http://schemas.microsoft.com/office/drawing/2014/main" val="3137513667"/>
                  </a:ext>
                </a:extLst>
              </a:tr>
              <a:tr h="370840">
                <a:tc>
                  <a:txBody>
                    <a:bodyPr/>
                    <a:lstStyle/>
                    <a:p>
                      <a:r>
                        <a:rPr lang="en-US" b="1" dirty="0">
                          <a:solidFill>
                            <a:schemeClr val="accent2"/>
                          </a:solidFill>
                        </a:rPr>
                        <a:t>Storage</a:t>
                      </a:r>
                    </a:p>
                  </a:txBody>
                  <a:tcPr/>
                </a:tc>
                <a:tc>
                  <a:txBody>
                    <a:bodyPr/>
                    <a:lstStyle/>
                    <a:p>
                      <a:pPr algn="ctr"/>
                      <a:r>
                        <a:rPr lang="en-US" dirty="0">
                          <a:solidFill>
                            <a:schemeClr val="accent3">
                              <a:lumMod val="75000"/>
                            </a:schemeClr>
                          </a:solidFill>
                        </a:rPr>
                        <a:t>150000</a:t>
                      </a:r>
                    </a:p>
                  </a:txBody>
                  <a:tcPr/>
                </a:tc>
                <a:tc>
                  <a:txBody>
                    <a:bodyPr/>
                    <a:lstStyle/>
                    <a:p>
                      <a:pPr algn="ctr"/>
                      <a:r>
                        <a:rPr lang="en-US" dirty="0">
                          <a:solidFill>
                            <a:schemeClr val="accent3">
                              <a:lumMod val="75000"/>
                            </a:schemeClr>
                          </a:solidFill>
                        </a:rPr>
                        <a:t>25%</a:t>
                      </a:r>
                    </a:p>
                  </a:txBody>
                  <a:tcPr/>
                </a:tc>
                <a:tc>
                  <a:txBody>
                    <a:bodyPr/>
                    <a:lstStyle/>
                    <a:p>
                      <a:pPr algn="ctr"/>
                      <a:r>
                        <a:rPr lang="en-US" b="1" dirty="0">
                          <a:solidFill>
                            <a:schemeClr val="tx1"/>
                          </a:solidFill>
                        </a:rPr>
                        <a:t>$833</a:t>
                      </a:r>
                    </a:p>
                  </a:txBody>
                  <a:tcPr/>
                </a:tc>
                <a:tc>
                  <a:txBody>
                    <a:bodyPr/>
                    <a:lstStyle/>
                    <a:p>
                      <a:pPr algn="ctr"/>
                      <a:r>
                        <a:rPr lang="en-US" dirty="0">
                          <a:solidFill>
                            <a:schemeClr val="accent3">
                              <a:lumMod val="75000"/>
                            </a:schemeClr>
                          </a:solidFill>
                        </a:rPr>
                        <a:t>$125,000,000</a:t>
                      </a:r>
                    </a:p>
                  </a:txBody>
                  <a:tcPr/>
                </a:tc>
                <a:extLst>
                  <a:ext uri="{0D108BD9-81ED-4DB2-BD59-A6C34878D82A}">
                    <a16:rowId xmlns:a16="http://schemas.microsoft.com/office/drawing/2014/main" val="3256971502"/>
                  </a:ext>
                </a:extLst>
              </a:tr>
              <a:tr h="370840">
                <a:tc>
                  <a:txBody>
                    <a:bodyPr/>
                    <a:lstStyle/>
                    <a:p>
                      <a:r>
                        <a:rPr lang="en-US" b="1" dirty="0">
                          <a:solidFill>
                            <a:schemeClr val="accent2"/>
                          </a:solidFill>
                        </a:rPr>
                        <a:t>Memory</a:t>
                      </a:r>
                    </a:p>
                  </a:txBody>
                  <a:tcPr/>
                </a:tc>
                <a:tc>
                  <a:txBody>
                    <a:bodyPr/>
                    <a:lstStyle/>
                    <a:p>
                      <a:pPr algn="ctr"/>
                      <a:r>
                        <a:rPr lang="en-US" dirty="0">
                          <a:solidFill>
                            <a:schemeClr val="accent3">
                              <a:lumMod val="75000"/>
                            </a:schemeClr>
                          </a:solidFill>
                        </a:rPr>
                        <a:t>15,000,000</a:t>
                      </a:r>
                    </a:p>
                  </a:txBody>
                  <a:tcPr/>
                </a:tc>
                <a:tc>
                  <a:txBody>
                    <a:bodyPr/>
                    <a:lstStyle/>
                    <a:p>
                      <a:pPr algn="ctr"/>
                      <a:r>
                        <a:rPr lang="en-US" dirty="0">
                          <a:solidFill>
                            <a:schemeClr val="accent3">
                              <a:lumMod val="75000"/>
                            </a:schemeClr>
                          </a:solidFill>
                        </a:rPr>
                        <a:t>10.2%</a:t>
                      </a:r>
                    </a:p>
                  </a:txBody>
                  <a:tcPr/>
                </a:tc>
                <a:tc>
                  <a:txBody>
                    <a:bodyPr/>
                    <a:lstStyle/>
                    <a:p>
                      <a:pPr algn="ctr"/>
                      <a:r>
                        <a:rPr lang="en-US" b="1" dirty="0">
                          <a:solidFill>
                            <a:schemeClr val="tx1"/>
                          </a:solidFill>
                        </a:rPr>
                        <a:t>$3</a:t>
                      </a:r>
                    </a:p>
                  </a:txBody>
                  <a:tcPr/>
                </a:tc>
                <a:tc>
                  <a:txBody>
                    <a:bodyPr/>
                    <a:lstStyle/>
                    <a:p>
                      <a:pPr algn="ctr"/>
                      <a:r>
                        <a:rPr lang="en-US" dirty="0">
                          <a:solidFill>
                            <a:schemeClr val="accent3">
                              <a:lumMod val="75000"/>
                            </a:schemeClr>
                          </a:solidFill>
                        </a:rPr>
                        <a:t>$51,000,000</a:t>
                      </a:r>
                    </a:p>
                  </a:txBody>
                  <a:tcPr/>
                </a:tc>
                <a:extLst>
                  <a:ext uri="{0D108BD9-81ED-4DB2-BD59-A6C34878D82A}">
                    <a16:rowId xmlns:a16="http://schemas.microsoft.com/office/drawing/2014/main" val="3151802140"/>
                  </a:ext>
                </a:extLst>
              </a:tr>
              <a:tr h="370840">
                <a:tc>
                  <a:txBody>
                    <a:bodyPr/>
                    <a:lstStyle/>
                    <a:p>
                      <a:r>
                        <a:rPr lang="en-US" b="1" dirty="0">
                          <a:solidFill>
                            <a:schemeClr val="accent2"/>
                          </a:solidFill>
                        </a:rPr>
                        <a:t>SUM</a:t>
                      </a:r>
                    </a:p>
                  </a:txBody>
                  <a:tcPr>
                    <a:lnB w="12700" cap="flat" cmpd="sng" algn="ctr">
                      <a:solidFill>
                        <a:schemeClr val="accent3"/>
                      </a:solidFill>
                      <a:prstDash val="solid"/>
                      <a:round/>
                      <a:headEnd type="none" w="med" len="med"/>
                      <a:tailEnd type="none" w="med" len="med"/>
                    </a:lnB>
                  </a:tcPr>
                </a:tc>
                <a:tc>
                  <a:txBody>
                    <a:bodyPr/>
                    <a:lstStyle/>
                    <a:p>
                      <a:pPr algn="ctr"/>
                      <a:endParaRPr lang="en-US" dirty="0">
                        <a:solidFill>
                          <a:schemeClr val="accent3">
                            <a:lumMod val="75000"/>
                          </a:schemeClr>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100%</a:t>
                      </a:r>
                    </a:p>
                  </a:txBody>
                  <a:tcPr>
                    <a:lnB w="12700" cap="flat" cmpd="sng" algn="ctr">
                      <a:solidFill>
                        <a:schemeClr val="accent3"/>
                      </a:solidFill>
                      <a:prstDash val="solid"/>
                      <a:round/>
                      <a:headEnd type="none" w="med" len="med"/>
                      <a:tailEnd type="none" w="med" len="med"/>
                    </a:lnB>
                  </a:tcPr>
                </a:tc>
                <a:tc>
                  <a:txBody>
                    <a:bodyPr/>
                    <a:lstStyle/>
                    <a:p>
                      <a:pPr algn="ctr"/>
                      <a:endParaRPr lang="en-US" b="1"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$500,000,000</a:t>
                      </a: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848836244"/>
                  </a:ext>
                </a:extLst>
              </a:tr>
            </a:tbl>
          </a:graphicData>
        </a:graphic>
      </p:graphicFrame>
      <p:sp>
        <p:nvSpPr>
          <p:cNvPr id="2" name="Rectangle 1">
            <a:extLst>
              <a:ext uri="{FF2B5EF4-FFF2-40B4-BE49-F238E27FC236}">
                <a16:creationId xmlns:a16="http://schemas.microsoft.com/office/drawing/2014/main" id="{BBD0A695-7802-46F1-8821-F517AFFE260D}"/>
              </a:ext>
            </a:extLst>
          </p:cNvPr>
          <p:cNvSpPr/>
          <p:nvPr/>
        </p:nvSpPr>
        <p:spPr bwMode="auto">
          <a:xfrm>
            <a:off x="6858000" y="3024549"/>
            <a:ext cx="2286000" cy="2133600"/>
          </a:xfrm>
          <a:prstGeom prst="rect">
            <a:avLst/>
          </a:prstGeom>
          <a:noFill/>
          <a:ln w="57150">
            <a:solidFill>
              <a:schemeClr val="tx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sp>
        <p:nvSpPr>
          <p:cNvPr id="10" name="CasellaDiTesto 5">
            <a:extLst>
              <a:ext uri="{FF2B5EF4-FFF2-40B4-BE49-F238E27FC236}">
                <a16:creationId xmlns:a16="http://schemas.microsoft.com/office/drawing/2014/main" id="{CB931A16-9AF4-48E3-B359-BC1C63D09C24}"/>
              </a:ext>
            </a:extLst>
          </p:cNvPr>
          <p:cNvSpPr txBox="1"/>
          <p:nvPr/>
        </p:nvSpPr>
        <p:spPr>
          <a:xfrm>
            <a:off x="6686550" y="5189133"/>
            <a:ext cx="2933700" cy="1015663"/>
          </a:xfrm>
          <a:prstGeom prst="rect">
            <a:avLst/>
          </a:prstGeom>
          <a:noFill/>
        </p:spPr>
        <p:txBody>
          <a:bodyPr wrap="square" rtlCol="0">
            <a:spAutoFit/>
          </a:bodyPr>
          <a:lstStyle/>
          <a:p>
            <a:pPr algn="ctr"/>
            <a:r>
              <a:rPr lang="en-US" altLang="en-US" sz="2000" dirty="0">
                <a:solidFill>
                  <a:schemeClr val="accent3">
                    <a:lumMod val="75000"/>
                  </a:schemeClr>
                </a:solidFill>
                <a:latin typeface="+mn-lt"/>
                <a:cs typeface="Arial"/>
              </a:rPr>
              <a:t>In our Chargeback Model, the </a:t>
            </a:r>
            <a:r>
              <a:rPr lang="en-US" altLang="en-US" sz="2000" b="1" dirty="0">
                <a:solidFill>
                  <a:schemeClr val="accent2"/>
                </a:solidFill>
                <a:latin typeface="+mn-lt"/>
                <a:cs typeface="Arial"/>
              </a:rPr>
              <a:t>Line Item Price </a:t>
            </a:r>
            <a:r>
              <a:rPr lang="en-US" altLang="en-US" sz="2000" dirty="0">
                <a:solidFill>
                  <a:schemeClr val="accent3">
                    <a:lumMod val="75000"/>
                  </a:schemeClr>
                </a:solidFill>
                <a:latin typeface="+mn-lt"/>
                <a:cs typeface="Arial"/>
              </a:rPr>
              <a:t>is the Useful Consistent Lie</a:t>
            </a:r>
          </a:p>
        </p:txBody>
      </p:sp>
    </p:spTree>
    <p:extLst>
      <p:ext uri="{BB962C8B-B14F-4D97-AF65-F5344CB8AC3E}">
        <p14:creationId xmlns:p14="http://schemas.microsoft.com/office/powerpoint/2010/main" val="176417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A2D4E-603C-4936-8478-0B9539501488}"/>
              </a:ext>
            </a:extLst>
          </p:cNvPr>
          <p:cNvSpPr>
            <a:spLocks noGrp="1"/>
          </p:cNvSpPr>
          <p:nvPr>
            <p:ph type="body" sz="quarter" idx="10"/>
          </p:nvPr>
        </p:nvSpPr>
        <p:spPr>
          <a:xfrm>
            <a:off x="1424354" y="1700213"/>
            <a:ext cx="10144254" cy="4176712"/>
          </a:xfrm>
        </p:spPr>
        <p:txBody>
          <a:bodyPr>
            <a:normAutofit lnSpcReduction="10000"/>
          </a:bodyPr>
          <a:lstStyle/>
          <a:p>
            <a:pPr marL="342900" indent="-342900">
              <a:buFont typeface="Wingdings" panose="05000000000000000000" pitchFamily="2" charset="2"/>
              <a:buChar char="ü"/>
            </a:pPr>
            <a:r>
              <a:rPr lang="en-US" sz="2800" b="1" dirty="0">
                <a:solidFill>
                  <a:schemeClr val="accent2"/>
                </a:solidFill>
              </a:rPr>
              <a:t>Chargeback is EASY</a:t>
            </a:r>
            <a:r>
              <a:rPr lang="en-US" sz="2800" dirty="0"/>
              <a:t>, except for the people</a:t>
            </a:r>
          </a:p>
          <a:p>
            <a:pPr marL="342900" indent="-342900">
              <a:buFont typeface="Wingdings" panose="05000000000000000000" pitchFamily="2" charset="2"/>
              <a:buChar char="ü"/>
            </a:pPr>
            <a:endParaRPr lang="en-US" sz="2800" b="1" dirty="0">
              <a:solidFill>
                <a:schemeClr val="accent2"/>
              </a:solidFill>
            </a:endParaRPr>
          </a:p>
          <a:p>
            <a:pPr marL="342900" indent="-342900">
              <a:buFont typeface="Wingdings" panose="05000000000000000000" pitchFamily="2" charset="2"/>
              <a:buChar char="ü"/>
            </a:pPr>
            <a:r>
              <a:rPr lang="en-US" sz="2800" b="1" u="sng" dirty="0">
                <a:solidFill>
                  <a:schemeClr val="accent2"/>
                </a:solidFill>
              </a:rPr>
              <a:t>Cost</a:t>
            </a:r>
            <a:r>
              <a:rPr lang="en-US" sz="2800" b="1" dirty="0">
                <a:solidFill>
                  <a:schemeClr val="accent2"/>
                </a:solidFill>
              </a:rPr>
              <a:t> of Goods Sold </a:t>
            </a:r>
            <a:r>
              <a:rPr lang="en-US" sz="2800" dirty="0"/>
              <a:t>vs. </a:t>
            </a:r>
            <a:r>
              <a:rPr lang="en-US" sz="2800" b="1" u="sng" dirty="0">
                <a:solidFill>
                  <a:schemeClr val="accent2"/>
                </a:solidFill>
              </a:rPr>
              <a:t>Price</a:t>
            </a:r>
            <a:r>
              <a:rPr lang="en-US" sz="2800" b="1" dirty="0">
                <a:solidFill>
                  <a:schemeClr val="accent2"/>
                </a:solidFill>
              </a:rPr>
              <a:t> to Achieve a Chargeback Recovery Target</a:t>
            </a:r>
          </a:p>
          <a:p>
            <a:pPr marL="342900" indent="-342900">
              <a:buFont typeface="Wingdings" panose="05000000000000000000" pitchFamily="2" charset="2"/>
              <a:buChar char="ü"/>
            </a:pPr>
            <a:endParaRPr lang="en-US" sz="2800" dirty="0"/>
          </a:p>
          <a:p>
            <a:pPr marL="342900" indent="-342900">
              <a:buFont typeface="Wingdings" panose="05000000000000000000" pitchFamily="2" charset="2"/>
              <a:buChar char="ü"/>
            </a:pPr>
            <a:r>
              <a:rPr lang="en-US" altLang="en-US" sz="2800" b="1" dirty="0">
                <a:solidFill>
                  <a:schemeClr val="accent2"/>
                </a:solidFill>
              </a:rPr>
              <a:t>Charge back is all about changing behavior. </a:t>
            </a:r>
            <a:r>
              <a:rPr lang="en-US" sz="2800" dirty="0"/>
              <a:t>The model should be consistent, transparent and well understood</a:t>
            </a:r>
          </a:p>
          <a:p>
            <a:endParaRPr lang="en-US" sz="2800" dirty="0"/>
          </a:p>
          <a:p>
            <a:pPr marL="342900" indent="-342900">
              <a:buFont typeface="Wingdings" panose="05000000000000000000" pitchFamily="2" charset="2"/>
              <a:buChar char="ü"/>
            </a:pPr>
            <a:r>
              <a:rPr lang="en-US" sz="2800" dirty="0"/>
              <a:t>The Value of </a:t>
            </a:r>
            <a:r>
              <a:rPr lang="en-US" sz="2800" b="1" dirty="0">
                <a:solidFill>
                  <a:schemeClr val="accent2"/>
                </a:solidFill>
              </a:rPr>
              <a:t>Useful Consistent Lies  </a:t>
            </a:r>
            <a:r>
              <a:rPr lang="en-US" altLang="en-US" sz="2800" dirty="0"/>
              <a:t>They help the conversation along with a reasonable degree of mutual understanding</a:t>
            </a:r>
          </a:p>
        </p:txBody>
      </p:sp>
      <p:sp>
        <p:nvSpPr>
          <p:cNvPr id="3" name="Title 2">
            <a:extLst>
              <a:ext uri="{FF2B5EF4-FFF2-40B4-BE49-F238E27FC236}">
                <a16:creationId xmlns:a16="http://schemas.microsoft.com/office/drawing/2014/main" id="{EE09B6E7-6F87-455F-AA26-51959245283E}"/>
              </a:ext>
            </a:extLst>
          </p:cNvPr>
          <p:cNvSpPr>
            <a:spLocks noGrp="1"/>
          </p:cNvSpPr>
          <p:nvPr>
            <p:ph type="title"/>
          </p:nvPr>
        </p:nvSpPr>
        <p:spPr>
          <a:xfrm>
            <a:off x="1582615" y="130281"/>
            <a:ext cx="9985993" cy="1152128"/>
          </a:xfrm>
        </p:spPr>
        <p:txBody>
          <a:bodyPr/>
          <a:lstStyle/>
          <a:p>
            <a:r>
              <a:rPr lang="en-US" dirty="0"/>
              <a:t>4 Key Takeaways</a:t>
            </a:r>
          </a:p>
        </p:txBody>
      </p:sp>
      <p:sp>
        <p:nvSpPr>
          <p:cNvPr id="5" name="TextBox 4">
            <a:extLst>
              <a:ext uri="{FF2B5EF4-FFF2-40B4-BE49-F238E27FC236}">
                <a16:creationId xmlns:a16="http://schemas.microsoft.com/office/drawing/2014/main" id="{700C7EFB-173F-4A60-AA9C-5E05FD655A44}"/>
              </a:ext>
            </a:extLst>
          </p:cNvPr>
          <p:cNvSpPr txBox="1"/>
          <p:nvPr/>
        </p:nvSpPr>
        <p:spPr>
          <a:xfrm rot="16200000">
            <a:off x="-1872984" y="3452458"/>
            <a:ext cx="4992751" cy="1077218"/>
          </a:xfrm>
          <a:prstGeom prst="rect">
            <a:avLst/>
          </a:prstGeom>
          <a:noFill/>
        </p:spPr>
        <p:txBody>
          <a:bodyPr wrap="square" rtlCol="0">
            <a:spAutoFit/>
          </a:bodyPr>
          <a:lstStyle/>
          <a:p>
            <a:pPr algn="ctr"/>
            <a:r>
              <a:rPr lang="en-US" sz="3200" dirty="0"/>
              <a:t>Questions, Comments, </a:t>
            </a:r>
          </a:p>
          <a:p>
            <a:pPr algn="ctr"/>
            <a:r>
              <a:rPr lang="en-US" sz="3200" dirty="0"/>
              <a:t>Disagreements, Challenges?</a:t>
            </a:r>
          </a:p>
        </p:txBody>
      </p:sp>
    </p:spTree>
    <p:extLst>
      <p:ext uri="{BB962C8B-B14F-4D97-AF65-F5344CB8AC3E}">
        <p14:creationId xmlns:p14="http://schemas.microsoft.com/office/powerpoint/2010/main" val="254405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5533FF-540D-4420-A37C-E3C2E1771C41}"/>
              </a:ext>
            </a:extLst>
          </p:cNvPr>
          <p:cNvSpPr>
            <a:spLocks noGrp="1"/>
          </p:cNvSpPr>
          <p:nvPr>
            <p:ph type="body" sz="quarter" idx="10"/>
          </p:nvPr>
        </p:nvSpPr>
        <p:spPr/>
        <p:txBody>
          <a:bodyPr>
            <a:normAutofit fontScale="92500" lnSpcReduction="20000"/>
          </a:bodyPr>
          <a:lstStyle/>
          <a:p>
            <a:r>
              <a:rPr lang="en-US" dirty="0"/>
              <a:t>Economists think of costs as consequences of choices. In the real world, resources are scarce. Because resources are limited, all necessary interventions cannot be implemented. When decisionmakers choose to implement a program, the resources expended will not be available for other possible uses.</a:t>
            </a:r>
          </a:p>
          <a:p>
            <a:endParaRPr lang="en-US" dirty="0"/>
          </a:p>
          <a:p>
            <a:r>
              <a:rPr lang="en-US" dirty="0"/>
              <a:t>For instance, the decision to allocate funds for a public health program renders these funds unavailable for education, housing, or defense spending.</a:t>
            </a:r>
          </a:p>
          <a:p>
            <a:endParaRPr lang="en-US" dirty="0"/>
          </a:p>
          <a:p>
            <a:r>
              <a:rPr lang="en-US" dirty="0"/>
              <a:t>Therefore, the true cost of a program is not just the amount of funds spent on it. It is also the value of benefits that would have been derived if the resources had been allocated to their next best use. Economists call it the opportunity cost of a resource or program.</a:t>
            </a:r>
          </a:p>
        </p:txBody>
      </p:sp>
      <p:sp>
        <p:nvSpPr>
          <p:cNvPr id="3" name="Title 2">
            <a:extLst>
              <a:ext uri="{FF2B5EF4-FFF2-40B4-BE49-F238E27FC236}">
                <a16:creationId xmlns:a16="http://schemas.microsoft.com/office/drawing/2014/main" id="{59043AA4-48AE-4800-9C5A-D6984991C750}"/>
              </a:ext>
            </a:extLst>
          </p:cNvPr>
          <p:cNvSpPr>
            <a:spLocks noGrp="1"/>
          </p:cNvSpPr>
          <p:nvPr>
            <p:ph type="title"/>
          </p:nvPr>
        </p:nvSpPr>
        <p:spPr/>
        <p:txBody>
          <a:bodyPr/>
          <a:lstStyle/>
          <a:p>
            <a:r>
              <a:rPr lang="en-US" dirty="0"/>
              <a:t>Opportunity Cost</a:t>
            </a:r>
          </a:p>
        </p:txBody>
      </p:sp>
    </p:spTree>
    <p:extLst>
      <p:ext uri="{BB962C8B-B14F-4D97-AF65-F5344CB8AC3E}">
        <p14:creationId xmlns:p14="http://schemas.microsoft.com/office/powerpoint/2010/main" val="948599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2732</Words>
  <Application>Microsoft Office PowerPoint</Application>
  <PresentationFormat>Widescreen</PresentationFormat>
  <Paragraphs>221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Adventures With Chargeback And the Value of a Useful consistent Lie</vt:lpstr>
      <vt:lpstr>PowerPoint Presentation</vt:lpstr>
      <vt:lpstr>Benisims (insightful rubbish Mr. Ben says) </vt:lpstr>
      <vt:lpstr>IT Accounting and Chargeback</vt:lpstr>
      <vt:lpstr>Mitigate the Misunderstanding</vt:lpstr>
      <vt:lpstr>The Value of a Useful Consistent Lie</vt:lpstr>
      <vt:lpstr>The Useful Consistent Lie in a Chargeback Model</vt:lpstr>
      <vt:lpstr>4 Key Takeaways</vt:lpstr>
      <vt:lpstr>Opportunity Cost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Davies</dc:creator>
  <cp:lastModifiedBy>Ben Davies</cp:lastModifiedBy>
  <cp:revision>13</cp:revision>
  <dcterms:created xsi:type="dcterms:W3CDTF">2020-02-04T15:52:51Z</dcterms:created>
  <dcterms:modified xsi:type="dcterms:W3CDTF">2020-02-16T00:44:38Z</dcterms:modified>
</cp:coreProperties>
</file>