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46" r:id="rId1"/>
  </p:sldMasterIdLst>
  <p:notesMasterIdLst>
    <p:notesMasterId r:id="rId25"/>
  </p:notesMasterIdLst>
  <p:handoutMasterIdLst>
    <p:handoutMasterId r:id="rId26"/>
  </p:handoutMasterIdLst>
  <p:sldIdLst>
    <p:sldId id="335" r:id="rId2"/>
    <p:sldId id="349" r:id="rId3"/>
    <p:sldId id="337" r:id="rId4"/>
    <p:sldId id="303" r:id="rId5"/>
    <p:sldId id="327" r:id="rId6"/>
    <p:sldId id="334" r:id="rId7"/>
    <p:sldId id="304" r:id="rId8"/>
    <p:sldId id="305" r:id="rId9"/>
    <p:sldId id="328" r:id="rId10"/>
    <p:sldId id="347" r:id="rId11"/>
    <p:sldId id="350" r:id="rId12"/>
    <p:sldId id="308" r:id="rId13"/>
    <p:sldId id="338" r:id="rId14"/>
    <p:sldId id="324" r:id="rId15"/>
    <p:sldId id="339" r:id="rId16"/>
    <p:sldId id="340" r:id="rId17"/>
    <p:sldId id="346" r:id="rId18"/>
    <p:sldId id="341" r:id="rId19"/>
    <p:sldId id="342" r:id="rId20"/>
    <p:sldId id="345" r:id="rId21"/>
    <p:sldId id="348" r:id="rId22"/>
    <p:sldId id="330" r:id="rId23"/>
    <p:sldId id="351" r:id="rId24"/>
  </p:sldIdLst>
  <p:sldSz cx="9144000" cy="6858000" type="screen4x3"/>
  <p:notesSz cx="6858000" cy="92964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Final Version" id="{5C747024-B5EB-1D45-9837-AC7186E1A021}">
          <p14:sldIdLst>
            <p14:sldId id="335"/>
            <p14:sldId id="349"/>
            <p14:sldId id="337"/>
            <p14:sldId id="303"/>
            <p14:sldId id="327"/>
            <p14:sldId id="334"/>
            <p14:sldId id="304"/>
            <p14:sldId id="305"/>
            <p14:sldId id="328"/>
            <p14:sldId id="347"/>
            <p14:sldId id="350"/>
            <p14:sldId id="308"/>
            <p14:sldId id="338"/>
            <p14:sldId id="324"/>
            <p14:sldId id="339"/>
            <p14:sldId id="340"/>
            <p14:sldId id="346"/>
            <p14:sldId id="341"/>
            <p14:sldId id="342"/>
            <p14:sldId id="345"/>
            <p14:sldId id="348"/>
            <p14:sldId id="330"/>
            <p14:sldId id="351"/>
          </p14:sldIdLst>
        </p14:section>
      </p14:sectionLst>
    </p:ext>
    <p:ext uri="{EFAFB233-063F-42B5-8137-9DF3F51BA10A}">
      <p15:sldGuideLst xmlns:p15="http://schemas.microsoft.com/office/powerpoint/2012/main">
        <p15:guide id="1" orient="horz" pos="709">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urizio Pedraglio" initials="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7072"/>
    <a:srgbClr val="003165"/>
    <a:srgbClr val="3399CC"/>
    <a:srgbClr val="EE9715"/>
    <a:srgbClr val="C0D4EE"/>
    <a:srgbClr val="F1FAFF"/>
    <a:srgbClr val="3372C8"/>
    <a:srgbClr val="009900"/>
    <a:srgbClr val="19375F"/>
    <a:srgbClr val="0C1B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295" autoAdjust="0"/>
    <p:restoredTop sz="31180" autoAdjust="0"/>
  </p:normalViewPr>
  <p:slideViewPr>
    <p:cSldViewPr snapToObjects="1" showGuides="1">
      <p:cViewPr varScale="1">
        <p:scale>
          <a:sx n="29" d="100"/>
          <a:sy n="29" d="100"/>
        </p:scale>
        <p:origin x="1272" y="60"/>
      </p:cViewPr>
      <p:guideLst>
        <p:guide orient="horz" pos="709"/>
        <p:guide pos="2880"/>
      </p:guideLst>
    </p:cSldViewPr>
  </p:slideViewPr>
  <p:outlineViewPr>
    <p:cViewPr>
      <p:scale>
        <a:sx n="33" d="100"/>
        <a:sy n="33" d="100"/>
      </p:scale>
      <p:origin x="0" y="0"/>
    </p:cViewPr>
  </p:outlineViewPr>
  <p:notesTextViewPr>
    <p:cViewPr>
      <p:scale>
        <a:sx n="100" d="100"/>
        <a:sy n="100" d="100"/>
      </p:scale>
      <p:origin x="0" y="-1470"/>
    </p:cViewPr>
  </p:notesTextViewPr>
  <p:sorterViewPr>
    <p:cViewPr>
      <p:scale>
        <a:sx n="66" d="100"/>
        <a:sy n="66" d="100"/>
      </p:scale>
      <p:origin x="0" y="1278"/>
    </p:cViewPr>
  </p:sorterViewPr>
  <p:notesViewPr>
    <p:cSldViewPr showGuides="1">
      <p:cViewPr varScale="1">
        <p:scale>
          <a:sx n="56" d="100"/>
          <a:sy n="56" d="100"/>
        </p:scale>
        <p:origin x="-2502" y="-90"/>
      </p:cViewPr>
      <p:guideLst>
        <p:guide orient="horz" pos="2928"/>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4"/>
            <a:ext cx="2971800" cy="464820"/>
          </a:xfrm>
          <a:prstGeom prst="rect">
            <a:avLst/>
          </a:prstGeom>
        </p:spPr>
        <p:txBody>
          <a:bodyPr vert="horz" lIns="91440" tIns="45720" rIns="91440" bIns="45720" rtlCol="0"/>
          <a:lstStyle>
            <a:lvl1pPr algn="r">
              <a:defRPr sz="1200"/>
            </a:lvl1pPr>
          </a:lstStyle>
          <a:p>
            <a:fld id="{90E6015D-D711-493F-A0E9-52DE7608FEE3}" type="datetimeFigureOut">
              <a:rPr lang="en-US" smtClean="0"/>
              <a:pPr/>
              <a:t>2017-02-20</a:t>
            </a:fld>
            <a:endParaRPr lang="en-US" dirty="0"/>
          </a:p>
        </p:txBody>
      </p:sp>
      <p:sp>
        <p:nvSpPr>
          <p:cNvPr id="4" name="Footer Placeholder 3"/>
          <p:cNvSpPr>
            <a:spLocks noGrp="1"/>
          </p:cNvSpPr>
          <p:nvPr>
            <p:ph type="ftr" sz="quarter" idx="2"/>
          </p:nvPr>
        </p:nvSpPr>
        <p:spPr>
          <a:xfrm>
            <a:off x="0" y="8829971"/>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71"/>
            <a:ext cx="2971800" cy="464820"/>
          </a:xfrm>
          <a:prstGeom prst="rect">
            <a:avLst/>
          </a:prstGeom>
        </p:spPr>
        <p:txBody>
          <a:bodyPr vert="horz" lIns="91440" tIns="45720" rIns="91440" bIns="45720" rtlCol="0" anchor="b"/>
          <a:lstStyle>
            <a:lvl1pPr algn="r">
              <a:defRPr sz="1200"/>
            </a:lvl1pPr>
          </a:lstStyle>
          <a:p>
            <a:fld id="{BDC8AFB7-3CEB-42B5-84E2-61FA872FA1BB}" type="slidenum">
              <a:rPr lang="en-US" smtClean="0"/>
              <a:pPr/>
              <a:t>‹#›</a:t>
            </a:fld>
            <a:endParaRPr lang="en-US" dirty="0"/>
          </a:p>
        </p:txBody>
      </p:sp>
    </p:spTree>
    <p:extLst>
      <p:ext uri="{BB962C8B-B14F-4D97-AF65-F5344CB8AC3E}">
        <p14:creationId xmlns:p14="http://schemas.microsoft.com/office/powerpoint/2010/main" val="4092904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4"/>
            <a:ext cx="2971800" cy="464820"/>
          </a:xfrm>
          <a:prstGeom prst="rect">
            <a:avLst/>
          </a:prstGeom>
        </p:spPr>
        <p:txBody>
          <a:bodyPr vert="horz" lIns="91440" tIns="45720" rIns="91440" bIns="45720" rtlCol="0"/>
          <a:lstStyle>
            <a:lvl1pPr algn="r">
              <a:defRPr sz="1200"/>
            </a:lvl1pPr>
          </a:lstStyle>
          <a:p>
            <a:fld id="{92AFE544-0A69-4C50-94C8-A81381EA7605}" type="datetimeFigureOut">
              <a:rPr lang="en-US" smtClean="0"/>
              <a:pPr/>
              <a:t>2017-02-20</a:t>
            </a:fld>
            <a:endParaRPr lang="en-US" dirty="0"/>
          </a:p>
        </p:txBody>
      </p:sp>
      <p:sp>
        <p:nvSpPr>
          <p:cNvPr id="4" name="Slide Image Placeholder 3"/>
          <p:cNvSpPr>
            <a:spLocks noGrp="1" noRot="1" noChangeAspect="1"/>
          </p:cNvSpPr>
          <p:nvPr>
            <p:ph type="sldImg" idx="2"/>
          </p:nvPr>
        </p:nvSpPr>
        <p:spPr>
          <a:xfrm>
            <a:off x="1103313" y="696913"/>
            <a:ext cx="4651375" cy="34877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1"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1"/>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71"/>
            <a:ext cx="2971800" cy="464820"/>
          </a:xfrm>
          <a:prstGeom prst="rect">
            <a:avLst/>
          </a:prstGeom>
        </p:spPr>
        <p:txBody>
          <a:bodyPr vert="horz" lIns="91440" tIns="45720" rIns="91440" bIns="45720" rtlCol="0" anchor="b"/>
          <a:lstStyle>
            <a:lvl1pPr algn="r">
              <a:defRPr sz="1200"/>
            </a:lvl1pPr>
          </a:lstStyle>
          <a:p>
            <a:fld id="{5E6E011A-51F3-42BB-8227-B66954A23F6D}" type="slidenum">
              <a:rPr lang="en-US" smtClean="0"/>
              <a:pPr/>
              <a:t>‹#›</a:t>
            </a:fld>
            <a:endParaRPr lang="en-US" dirty="0"/>
          </a:p>
        </p:txBody>
      </p:sp>
    </p:spTree>
    <p:extLst>
      <p:ext uri="{BB962C8B-B14F-4D97-AF65-F5344CB8AC3E}">
        <p14:creationId xmlns:p14="http://schemas.microsoft.com/office/powerpoint/2010/main" val="3941232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a:p>
            <a:r>
              <a:rPr lang="en-US" dirty="0"/>
              <a:t>=======</a:t>
            </a:r>
          </a:p>
          <a:p>
            <a:r>
              <a:rPr lang="en-US" dirty="0"/>
              <a:t>http://bmcdays.bmc.com/chicago/</a:t>
            </a:r>
          </a:p>
          <a:p>
            <a:endParaRPr lang="en-US" dirty="0"/>
          </a:p>
          <a:p>
            <a:br>
              <a:rPr lang="en-US" dirty="0"/>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Explore Digital Transformation at BMC Day Chicago</a:t>
            </a:r>
          </a:p>
          <a:p>
            <a:r>
              <a:rPr lang="en-US" sz="1200" b="1" i="0" kern="1200" dirty="0">
                <a:solidFill>
                  <a:schemeClr val="tx1"/>
                </a:solidFill>
                <a:effectLst/>
                <a:latin typeface="+mn-lt"/>
                <a:ea typeface="+mn-ea"/>
                <a:cs typeface="+mn-cs"/>
              </a:rPr>
              <a:t>Join us on Thursday, March 2</a:t>
            </a:r>
            <a:r>
              <a:rPr lang="en-US" sz="1200" b="1" i="0" kern="1200" baseline="30000" dirty="0">
                <a:solidFill>
                  <a:schemeClr val="tx1"/>
                </a:solidFill>
                <a:effectLst/>
                <a:latin typeface="+mn-lt"/>
                <a:ea typeface="+mn-ea"/>
                <a:cs typeface="+mn-cs"/>
              </a:rPr>
              <a:t>nd</a:t>
            </a:r>
            <a:r>
              <a:rPr lang="en-US" sz="1200" b="1" i="0" kern="1200" dirty="0">
                <a:solidFill>
                  <a:schemeClr val="tx1"/>
                </a:solidFill>
                <a:effectLst/>
                <a:latin typeface="+mn-lt"/>
                <a:ea typeface="+mn-ea"/>
                <a:cs typeface="+mn-cs"/>
              </a:rPr>
              <a:t> 2017</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Get the tools, training, and technology you need to drive digital transformation in IT and business.</a:t>
            </a:r>
          </a:p>
          <a:p>
            <a:r>
              <a:rPr lang="en-US" sz="1200" b="0" i="0" kern="1200" dirty="0">
                <a:solidFill>
                  <a:schemeClr val="tx1"/>
                </a:solidFill>
                <a:effectLst/>
                <a:latin typeface="+mn-lt"/>
                <a:ea typeface="+mn-ea"/>
                <a:cs typeface="+mn-cs"/>
              </a:rPr>
              <a:t>BMC Day 2017 in Chicago offers you a full agenda of IT management topics, networking, and exposure to BMC products and solutions. Participate in discussions on strategies, best practices, and technologies with BMC experts, industry thought leaders, and your peers.</a:t>
            </a:r>
          </a:p>
          <a:p>
            <a:r>
              <a:rPr lang="en-US" sz="1200" b="1" i="0" kern="1200" dirty="0">
                <a:solidFill>
                  <a:schemeClr val="tx1"/>
                </a:solidFill>
                <a:effectLst/>
                <a:latin typeface="+mn-lt"/>
                <a:ea typeface="+mn-ea"/>
                <a:cs typeface="+mn-cs"/>
              </a:rPr>
              <a:t>This event will enrich your professional development in three ways: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Learn: </a:t>
            </a:r>
            <a:r>
              <a:rPr lang="en-US" sz="1200" b="0" i="0" kern="1200" dirty="0">
                <a:solidFill>
                  <a:schemeClr val="tx1"/>
                </a:solidFill>
                <a:effectLst/>
                <a:latin typeface="+mn-lt"/>
                <a:ea typeface="+mn-ea"/>
                <a:cs typeface="+mn-cs"/>
              </a:rPr>
              <a:t>Discover new strategies and solutions for top IT challenges in your organization.</a:t>
            </a:r>
          </a:p>
          <a:p>
            <a:r>
              <a:rPr lang="en-US" sz="1200" b="1" i="0" kern="1200" dirty="0">
                <a:solidFill>
                  <a:schemeClr val="tx1"/>
                </a:solidFill>
                <a:effectLst/>
                <a:latin typeface="+mn-lt"/>
                <a:ea typeface="+mn-ea"/>
                <a:cs typeface="+mn-cs"/>
              </a:rPr>
              <a:t>Connect: </a:t>
            </a:r>
            <a:r>
              <a:rPr lang="en-US" sz="1200" b="0" i="0" kern="1200" dirty="0">
                <a:solidFill>
                  <a:schemeClr val="tx1"/>
                </a:solidFill>
                <a:effectLst/>
                <a:latin typeface="+mn-lt"/>
                <a:ea typeface="+mn-ea"/>
                <a:cs typeface="+mn-cs"/>
              </a:rPr>
              <a:t>Interact onsite and online to expand your professional network and social contacts.</a:t>
            </a:r>
          </a:p>
          <a:p>
            <a:r>
              <a:rPr lang="en-US" sz="1200" b="1" i="0" kern="1200" dirty="0">
                <a:solidFill>
                  <a:schemeClr val="tx1"/>
                </a:solidFill>
                <a:effectLst/>
                <a:latin typeface="+mn-lt"/>
                <a:ea typeface="+mn-ea"/>
                <a:cs typeface="+mn-cs"/>
              </a:rPr>
              <a:t>Advance: </a:t>
            </a:r>
            <a:r>
              <a:rPr lang="en-US" sz="1200" b="0" i="0" kern="1200" dirty="0">
                <a:solidFill>
                  <a:schemeClr val="tx1"/>
                </a:solidFill>
                <a:effectLst/>
                <a:latin typeface="+mn-lt"/>
                <a:ea typeface="+mn-ea"/>
                <a:cs typeface="+mn-cs"/>
              </a:rPr>
              <a:t>Deepen your understanding of trends and technologies that are fueling digital transformation.</a:t>
            </a:r>
          </a:p>
          <a:p>
            <a:r>
              <a:rPr lang="en-US" sz="1200" b="0" i="0" kern="1200" dirty="0">
                <a:solidFill>
                  <a:schemeClr val="tx1"/>
                </a:solidFill>
                <a:effectLst/>
                <a:latin typeface="+mn-lt"/>
                <a:ea typeface="+mn-ea"/>
                <a:cs typeface="+mn-cs"/>
              </a:rPr>
              <a:t>Mark your calendars for BMC Day in Chicago, part of our global IT management event series</a:t>
            </a:r>
          </a:p>
          <a:p>
            <a:endParaRPr lang="en-US" dirty="0"/>
          </a:p>
          <a:p>
            <a:r>
              <a:rPr lang="en-US" b="1" dirty="0"/>
              <a:t>Track 3 – Performance, Capacity &amp; Analytics</a:t>
            </a:r>
          </a:p>
          <a:p>
            <a:r>
              <a:rPr lang="en-US" sz="1200" b="1" i="0" kern="1200" dirty="0">
                <a:solidFill>
                  <a:schemeClr val="tx1"/>
                </a:solidFill>
                <a:effectLst/>
                <a:latin typeface="+mn-lt"/>
                <a:ea typeface="+mn-ea"/>
                <a:cs typeface="+mn-cs"/>
              </a:rPr>
              <a:t>2:20 – 2:45 Customer Case Study, Actionable Intelligence using filter based reporting</a:t>
            </a:r>
          </a:p>
          <a:p>
            <a:r>
              <a:rPr lang="en-US" sz="1200" b="0" i="0" kern="1200" dirty="0">
                <a:solidFill>
                  <a:schemeClr val="tx1"/>
                </a:solidFill>
                <a:effectLst/>
                <a:latin typeface="+mn-lt"/>
                <a:ea typeface="+mn-ea"/>
                <a:cs typeface="+mn-cs"/>
              </a:rPr>
              <a:t>Ben Davies, Senior IT Metrics and Reporting Analyst at a very large insurance company, who is now a Senior Consultant at Moviri will review how to get Actionable Intelligence using the tools and techniques of filter based reporting in BCO. These techniques are independent of how the workspace is organized. These tools and techniques are valid as soon as the first ETLs are implemented.</a:t>
            </a:r>
          </a:p>
          <a:p>
            <a:r>
              <a:rPr lang="en-US" sz="1200" b="0" i="0" kern="1200" dirty="0">
                <a:solidFill>
                  <a:schemeClr val="tx1"/>
                </a:solidFill>
                <a:effectLst/>
                <a:latin typeface="+mn-lt"/>
                <a:ea typeface="+mn-ea"/>
                <a:cs typeface="+mn-cs"/>
              </a:rPr>
              <a:t>As a Moviri consultant, Ben Davies applied these tools and techniques, delivered Actionable Intelligence within 10 minutes of starting the reports. This is a powerful tool that is relatively easily deployed but takes some practice to use well.</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p>
          <a:p>
            <a:pPr marL="0" indent="0">
              <a:buNone/>
            </a:pPr>
            <a:r>
              <a:rPr lang="en-US" sz="1200" b="1" dirty="0">
                <a:solidFill>
                  <a:schemeClr val="tx1"/>
                </a:solidFill>
              </a:rPr>
              <a:t>Session 2B: </a:t>
            </a:r>
            <a:r>
              <a:rPr lang="en-US" sz="1200" dirty="0">
                <a:solidFill>
                  <a:schemeClr val="tx1"/>
                </a:solidFill>
              </a:rPr>
              <a:t>Insurance Customer Case Study, Actionable Intelligence using Filter Based Reporting; </a:t>
            </a:r>
            <a:r>
              <a:rPr lang="en-US" sz="1200" b="1" dirty="0">
                <a:solidFill>
                  <a:schemeClr val="tx1"/>
                </a:solidFill>
              </a:rPr>
              <a:t>Speaker: </a:t>
            </a:r>
            <a:r>
              <a:rPr lang="en-US" sz="1200" b="0" dirty="0">
                <a:solidFill>
                  <a:schemeClr val="tx1"/>
                </a:solidFill>
              </a:rPr>
              <a:t>Ben Davies, Senior IT Metrics and Reporting Analyst at a very large insurance company, who is now a Senior Consultant at Moviri </a:t>
            </a:r>
          </a:p>
          <a:p>
            <a:pPr marL="0" indent="0">
              <a:buNone/>
            </a:pPr>
            <a:r>
              <a:rPr lang="en-US" sz="1200" b="0" dirty="0">
                <a:solidFill>
                  <a:schemeClr val="tx1"/>
                </a:solidFill>
              </a:rPr>
              <a:t>Ben Davies will review how to get Actionable Intelligence using the tools and techniques of filter based reporting in BCO.   These techniques are independent of how the workspace is organized. These tools and techniques are valid as soon as the first ETLs are implemented.</a:t>
            </a:r>
          </a:p>
          <a:p>
            <a:pPr marL="0" indent="0">
              <a:buNone/>
            </a:pPr>
            <a:r>
              <a:rPr lang="en-US" sz="1200" b="0" dirty="0">
                <a:solidFill>
                  <a:schemeClr val="tx1"/>
                </a:solidFill>
              </a:rPr>
              <a:t>As a Moviri consultant, Ben Davies applied these tools and techniques, delivered Actionable Intelligence within 10 minutes of starting the reports.  This is a powerful tool that is relatively easily deployed but takes some practice to use well.</a:t>
            </a:r>
            <a:endParaRPr lang="en-US" sz="1200" dirty="0">
              <a:solidFill>
                <a:schemeClr val="tx1"/>
              </a:solidFill>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a:t>
            </a:fld>
            <a:endParaRPr lang="en-US" dirty="0"/>
          </a:p>
        </p:txBody>
      </p:sp>
    </p:spTree>
    <p:extLst>
      <p:ext uri="{BB962C8B-B14F-4D97-AF65-F5344CB8AC3E}">
        <p14:creationId xmlns:p14="http://schemas.microsoft.com/office/powerpoint/2010/main" val="3973860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IS there an alternative?</a:t>
            </a:r>
          </a:p>
          <a:p>
            <a:endParaRPr lang="en-US" dirty="0"/>
          </a:p>
          <a:p>
            <a:r>
              <a:rPr lang="en-US" dirty="0"/>
              <a:t>Is there an alternative that allows for reports to be setup ‘ahead of time’ like in the Works Reporting solution, and the objects to be reported on, supplied ‘just in time’ like in the Quick Analysis idea.</a:t>
            </a:r>
          </a:p>
          <a:p>
            <a:endParaRPr lang="en-US" dirty="0"/>
          </a:p>
          <a:p>
            <a:r>
              <a:rPr lang="en-US" dirty="0"/>
              <a:t>To be clear this third option would NOT replace the other two methods, but rather, to supplement them</a:t>
            </a:r>
          </a:p>
          <a:p>
            <a:endParaRPr lang="en-US" dirty="0"/>
          </a:p>
          <a:p>
            <a:endParaRPr lang="en-US" dirty="0"/>
          </a:p>
          <a:p>
            <a:endParaRPr lang="en-US" dirty="0"/>
          </a:p>
          <a:p>
            <a:r>
              <a:rPr lang="en-US" b="1" dirty="0"/>
              <a:t>So what do you think?  Is there a solution??   </a:t>
            </a:r>
            <a:r>
              <a:rPr lang="en-US" dirty="0"/>
              <a:t>We should put on our thinking caps, or in my case my </a:t>
            </a:r>
            <a:r>
              <a:rPr lang="en-US" b="1" dirty="0"/>
              <a:t>Suck Less </a:t>
            </a:r>
            <a:r>
              <a:rPr lang="en-US" dirty="0"/>
              <a:t>hat on and work on a solution.</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10</a:t>
            </a:fld>
            <a:endParaRPr lang="en-US" dirty="0"/>
          </a:p>
        </p:txBody>
      </p:sp>
    </p:spTree>
    <p:extLst>
      <p:ext uri="{BB962C8B-B14F-4D97-AF65-F5344CB8AC3E}">
        <p14:creationId xmlns:p14="http://schemas.microsoft.com/office/powerpoint/2010/main" val="2016147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Lets put on our thinking cap – or Suck Less Hat</a:t>
            </a:r>
          </a:p>
        </p:txBody>
      </p:sp>
      <p:sp>
        <p:nvSpPr>
          <p:cNvPr id="4" name="Slide Number Placeholder 3"/>
          <p:cNvSpPr>
            <a:spLocks noGrp="1"/>
          </p:cNvSpPr>
          <p:nvPr>
            <p:ph type="sldNum" sz="quarter" idx="10"/>
          </p:nvPr>
        </p:nvSpPr>
        <p:spPr/>
        <p:txBody>
          <a:bodyPr/>
          <a:lstStyle/>
          <a:p>
            <a:fld id="{5E6E011A-51F3-42BB-8227-B66954A23F6D}" type="slidenum">
              <a:rPr lang="en-US" smtClean="0"/>
              <a:pPr/>
              <a:t>11</a:t>
            </a:fld>
            <a:endParaRPr lang="en-US" dirty="0"/>
          </a:p>
        </p:txBody>
      </p:sp>
    </p:spTree>
    <p:extLst>
      <p:ext uri="{BB962C8B-B14F-4D97-AF65-F5344CB8AC3E}">
        <p14:creationId xmlns:p14="http://schemas.microsoft.com/office/powerpoint/2010/main" val="3809804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a:p>
            <a:r>
              <a:rPr lang="en-US" b="1" dirty="0"/>
              <a:t>Remember before that you would be asked a question.   What was the answer???      </a:t>
            </a:r>
          </a:p>
          <a:p>
            <a:endParaRPr lang="en-US" b="1" dirty="0"/>
          </a:p>
          <a:p>
            <a:endParaRPr lang="en-US" b="1" dirty="0"/>
          </a:p>
          <a:p>
            <a:r>
              <a:rPr lang="en-US" b="1" dirty="0"/>
              <a:t>So if you said that “Filter Based Reporting” then you would be right.</a:t>
            </a:r>
          </a:p>
          <a:p>
            <a:endParaRPr lang="en-US" dirty="0"/>
          </a:p>
          <a:p>
            <a:endParaRPr lang="en-US" dirty="0"/>
          </a:p>
          <a:p>
            <a:r>
              <a:rPr lang="en-US" dirty="0"/>
              <a:t>What IS  “Filter Based Reporting”???</a:t>
            </a:r>
          </a:p>
          <a:p>
            <a:endParaRPr lang="en-US" dirty="0"/>
          </a:p>
          <a:p>
            <a:endParaRPr lang="en-US" dirty="0"/>
          </a:p>
          <a:p>
            <a:r>
              <a:rPr lang="en-US" dirty="0"/>
              <a:t>Filter Based Reporting is reporting where the chart contents and formatting have been developed with a particular objective in mind, then the objects contained in the report is chosen at report time by being defined in a filter.</a:t>
            </a:r>
          </a:p>
          <a:p>
            <a:endParaRPr lang="en-US" dirty="0"/>
          </a:p>
          <a:p>
            <a:r>
              <a:rPr lang="en-US" b="1" dirty="0"/>
              <a:t>This allows for the best of both worlds.  </a:t>
            </a:r>
            <a:r>
              <a:rPr lang="en-US" dirty="0"/>
              <a:t>The charts are formatted as desired to make quick actionable intelligence determinations AND the objects are chosen just in time.</a:t>
            </a:r>
          </a:p>
          <a:p>
            <a:endParaRPr lang="en-US" dirty="0"/>
          </a:p>
          <a:p>
            <a:pPr marL="0" indent="0" fontAlgn="ctr">
              <a:buNone/>
            </a:pPr>
            <a:r>
              <a:rPr lang="en-US" dirty="0">
                <a:latin typeface="Calibri" panose="020F0502020204030204" pitchFamily="34" charset="0"/>
                <a:cs typeface="Calibri" panose="020F0502020204030204" pitchFamily="34" charset="0"/>
              </a:rPr>
              <a:t>Filter based reporting looks like this:</a:t>
            </a:r>
          </a:p>
          <a:p>
            <a:pPr marL="0" indent="0" fontAlgn="ctr">
              <a:spcBef>
                <a:spcPts val="0"/>
              </a:spcBef>
              <a:buNone/>
            </a:pPr>
            <a:r>
              <a:rPr lang="en-US" dirty="0">
                <a:latin typeface="Calibri" panose="020F0502020204030204" pitchFamily="34" charset="0"/>
                <a:cs typeface="Calibri" panose="020F0502020204030204" pitchFamily="34" charset="0"/>
              </a:rPr>
              <a:t>Several reports are staged for particular investigative topics.  Such as a device based study, or storage study  or  storage in violation of thresholds study.</a:t>
            </a:r>
          </a:p>
          <a:p>
            <a:pPr marL="0" indent="0" fontAlgn="ctr">
              <a:buNone/>
            </a:pPr>
            <a:endParaRPr lang="en-US" dirty="0">
              <a:latin typeface="Calibri" panose="020F0502020204030204" pitchFamily="34" charset="0"/>
              <a:cs typeface="Calibri" panose="020F0502020204030204" pitchFamily="34" charset="0"/>
            </a:endParaRPr>
          </a:p>
          <a:p>
            <a:pPr marL="0" indent="0" fontAlgn="ctr">
              <a:buNone/>
            </a:pPr>
            <a:r>
              <a:rPr lang="en-US" dirty="0">
                <a:latin typeface="Calibri" panose="020F0502020204030204" pitchFamily="34" charset="0"/>
                <a:cs typeface="Calibri" panose="020F0502020204030204" pitchFamily="34" charset="0"/>
              </a:rPr>
              <a:t>Each study type has its own filter.</a:t>
            </a:r>
          </a:p>
          <a:p>
            <a:pPr marL="0" indent="0" fontAlgn="ctr">
              <a:buNone/>
            </a:pPr>
            <a:endParaRPr lang="en-US" dirty="0">
              <a:latin typeface="Calibri" panose="020F0502020204030204" pitchFamily="34" charset="0"/>
              <a:cs typeface="Calibri" panose="020F0502020204030204" pitchFamily="34" charset="0"/>
            </a:endParaRPr>
          </a:p>
          <a:p>
            <a:pPr marL="0" indent="0" fontAlgn="ctr">
              <a:buNone/>
            </a:pPr>
            <a:r>
              <a:rPr lang="en-US" dirty="0">
                <a:latin typeface="Calibri" panose="020F0502020204030204" pitchFamily="34" charset="0"/>
                <a:cs typeface="Calibri" panose="020F0502020204030204" pitchFamily="34" charset="0"/>
              </a:rPr>
              <a:t>Objects are selected just in time, placed in the filters and the reports run.  The filter can be based on searches, even complex searches.</a:t>
            </a:r>
          </a:p>
          <a:p>
            <a:endParaRPr lang="en-US" dirty="0"/>
          </a:p>
          <a:p>
            <a:r>
              <a:rPr lang="en-US" dirty="0"/>
              <a:t>In this example there are only a few charts but there is no limit.  One filter drives a whole series of charts.</a:t>
            </a:r>
          </a:p>
          <a:p>
            <a:endParaRPr lang="en-US" dirty="0"/>
          </a:p>
          <a:p>
            <a:r>
              <a:rPr lang="en-US" dirty="0"/>
              <a:t>--</a:t>
            </a:r>
          </a:p>
          <a:p>
            <a:r>
              <a:rPr lang="en-US" dirty="0"/>
              <a:t>So lets look in detail how this works.  </a:t>
            </a:r>
          </a:p>
          <a:p>
            <a:endParaRPr lang="en-US" dirty="0"/>
          </a:p>
          <a:p>
            <a:r>
              <a:rPr lang="en-US" dirty="0"/>
              <a:t>Device study, the first section, has a couple of charts.  Those charts are driven by the filter </a:t>
            </a:r>
            <a:r>
              <a:rPr lang="en-US" dirty="0" err="1"/>
              <a:t>DeviceStudyFilter</a:t>
            </a:r>
            <a:r>
              <a:rPr lang="en-US" dirty="0"/>
              <a:t>.   So set the filter, then run the charts.</a:t>
            </a:r>
          </a:p>
          <a:p>
            <a:endParaRPr lang="en-US" dirty="0"/>
          </a:p>
          <a:p>
            <a:r>
              <a:rPr lang="en-US" dirty="0"/>
              <a:t>Storage study, the next section, has a chart.  That chart is driven by the </a:t>
            </a:r>
            <a:r>
              <a:rPr lang="en-US" dirty="0" err="1"/>
              <a:t>StorageStudyFilter</a:t>
            </a:r>
            <a:r>
              <a:rPr lang="en-US" dirty="0"/>
              <a:t>.  Again set the filter, then run the chart.</a:t>
            </a:r>
          </a:p>
          <a:p>
            <a:endParaRPr lang="en-US" dirty="0"/>
          </a:p>
          <a:p>
            <a:r>
              <a:rPr lang="en-US" dirty="0"/>
              <a:t>The last two sections each report has its own filter.  They just got mixed up alphabetically.  Anyway same idea, set the filter, run the chart.</a:t>
            </a:r>
          </a:p>
          <a:p>
            <a:endParaRPr lang="en-US" dirty="0"/>
          </a:p>
          <a:p>
            <a:endParaRPr lang="en-US" dirty="0"/>
          </a:p>
          <a:p>
            <a:endParaRPr lang="en-US" dirty="0"/>
          </a:p>
          <a:p>
            <a:endParaRPr lang="en-US" dirty="0"/>
          </a:p>
          <a:p>
            <a:r>
              <a:rPr lang="en-US" dirty="0"/>
              <a:t>====</a:t>
            </a:r>
          </a:p>
          <a:p>
            <a:r>
              <a:rPr lang="en-US" dirty="0"/>
              <a:t>https://docs.bmc.com/docs/display/btco105/Entity+filters</a:t>
            </a:r>
          </a:p>
          <a:p>
            <a:r>
              <a:rPr lang="en-US" dirty="0"/>
              <a:t>https://docs.bmc.com/docs/display/btco107/Managing+entity+filters</a:t>
            </a:r>
          </a:p>
          <a:p>
            <a:endParaRPr lang="en-US" dirty="0"/>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12</a:t>
            </a:fld>
            <a:endParaRPr lang="en-US" dirty="0"/>
          </a:p>
        </p:txBody>
      </p:sp>
    </p:spTree>
    <p:extLst>
      <p:ext uri="{BB962C8B-B14F-4D97-AF65-F5344CB8AC3E}">
        <p14:creationId xmlns:p14="http://schemas.microsoft.com/office/powerpoint/2010/main" val="3959801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tx1"/>
                </a:solidFill>
              </a:rPr>
              <a:t>We setup an </a:t>
            </a:r>
            <a:r>
              <a:rPr lang="en-US" sz="1200" b="1" dirty="0">
                <a:solidFill>
                  <a:schemeClr val="tx1"/>
                </a:solidFill>
              </a:rPr>
              <a:t>Analysis and Reports Section </a:t>
            </a:r>
            <a:r>
              <a:rPr lang="en-US" sz="1200" dirty="0">
                <a:solidFill>
                  <a:schemeClr val="tx1"/>
                </a:solidFill>
              </a:rPr>
              <a:t>and dedicate a ‘space’ to each person / mission / use case.   </a:t>
            </a:r>
          </a:p>
          <a:p>
            <a:pPr marL="0" indent="0">
              <a:buNone/>
            </a:pPr>
            <a:endParaRPr lang="en-US" sz="1200" dirty="0">
              <a:solidFill>
                <a:schemeClr val="tx1"/>
              </a:solidFill>
            </a:endParaRPr>
          </a:p>
          <a:p>
            <a:pPr marL="0" indent="0">
              <a:buNone/>
            </a:pPr>
            <a:r>
              <a:rPr lang="en-US" sz="1200" dirty="0">
                <a:solidFill>
                  <a:schemeClr val="tx1"/>
                </a:solidFill>
              </a:rPr>
              <a:t>We setup one for the “Capacity Group”, “Architecture Group”, “Command Center”, “Network Security Group”, “Database Group”, and others as they decided to use this technique.</a:t>
            </a:r>
          </a:p>
          <a:p>
            <a:endParaRPr lang="en-US" dirty="0"/>
          </a:p>
          <a:p>
            <a:r>
              <a:rPr lang="en-US" dirty="0"/>
              <a:t>(The filters place at the bottom of the list supplies filters potentially to all of the sections, but most groups made their own filter groups.)</a:t>
            </a:r>
          </a:p>
          <a:p>
            <a:endParaRPr lang="en-US" dirty="0"/>
          </a:p>
          <a:p>
            <a:r>
              <a:rPr lang="en-US" dirty="0"/>
              <a:t>This is an excellent way for non capacity users to gain value from TSCO.  </a:t>
            </a:r>
            <a:r>
              <a:rPr lang="en-US" b="1" dirty="0"/>
              <a:t>These users can make their own actionable intelligence.  On their own.  Without your help.</a:t>
            </a:r>
          </a:p>
          <a:p>
            <a:endParaRPr lang="en-US" b="1" dirty="0"/>
          </a:p>
          <a:p>
            <a:r>
              <a:rPr lang="en-US" b="1" dirty="0"/>
              <a:t>In the next slide we will look in the Command Center Report bucket 1.   Then the Capacity Ad Hock Request bucket 2</a:t>
            </a:r>
          </a:p>
        </p:txBody>
      </p:sp>
      <p:sp>
        <p:nvSpPr>
          <p:cNvPr id="4" name="Slide Number Placeholder 3"/>
          <p:cNvSpPr>
            <a:spLocks noGrp="1"/>
          </p:cNvSpPr>
          <p:nvPr>
            <p:ph type="sldNum" sz="quarter" idx="10"/>
          </p:nvPr>
        </p:nvSpPr>
        <p:spPr/>
        <p:txBody>
          <a:bodyPr/>
          <a:lstStyle/>
          <a:p>
            <a:fld id="{5E6E011A-51F3-42BB-8227-B66954A23F6D}" type="slidenum">
              <a:rPr lang="en-US" smtClean="0"/>
              <a:pPr/>
              <a:t>13</a:t>
            </a:fld>
            <a:endParaRPr lang="en-US" dirty="0"/>
          </a:p>
        </p:txBody>
      </p:sp>
    </p:spTree>
    <p:extLst>
      <p:ext uri="{BB962C8B-B14F-4D97-AF65-F5344CB8AC3E}">
        <p14:creationId xmlns:p14="http://schemas.microsoft.com/office/powerpoint/2010/main" val="2172626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Command Center / Help Desk for example, has a series of reports predefined.  All of these reports are driven from the ONE filter  </a:t>
            </a:r>
            <a:r>
              <a:rPr lang="en-US" b="1" dirty="0"/>
              <a:t>CommandCenterEntityFilter.</a:t>
            </a:r>
            <a:r>
              <a:rPr lang="en-US" dirty="0"/>
              <a:t> You can see which filter is driving the report in the top right section, next to Entity filters.</a:t>
            </a:r>
          </a:p>
          <a:p>
            <a:endParaRPr lang="en-US" dirty="0"/>
          </a:p>
          <a:p>
            <a:r>
              <a:rPr lang="en-US" dirty="0"/>
              <a:t>When a system or set of systems comes up in the context of a call or investigation,  those systems become the filter, and the appropriate reports are run.   So when you are investigating storage set the filter and run the storage reports.  When investigating the database, set the filter and run the database reports.</a:t>
            </a:r>
          </a:p>
          <a:p>
            <a:endParaRPr lang="en-US" dirty="0"/>
          </a:p>
          <a:p>
            <a:r>
              <a:rPr lang="en-US" dirty="0"/>
              <a:t>As this technique is used additional charts are created. Eventually you end up with a significant collection.  </a:t>
            </a:r>
          </a:p>
          <a:p>
            <a:endParaRPr lang="en-US" dirty="0"/>
          </a:p>
          <a:p>
            <a:r>
              <a:rPr lang="en-US" dirty="0"/>
              <a:t>Some for very specific purposes.</a:t>
            </a:r>
          </a:p>
          <a:p>
            <a:endParaRPr lang="en-US" dirty="0"/>
          </a:p>
          <a:p>
            <a:r>
              <a:rPr lang="en-US" dirty="0"/>
              <a:t>This technique is fast.   </a:t>
            </a:r>
            <a:r>
              <a:rPr lang="en-US" b="1" dirty="0"/>
              <a:t>A quick filter and a few reports can draw attention to a particular device or allow the focus to move to other devices, which then changes the devices in the filter, and the reports re run.  </a:t>
            </a:r>
            <a:r>
              <a:rPr lang="en-US" dirty="0"/>
              <a:t>This can be done very quickly.</a:t>
            </a:r>
          </a:p>
        </p:txBody>
      </p:sp>
      <p:sp>
        <p:nvSpPr>
          <p:cNvPr id="4" name="Slide Number Placeholder 3"/>
          <p:cNvSpPr>
            <a:spLocks noGrp="1"/>
          </p:cNvSpPr>
          <p:nvPr>
            <p:ph type="sldNum" sz="quarter" idx="10"/>
          </p:nvPr>
        </p:nvSpPr>
        <p:spPr/>
        <p:txBody>
          <a:bodyPr/>
          <a:lstStyle/>
          <a:p>
            <a:fld id="{5E6E011A-51F3-42BB-8227-B66954A23F6D}" type="slidenum">
              <a:rPr lang="en-US" smtClean="0"/>
              <a:pPr/>
              <a:t>14</a:t>
            </a:fld>
            <a:endParaRPr lang="en-US" dirty="0"/>
          </a:p>
        </p:txBody>
      </p:sp>
    </p:spTree>
    <p:extLst>
      <p:ext uri="{BB962C8B-B14F-4D97-AF65-F5344CB8AC3E}">
        <p14:creationId xmlns:p14="http://schemas.microsoft.com/office/powerpoint/2010/main" val="899466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This use case is that of the capacity team, which is involved in a whole host of investigations and conversations, so they have a bunch of reports grouped together for particular mission or study group.</a:t>
            </a:r>
          </a:p>
          <a:p>
            <a:pPr marL="0" indent="0">
              <a:buNone/>
            </a:pPr>
            <a:endParaRPr lang="en-US" sz="1200" dirty="0"/>
          </a:p>
          <a:p>
            <a:pPr marL="0" indent="0">
              <a:buNone/>
            </a:pPr>
            <a:r>
              <a:rPr lang="en-US" sz="1200" dirty="0"/>
              <a:t>To study AIX devices for example, place the search string in the AIXFilter, then run the AIX reports.   Maybe there is a generic search of tag:AIX that may be modified to narrow the pool.  Anyway, the collection of </a:t>
            </a:r>
            <a:r>
              <a:rPr lang="en-US" sz="1200" b="1" dirty="0"/>
              <a:t>reports are easily run and are formatted to show actionable intelligence</a:t>
            </a:r>
            <a:r>
              <a:rPr lang="en-US" sz="1200" dirty="0"/>
              <a:t>.  The most useful reports can be shared with other studies by copying, then changing the filter that the new report is looking to.</a:t>
            </a:r>
          </a:p>
          <a:p>
            <a:pPr marL="0" indent="0">
              <a:buNone/>
            </a:pPr>
            <a:endParaRPr lang="en-US" sz="1200" dirty="0"/>
          </a:p>
          <a:p>
            <a:pPr marL="0" indent="0">
              <a:buNone/>
            </a:pPr>
            <a:r>
              <a:rPr lang="en-US" sz="1200" dirty="0"/>
              <a:t>On the next slide we go to Alerted Storage. </a:t>
            </a:r>
          </a:p>
          <a:p>
            <a:pPr marL="0" indent="0">
              <a:buNone/>
            </a:pPr>
            <a:endParaRPr lang="en-US" sz="1200" dirty="0"/>
          </a:p>
          <a:p>
            <a:pPr marL="0" indent="0">
              <a:buNone/>
            </a:pPr>
            <a:endParaRPr lang="en-US" sz="1200" dirty="0"/>
          </a:p>
          <a:p>
            <a:pPr marL="0" indent="0">
              <a:buNone/>
            </a:pPr>
            <a:r>
              <a:rPr lang="en-US" sz="1200" dirty="0"/>
              <a:t>====</a:t>
            </a:r>
          </a:p>
          <a:p>
            <a:pPr marL="0" indent="0">
              <a:buNone/>
            </a:pPr>
            <a:r>
              <a:rPr lang="en-US" sz="1200" dirty="0"/>
              <a:t>There is some nuance to this technique and you will have to ‘play with it’ to make it work for you.</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15</a:t>
            </a:fld>
            <a:endParaRPr lang="en-US" dirty="0"/>
          </a:p>
        </p:txBody>
      </p:sp>
    </p:spTree>
    <p:extLst>
      <p:ext uri="{BB962C8B-B14F-4D97-AF65-F5344CB8AC3E}">
        <p14:creationId xmlns:p14="http://schemas.microsoft.com/office/powerpoint/2010/main" val="1506900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use case is about alerted storage.   First make a “Resource Monitor” rule (right side, and next page) with the intent to use it within the alerted storage report group (left side).</a:t>
            </a:r>
          </a:p>
          <a:p>
            <a:endParaRPr lang="en-US" dirty="0"/>
          </a:p>
          <a:p>
            <a:r>
              <a:rPr lang="en-US" dirty="0"/>
              <a:t>This rule says  “Look in AIX, Standalone Server, and VMWare domains and devices marked that violate the resource monitor rule “Storage Alert”</a:t>
            </a:r>
          </a:p>
        </p:txBody>
      </p:sp>
      <p:sp>
        <p:nvSpPr>
          <p:cNvPr id="4" name="Slide Number Placeholder 3"/>
          <p:cNvSpPr>
            <a:spLocks noGrp="1"/>
          </p:cNvSpPr>
          <p:nvPr>
            <p:ph type="sldNum" sz="quarter" idx="10"/>
          </p:nvPr>
        </p:nvSpPr>
        <p:spPr/>
        <p:txBody>
          <a:bodyPr/>
          <a:lstStyle/>
          <a:p>
            <a:fld id="{5E6E011A-51F3-42BB-8227-B66954A23F6D}" type="slidenum">
              <a:rPr lang="en-US" smtClean="0"/>
              <a:pPr/>
              <a:t>16</a:t>
            </a:fld>
            <a:endParaRPr lang="en-US" dirty="0"/>
          </a:p>
        </p:txBody>
      </p:sp>
    </p:spTree>
    <p:extLst>
      <p:ext uri="{BB962C8B-B14F-4D97-AF65-F5344CB8AC3E}">
        <p14:creationId xmlns:p14="http://schemas.microsoft.com/office/powerpoint/2010/main" val="2290533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not seen a monitor rule, here is an example.</a:t>
            </a:r>
          </a:p>
          <a:p>
            <a:endParaRPr lang="en-US" dirty="0"/>
          </a:p>
          <a:p>
            <a:r>
              <a:rPr lang="en-US" dirty="0"/>
              <a:t>The storage alert said   alerts on any mount point that is over 96% used.</a:t>
            </a:r>
          </a:p>
        </p:txBody>
      </p:sp>
      <p:sp>
        <p:nvSpPr>
          <p:cNvPr id="4" name="Slide Number Placeholder 3"/>
          <p:cNvSpPr>
            <a:spLocks noGrp="1"/>
          </p:cNvSpPr>
          <p:nvPr>
            <p:ph type="sldNum" sz="quarter" idx="10"/>
          </p:nvPr>
        </p:nvSpPr>
        <p:spPr/>
        <p:txBody>
          <a:bodyPr/>
          <a:lstStyle/>
          <a:p>
            <a:fld id="{5E6E011A-51F3-42BB-8227-B66954A23F6D}" type="slidenum">
              <a:rPr lang="en-US" smtClean="0"/>
              <a:pPr/>
              <a:t>17</a:t>
            </a:fld>
            <a:endParaRPr lang="en-US" dirty="0"/>
          </a:p>
        </p:txBody>
      </p:sp>
    </p:spTree>
    <p:extLst>
      <p:ext uri="{BB962C8B-B14F-4D97-AF65-F5344CB8AC3E}">
        <p14:creationId xmlns:p14="http://schemas.microsoft.com/office/powerpoint/2010/main" val="493258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use case is on alerted Windows storage.  Here we combine an OS based filter with a resource monitor rule to flag devices.</a:t>
            </a:r>
          </a:p>
          <a:p>
            <a:endParaRPr lang="en-US" dirty="0"/>
          </a:p>
          <a:p>
            <a:endParaRPr lang="en-US" dirty="0"/>
          </a:p>
          <a:p>
            <a:r>
              <a:rPr lang="en-US" dirty="0"/>
              <a:t>You can make a report that shows all  Windows devices that have triggered the storage rule.   And a separate report that shows all VMWare devices that have triggered the rule.</a:t>
            </a:r>
          </a:p>
          <a:p>
            <a:endParaRPr lang="en-US" dirty="0"/>
          </a:p>
          <a:p>
            <a:r>
              <a:rPr lang="en-US" b="1" dirty="0"/>
              <a:t>These reports can be run directly by the technology owners to monitor their environment.   </a:t>
            </a:r>
            <a:r>
              <a:rPr lang="en-US" dirty="0"/>
              <a:t>Our reports give a historical chart with the lasts 180 days of history, so that the mid term history can be evaluated.  A stable 98% may be less concerning than a volatile 85% device.  </a:t>
            </a:r>
            <a:r>
              <a:rPr lang="en-US" b="1" dirty="0"/>
              <a:t>The reports give enough information to easily show actionable intelligence.</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18</a:t>
            </a:fld>
            <a:endParaRPr lang="en-US" dirty="0"/>
          </a:p>
        </p:txBody>
      </p:sp>
    </p:spTree>
    <p:extLst>
      <p:ext uri="{BB962C8B-B14F-4D97-AF65-F5344CB8AC3E}">
        <p14:creationId xmlns:p14="http://schemas.microsoft.com/office/powerpoint/2010/main" val="2443778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these search strings look like in filters??     Here are a few examples.</a:t>
            </a:r>
          </a:p>
          <a:p>
            <a:endParaRPr lang="en-US" dirty="0"/>
          </a:p>
          <a:p>
            <a:r>
              <a:rPr lang="en-US" dirty="0"/>
              <a:t>Note that </a:t>
            </a:r>
          </a:p>
          <a:p>
            <a:r>
              <a:rPr lang="en-US" dirty="0"/>
              <a:t>Any search string can be used in a filter, </a:t>
            </a:r>
          </a:p>
          <a:p>
            <a:r>
              <a:rPr lang="en-US" dirty="0"/>
              <a:t>And you can test the search string in the TSCO console</a:t>
            </a:r>
          </a:p>
          <a:p>
            <a:r>
              <a:rPr lang="en-US" dirty="0"/>
              <a:t>And combine with tags  (if you use tags)</a:t>
            </a:r>
          </a:p>
          <a:p>
            <a:r>
              <a:rPr lang="en-US" dirty="0"/>
              <a:t>And combine with  AND OR +  -  ( brackets )  *</a:t>
            </a:r>
          </a:p>
          <a:p>
            <a:endParaRPr lang="en-US" dirty="0"/>
          </a:p>
          <a:p>
            <a:endParaRPr lang="en-US" dirty="0"/>
          </a:p>
          <a:p>
            <a:r>
              <a:rPr lang="en-US" dirty="0"/>
              <a:t>The middle filter says   Include everything tagged AIX, and starts with a p,  which is probably production;  but NOT systems that have an @ in the name.  Also excluded anything that is a type ‘object’, which  are reports </a:t>
            </a:r>
          </a:p>
          <a:p>
            <a:endParaRPr lang="en-US" dirty="0"/>
          </a:p>
          <a:p>
            <a:r>
              <a:rPr lang="en-US" dirty="0"/>
              <a:t>====</a:t>
            </a:r>
          </a:p>
          <a:p>
            <a:r>
              <a:rPr lang="en-US" dirty="0"/>
              <a:t>Further information</a:t>
            </a:r>
          </a:p>
          <a:p>
            <a:endParaRPr lang="en-US" dirty="0"/>
          </a:p>
          <a:p>
            <a:r>
              <a:rPr lang="en-US" dirty="0"/>
              <a:t>https://docs.bmc.com/docs/display/btco107/Search+string+syntax</a:t>
            </a:r>
          </a:p>
          <a:p>
            <a:endParaRPr lang="en-US" dirty="0"/>
          </a:p>
          <a:p>
            <a:r>
              <a:rPr lang="en-US" dirty="0"/>
              <a:t>https://docs.bmc.com/docs/display/btco107/Managing+entity+filters</a:t>
            </a:r>
          </a:p>
          <a:p>
            <a:endParaRPr lang="en-US" dirty="0"/>
          </a:p>
          <a:p>
            <a:r>
              <a:rPr lang="en-US" dirty="0"/>
              <a:t>https://docs.bmc.com/docs/display/btco107/Adding+tagging+rules</a:t>
            </a:r>
          </a:p>
        </p:txBody>
      </p:sp>
      <p:sp>
        <p:nvSpPr>
          <p:cNvPr id="4" name="Slide Number Placeholder 3"/>
          <p:cNvSpPr>
            <a:spLocks noGrp="1"/>
          </p:cNvSpPr>
          <p:nvPr>
            <p:ph type="sldNum" sz="quarter" idx="10"/>
          </p:nvPr>
        </p:nvSpPr>
        <p:spPr/>
        <p:txBody>
          <a:bodyPr/>
          <a:lstStyle/>
          <a:p>
            <a:fld id="{5E6E011A-51F3-42BB-8227-B66954A23F6D}" type="slidenum">
              <a:rPr lang="en-US" smtClean="0"/>
              <a:pPr/>
              <a:t>19</a:t>
            </a:fld>
            <a:endParaRPr lang="en-US" dirty="0"/>
          </a:p>
        </p:txBody>
      </p:sp>
    </p:spTree>
    <p:extLst>
      <p:ext uri="{BB962C8B-B14F-4D97-AF65-F5344CB8AC3E}">
        <p14:creationId xmlns:p14="http://schemas.microsoft.com/office/powerpoint/2010/main" val="4010260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Morning,  Welcome to BMC Day in Chicago.  </a:t>
            </a:r>
            <a:r>
              <a:rPr lang="en-US" b="1" dirty="0"/>
              <a:t>This is the Filter Based Reporting with TrueSight Capacity Optimization session. </a:t>
            </a:r>
            <a:r>
              <a:rPr lang="en-US" dirty="0"/>
              <a:t>Part of the Moviri Actionable Intelligence Series.</a:t>
            </a:r>
          </a:p>
          <a:p>
            <a:endParaRPr lang="en-US" dirty="0"/>
          </a:p>
          <a:p>
            <a:r>
              <a:rPr lang="en-US" dirty="0"/>
              <a:t>We make use of the notes section, so down load the presentation and see what sort of Scooby Snacks are in the presentation.</a:t>
            </a:r>
          </a:p>
          <a:p>
            <a:endParaRPr lang="en-US" dirty="0"/>
          </a:p>
          <a:p>
            <a:r>
              <a:rPr lang="en-US" dirty="0"/>
              <a:t>There is a test later.. The answer is </a:t>
            </a:r>
            <a:r>
              <a:rPr lang="en-US" b="1" dirty="0"/>
              <a:t>“Filter Based Reporting”.    Lets say it together…..   Filter Based Reporting.</a:t>
            </a:r>
          </a:p>
          <a:p>
            <a:endParaRPr lang="en-US" dirty="0"/>
          </a:p>
          <a:p>
            <a:endParaRPr lang="en-US" dirty="0"/>
          </a:p>
          <a:p>
            <a:r>
              <a:rPr lang="en-US" dirty="0"/>
              <a:t>======</a:t>
            </a:r>
          </a:p>
          <a:p>
            <a:r>
              <a:rPr lang="en-US" dirty="0"/>
              <a:t>This is part of the Moviri Actionable Intelligence Series of presentations.</a:t>
            </a:r>
          </a:p>
          <a:p>
            <a:endParaRPr lang="en-US" dirty="0"/>
          </a:p>
          <a:p>
            <a:r>
              <a:rPr lang="en-US" dirty="0"/>
              <a:t>Presentation developed January 2017, it applies to BMC Capacity Optimization product 9.x and 10.x</a:t>
            </a:r>
          </a:p>
          <a:p>
            <a:endParaRPr lang="en-US" dirty="0"/>
          </a:p>
          <a:p>
            <a:r>
              <a:rPr lang="en-US" dirty="0"/>
              <a:t>The tools and techniques presented here are highly customizable for particular purposes.  While examples are presented here, this is not the only way to apply the tools and techniques.</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a:t>
            </a:fld>
            <a:endParaRPr lang="en-US" dirty="0"/>
          </a:p>
        </p:txBody>
      </p:sp>
    </p:spTree>
    <p:extLst>
      <p:ext uri="{BB962C8B-B14F-4D97-AF65-F5344CB8AC3E}">
        <p14:creationId xmlns:p14="http://schemas.microsoft.com/office/powerpoint/2010/main" val="691757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20</a:t>
            </a:fld>
            <a:endParaRPr lang="en-US" dirty="0"/>
          </a:p>
        </p:txBody>
      </p:sp>
    </p:spTree>
    <p:extLst>
      <p:ext uri="{BB962C8B-B14F-4D97-AF65-F5344CB8AC3E}">
        <p14:creationId xmlns:p14="http://schemas.microsoft.com/office/powerpoint/2010/main" val="22131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There is a lot of help with the individual components.   </a:t>
            </a:r>
          </a:p>
          <a:p>
            <a:endParaRPr lang="en-US" b="1" dirty="0"/>
          </a:p>
          <a:p>
            <a:r>
              <a:rPr lang="en-US" b="1" dirty="0"/>
              <a:t>The support site,   </a:t>
            </a:r>
            <a:r>
              <a:rPr lang="en-US" b="0" dirty="0"/>
              <a:t>Everyone should be using the support site.</a:t>
            </a:r>
          </a:p>
          <a:p>
            <a:endParaRPr lang="en-US" b="1" dirty="0"/>
          </a:p>
          <a:p>
            <a:r>
              <a:rPr lang="en-US" b="1" dirty="0"/>
              <a:t>a YouTube channel,   </a:t>
            </a:r>
            <a:r>
              <a:rPr lang="en-US" b="0" dirty="0"/>
              <a:t>Who knew BMC had a YouTube channel??  There is a sub channel for capacity</a:t>
            </a:r>
          </a:p>
          <a:p>
            <a:endParaRPr lang="en-US" b="1" dirty="0"/>
          </a:p>
          <a:p>
            <a:r>
              <a:rPr lang="en-US" b="1" dirty="0"/>
              <a:t>the Communities,   </a:t>
            </a:r>
            <a:r>
              <a:rPr lang="en-US" b="0" dirty="0"/>
              <a:t>The communities is a good place to get questions answered.  Many users have said how they solved problems even if it were not the official BMC suggestion.  This is a place that gets better the more people that use and contribute to it.</a:t>
            </a:r>
          </a:p>
          <a:p>
            <a:endParaRPr lang="en-US" b="1" dirty="0"/>
          </a:p>
          <a:p>
            <a:r>
              <a:rPr lang="en-US" b="1" dirty="0"/>
              <a:t>the 4 thousand page user document.  </a:t>
            </a:r>
            <a:r>
              <a:rPr lang="en-US" b="0" dirty="0"/>
              <a:t>I refer to this document a lot, especially as I try new things.  So I would go to a talk like this, then use the document to clarify what things are and how they basically work.  There are 6 pages of search syntax</a:t>
            </a:r>
          </a:p>
          <a:p>
            <a:endParaRPr lang="en-US" b="0" dirty="0"/>
          </a:p>
          <a:p>
            <a:endParaRPr lang="en-US" b="1" dirty="0"/>
          </a:p>
          <a:p>
            <a:r>
              <a:rPr lang="en-US" dirty="0"/>
              <a:t>However, putting this all together can be bit confusing.  </a:t>
            </a:r>
            <a:r>
              <a:rPr lang="en-US" b="1" dirty="0"/>
              <a:t>So give us a call and we can help stich together a solution with you.   </a:t>
            </a:r>
          </a:p>
          <a:p>
            <a:endParaRPr lang="en-US" b="1" dirty="0"/>
          </a:p>
          <a:p>
            <a:r>
              <a:rPr lang="en-US" b="1" dirty="0"/>
              <a:t>Using these tools and techniques, It won’t take long for YOU to be finding ACTIONABLE INTELIGENCE with your data.</a:t>
            </a:r>
          </a:p>
          <a:p>
            <a:endParaRPr lang="en-US" b="1" dirty="0"/>
          </a:p>
          <a:p>
            <a:endParaRPr lang="en-US" dirty="0"/>
          </a:p>
          <a:p>
            <a:r>
              <a:rPr lang="en-US" dirty="0"/>
              <a:t>======</a:t>
            </a:r>
          </a:p>
          <a:p>
            <a:r>
              <a:rPr lang="en-US" dirty="0"/>
              <a:t>https://www.youtube.com/user/BMCdocs/search?query=capacity</a:t>
            </a:r>
          </a:p>
          <a:p>
            <a:endParaRPr lang="en-US" dirty="0"/>
          </a:p>
          <a:p>
            <a:r>
              <a:rPr lang="en-US" dirty="0"/>
              <a:t>https://communities.bmc.com/community/bmcdn/capacity_management</a:t>
            </a:r>
          </a:p>
          <a:p>
            <a:endParaRPr lang="en-US" dirty="0"/>
          </a:p>
          <a:p>
            <a:r>
              <a:rPr lang="en-US" dirty="0"/>
              <a:t>https://docs.bmc.com/docs/display/btco107/Home</a:t>
            </a:r>
          </a:p>
        </p:txBody>
      </p:sp>
      <p:sp>
        <p:nvSpPr>
          <p:cNvPr id="4" name="Slide Number Placeholder 3"/>
          <p:cNvSpPr>
            <a:spLocks noGrp="1"/>
          </p:cNvSpPr>
          <p:nvPr>
            <p:ph type="sldNum" sz="quarter" idx="10"/>
          </p:nvPr>
        </p:nvSpPr>
        <p:spPr/>
        <p:txBody>
          <a:bodyPr/>
          <a:lstStyle/>
          <a:p>
            <a:fld id="{5E6E011A-51F3-42BB-8227-B66954A23F6D}" type="slidenum">
              <a:rPr lang="en-US" smtClean="0"/>
              <a:pPr/>
              <a:t>21</a:t>
            </a:fld>
            <a:endParaRPr lang="en-US" dirty="0"/>
          </a:p>
        </p:txBody>
      </p:sp>
    </p:spTree>
    <p:extLst>
      <p:ext uri="{BB962C8B-B14F-4D97-AF65-F5344CB8AC3E}">
        <p14:creationId xmlns:p14="http://schemas.microsoft.com/office/powerpoint/2010/main" val="2608078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is the presentation… </a:t>
            </a:r>
          </a:p>
          <a:p>
            <a:endParaRPr lang="en-US" dirty="0"/>
          </a:p>
          <a:p>
            <a:r>
              <a:rPr lang="en-US" b="1" dirty="0"/>
              <a:t>We hope this helps YOU deliver actionable intelligence</a:t>
            </a:r>
          </a:p>
          <a:p>
            <a:endParaRPr lang="en-US" b="1" dirty="0"/>
          </a:p>
          <a:p>
            <a:endParaRPr lang="en-US" b="1" dirty="0"/>
          </a:p>
          <a:p>
            <a:endParaRPr lang="en-US" b="1" dirty="0"/>
          </a:p>
          <a:p>
            <a:r>
              <a:rPr lang="en-US" dirty="0"/>
              <a:t>Questions??</a:t>
            </a:r>
          </a:p>
        </p:txBody>
      </p:sp>
      <p:sp>
        <p:nvSpPr>
          <p:cNvPr id="4" name="Slide Number Placeholder 3"/>
          <p:cNvSpPr>
            <a:spLocks noGrp="1"/>
          </p:cNvSpPr>
          <p:nvPr>
            <p:ph type="sldNum" sz="quarter" idx="10"/>
          </p:nvPr>
        </p:nvSpPr>
        <p:spPr/>
        <p:txBody>
          <a:bodyPr/>
          <a:lstStyle/>
          <a:p>
            <a:fld id="{5E6E011A-51F3-42BB-8227-B66954A23F6D}" type="slidenum">
              <a:rPr lang="en-US" smtClean="0"/>
              <a:pPr/>
              <a:t>22</a:t>
            </a:fld>
            <a:endParaRPr lang="en-US" dirty="0"/>
          </a:p>
        </p:txBody>
      </p:sp>
    </p:spTree>
    <p:extLst>
      <p:ext uri="{BB962C8B-B14F-4D97-AF65-F5344CB8AC3E}">
        <p14:creationId xmlns:p14="http://schemas.microsoft.com/office/powerpoint/2010/main" val="2588308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23</a:t>
            </a:fld>
            <a:endParaRPr lang="en-US" dirty="0"/>
          </a:p>
        </p:txBody>
      </p:sp>
    </p:spTree>
    <p:extLst>
      <p:ext uri="{BB962C8B-B14F-4D97-AF65-F5344CB8AC3E}">
        <p14:creationId xmlns:p14="http://schemas.microsoft.com/office/powerpoint/2010/main" val="393669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do a quick introduction, present our problem statement, expand on the current state, then propose a solution.  Finally we will open up for questions but feel free to ask clarifying questions as we go.</a:t>
            </a:r>
          </a:p>
          <a:p>
            <a:endParaRPr lang="en-US" dirty="0"/>
          </a:p>
          <a:p>
            <a:r>
              <a:rPr lang="en-US" dirty="0"/>
              <a:t>The intent here today is for you to get  an idea of </a:t>
            </a:r>
            <a:r>
              <a:rPr lang="en-US" b="1" dirty="0"/>
              <a:t>how you can use these tools and techniques to deliver actionable intelligence to your environment</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tools and techniques presented here are highly customizable.  While examples are presented here, this is not the only way to apply the tools and techniques.</a:t>
            </a:r>
          </a:p>
          <a:p>
            <a:endParaRPr lang="en-US" dirty="0"/>
          </a:p>
          <a:p>
            <a:r>
              <a:rPr lang="en-US" dirty="0"/>
              <a:t>====</a:t>
            </a:r>
          </a:p>
        </p:txBody>
      </p:sp>
      <p:sp>
        <p:nvSpPr>
          <p:cNvPr id="4" name="Slide Number Placeholder 3"/>
          <p:cNvSpPr>
            <a:spLocks noGrp="1"/>
          </p:cNvSpPr>
          <p:nvPr>
            <p:ph type="sldNum" sz="quarter" idx="10"/>
          </p:nvPr>
        </p:nvSpPr>
        <p:spPr/>
        <p:txBody>
          <a:bodyPr/>
          <a:lstStyle/>
          <a:p>
            <a:fld id="{5E6E011A-51F3-42BB-8227-B66954A23F6D}" type="slidenum">
              <a:rPr lang="en-US" smtClean="0"/>
              <a:pPr/>
              <a:t>3</a:t>
            </a:fld>
            <a:endParaRPr lang="en-US" dirty="0"/>
          </a:p>
        </p:txBody>
      </p:sp>
    </p:spTree>
    <p:extLst>
      <p:ext uri="{BB962C8B-B14F-4D97-AF65-F5344CB8AC3E}">
        <p14:creationId xmlns:p14="http://schemas.microsoft.com/office/powerpoint/2010/main" val="299124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Name is Ben Davies and I did capacity planning for four years using a seriously cool Excel spreadsheet, then was a power user (for  3 years) of TSCO with a large insurance carrier here in Chicago. While there, I created these tools and techniques to improve my ability to report on items of interest in real time, like on phone conversations, or during active investigation and analysis efforts.</a:t>
            </a:r>
          </a:p>
          <a:p>
            <a:endParaRPr lang="en-US" dirty="0"/>
          </a:p>
          <a:p>
            <a:r>
              <a:rPr lang="en-US" dirty="0"/>
              <a:t>The company outsourced much of IT, including capacity, and I was fortunate enough to become one of the cool kids at Moviri.</a:t>
            </a:r>
          </a:p>
          <a:p>
            <a:endParaRPr lang="en-US" dirty="0"/>
          </a:p>
          <a:p>
            <a:r>
              <a:rPr lang="en-US" dirty="0"/>
              <a:t>This matters because if I gave this presentation a year ago, and you wanted to explore it more, the best I could do is give this presentation. </a:t>
            </a:r>
          </a:p>
          <a:p>
            <a:endParaRPr lang="en-US" dirty="0"/>
          </a:p>
          <a:p>
            <a:r>
              <a:rPr lang="en-US" dirty="0"/>
              <a:t>But now.</a:t>
            </a:r>
            <a:r>
              <a:rPr lang="en-US" b="1" dirty="0"/>
              <a:t> Now with Moviri, I can spend as much time as you wish </a:t>
            </a:r>
            <a:r>
              <a:rPr lang="en-US" dirty="0"/>
              <a:t>to explore how you can use this technique and even help you set it up and make it work for your team.  If you wish to explore this option, call us, we can be cool together.</a:t>
            </a:r>
          </a:p>
          <a:p>
            <a:endParaRPr lang="en-US" dirty="0"/>
          </a:p>
          <a:p>
            <a:endParaRPr lang="en-US" dirty="0"/>
          </a:p>
          <a:p>
            <a:endParaRPr lang="en-US"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4</a:t>
            </a:fld>
            <a:endParaRPr lang="en-US" dirty="0"/>
          </a:p>
        </p:txBody>
      </p:sp>
    </p:spTree>
    <p:extLst>
      <p:ext uri="{BB962C8B-B14F-4D97-AF65-F5344CB8AC3E}">
        <p14:creationId xmlns:p14="http://schemas.microsoft.com/office/powerpoint/2010/main" val="394319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a:t>The situation with TSCO reporting is that there are two basic reporting options.  Quick Analysis and Works Reporting.</a:t>
            </a:r>
          </a:p>
          <a:p>
            <a:endParaRPr lang="en-US" dirty="0"/>
          </a:p>
        </p:txBody>
      </p:sp>
      <p:sp>
        <p:nvSpPr>
          <p:cNvPr id="4" name="Segnaposto numero diapositiva 3"/>
          <p:cNvSpPr>
            <a:spLocks noGrp="1"/>
          </p:cNvSpPr>
          <p:nvPr>
            <p:ph type="sldNum" sz="quarter" idx="10"/>
          </p:nvPr>
        </p:nvSpPr>
        <p:spPr/>
        <p:txBody>
          <a:bodyPr/>
          <a:lstStyle/>
          <a:p>
            <a:fld id="{5E6E011A-51F3-42BB-8227-B66954A23F6D}" type="slidenum">
              <a:rPr lang="en-US" smtClean="0"/>
              <a:pPr/>
              <a:t>5</a:t>
            </a:fld>
            <a:endParaRPr lang="en-US" dirty="0"/>
          </a:p>
        </p:txBody>
      </p:sp>
    </p:spTree>
    <p:extLst>
      <p:ext uri="{BB962C8B-B14F-4D97-AF65-F5344CB8AC3E}">
        <p14:creationId xmlns:p14="http://schemas.microsoft.com/office/powerpoint/2010/main" val="250017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a:t>The “problem” is that these two reporting tools and techniques have benefits and limitations.</a:t>
            </a:r>
          </a:p>
          <a:p>
            <a:endParaRPr lang="en-US" dirty="0"/>
          </a:p>
          <a:p>
            <a:r>
              <a:rPr lang="en-US" b="1" dirty="0"/>
              <a:t>Quick analysis is by definition quick</a:t>
            </a:r>
            <a:r>
              <a:rPr lang="en-US" dirty="0"/>
              <a:t>, in that any metrics can be compared to any other metric very quickly, but not formatted quickly.</a:t>
            </a:r>
          </a:p>
          <a:p>
            <a:endParaRPr lang="en-US" dirty="0"/>
          </a:p>
          <a:p>
            <a:r>
              <a:rPr lang="en-US" dirty="0"/>
              <a:t>Works Reporting can be formatted to present information ‘just so’ </a:t>
            </a:r>
            <a:r>
              <a:rPr lang="en-US" b="1" dirty="0"/>
              <a:t>but can not quickly change metrics.</a:t>
            </a:r>
          </a:p>
          <a:p>
            <a:endParaRPr lang="en-US" dirty="0"/>
          </a:p>
          <a:p>
            <a:r>
              <a:rPr lang="en-US" dirty="0"/>
              <a:t>Lets explore these is more detail.</a:t>
            </a:r>
          </a:p>
        </p:txBody>
      </p:sp>
      <p:sp>
        <p:nvSpPr>
          <p:cNvPr id="4" name="Segnaposto numero diapositiva 3"/>
          <p:cNvSpPr>
            <a:spLocks noGrp="1"/>
          </p:cNvSpPr>
          <p:nvPr>
            <p:ph type="sldNum" sz="quarter" idx="10"/>
          </p:nvPr>
        </p:nvSpPr>
        <p:spPr/>
        <p:txBody>
          <a:bodyPr/>
          <a:lstStyle/>
          <a:p>
            <a:fld id="{5E6E011A-51F3-42BB-8227-B66954A23F6D}" type="slidenum">
              <a:rPr lang="en-US" smtClean="0"/>
              <a:pPr/>
              <a:t>6</a:t>
            </a:fld>
            <a:endParaRPr lang="en-US" dirty="0"/>
          </a:p>
        </p:txBody>
      </p:sp>
    </p:spTree>
    <p:extLst>
      <p:ext uri="{BB962C8B-B14F-4D97-AF65-F5344CB8AC3E}">
        <p14:creationId xmlns:p14="http://schemas.microsoft.com/office/powerpoint/2010/main" val="3702735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Analysis easily places any metrics on one chart . Objects are chosen easily and removed from the chart easily.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great technique and you should be using it often.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 this does not remember your ‘favorite’ report methods, tools, and techniques. And it takes some time when there are several objects to report on.</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7</a:t>
            </a:fld>
            <a:endParaRPr lang="en-US" dirty="0"/>
          </a:p>
        </p:txBody>
      </p:sp>
    </p:spTree>
    <p:extLst>
      <p:ext uri="{BB962C8B-B14F-4D97-AF65-F5344CB8AC3E}">
        <p14:creationId xmlns:p14="http://schemas.microsoft.com/office/powerpoint/2010/main" val="412925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 Reporting remembers your ‘favorite’ report methods, tools, and techniques. You can save different versions for specific types of analysis, and can copy from one ‘bucket’ to another.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have made hundreds of these, use them freely and often.</a:t>
            </a:r>
          </a:p>
          <a:p>
            <a:endParaRPr lang="en-US" b="1" dirty="0"/>
          </a:p>
          <a:p>
            <a:r>
              <a:rPr lang="en-US" dirty="0"/>
              <a:t>but does not lend itself to changing the objects in the charts, as they are anchored to the ‘buckets’</a:t>
            </a:r>
          </a:p>
          <a:p>
            <a:endParaRPr lang="en-US" dirty="0"/>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8</a:t>
            </a:fld>
            <a:endParaRPr lang="en-US" dirty="0"/>
          </a:p>
        </p:txBody>
      </p:sp>
    </p:spTree>
    <p:extLst>
      <p:ext uri="{BB962C8B-B14F-4D97-AF65-F5344CB8AC3E}">
        <p14:creationId xmlns:p14="http://schemas.microsoft.com/office/powerpoint/2010/main" val="4016867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an analyst to do??</a:t>
            </a:r>
          </a:p>
          <a:p>
            <a:endParaRPr lang="en-US" dirty="0"/>
          </a:p>
          <a:p>
            <a:r>
              <a:rPr lang="en-US" dirty="0"/>
              <a:t>This is the dilemma I faced.  What is an analyst to do when </a:t>
            </a:r>
            <a:r>
              <a:rPr lang="en-US" b="1" dirty="0"/>
              <a:t>I know my favorite chart layouts to quickly identify the actionable intelligence</a:t>
            </a:r>
            <a:r>
              <a:rPr lang="en-US" dirty="0"/>
              <a:t>, but can not easily define my data, </a:t>
            </a:r>
            <a:r>
              <a:rPr lang="en-US" b="1" dirty="0"/>
              <a:t>or can easily identify my objects </a:t>
            </a:r>
            <a:r>
              <a:rPr lang="en-US" dirty="0"/>
              <a:t>(quick analysis) but then have to modify the chart significantly.</a:t>
            </a:r>
          </a:p>
          <a:p>
            <a:endParaRPr lang="en-US" dirty="0"/>
          </a:p>
          <a:p>
            <a:r>
              <a:rPr lang="en-US" dirty="0"/>
              <a:t>What I need is a mix of Quick Analysis and Works Reporting.   Is there even such a thing?</a:t>
            </a:r>
          </a:p>
        </p:txBody>
      </p:sp>
      <p:sp>
        <p:nvSpPr>
          <p:cNvPr id="4" name="Slide Number Placeholder 3"/>
          <p:cNvSpPr>
            <a:spLocks noGrp="1"/>
          </p:cNvSpPr>
          <p:nvPr>
            <p:ph type="sldNum" sz="quarter" idx="10"/>
          </p:nvPr>
        </p:nvSpPr>
        <p:spPr/>
        <p:txBody>
          <a:bodyPr/>
          <a:lstStyle/>
          <a:p>
            <a:fld id="{5E6E011A-51F3-42BB-8227-B66954A23F6D}" type="slidenum">
              <a:rPr lang="en-US" smtClean="0"/>
              <a:pPr/>
              <a:t>9</a:t>
            </a:fld>
            <a:endParaRPr lang="en-US" dirty="0"/>
          </a:p>
        </p:txBody>
      </p:sp>
    </p:spTree>
    <p:extLst>
      <p:ext uri="{BB962C8B-B14F-4D97-AF65-F5344CB8AC3E}">
        <p14:creationId xmlns:p14="http://schemas.microsoft.com/office/powerpoint/2010/main" val="2801498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8" name="Segnaposto testo 4"/>
          <p:cNvSpPr>
            <a:spLocks noGrp="1"/>
          </p:cNvSpPr>
          <p:nvPr>
            <p:ph type="body" sz="quarter" idx="3" hasCustomPrompt="1"/>
          </p:nvPr>
        </p:nvSpPr>
        <p:spPr>
          <a:xfrm>
            <a:off x="899592" y="3686120"/>
            <a:ext cx="7344816" cy="462960"/>
          </a:xfrm>
          <a:prstGeom prst="rect">
            <a:avLst/>
          </a:prstGeom>
        </p:spPr>
        <p:txBody>
          <a:bodyPr anchor="t" anchorCtr="0">
            <a:noAutofit/>
          </a:bodyPr>
          <a:lstStyle>
            <a:lvl1pPr marL="0" indent="0">
              <a:spcBef>
                <a:spcPts val="360"/>
              </a:spcBef>
              <a:buNone/>
              <a:defRPr sz="2100" b="0">
                <a:solidFill>
                  <a:schemeClr val="accent3">
                    <a:lumMod val="75000"/>
                  </a:schemeClr>
                </a:solidFill>
                <a:latin typeface="+mn-lt"/>
                <a:ea typeface="Lato" panose="020F0502020204030203" pitchFamily="34" charset="0"/>
                <a:cs typeface="Lato" panose="020F05020202040302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dirty="0"/>
              <a:t>Click to edit Subtitle</a:t>
            </a:r>
          </a:p>
        </p:txBody>
      </p:sp>
      <p:sp>
        <p:nvSpPr>
          <p:cNvPr id="10" name="Text Placeholder 2"/>
          <p:cNvSpPr>
            <a:spLocks noGrp="1"/>
          </p:cNvSpPr>
          <p:nvPr>
            <p:ph type="body" sz="quarter" idx="10" hasCustomPrompt="1"/>
          </p:nvPr>
        </p:nvSpPr>
        <p:spPr>
          <a:xfrm>
            <a:off x="900408" y="5580779"/>
            <a:ext cx="7344000" cy="324000"/>
          </a:xfrm>
          <a:prstGeom prst="rect">
            <a:avLst/>
          </a:prstGeom>
        </p:spPr>
        <p:txBody>
          <a:bodyPr vert="horz" anchor="ctr">
            <a:noAutofit/>
          </a:bodyPr>
          <a:lstStyle>
            <a:lvl1pPr marL="0" indent="0">
              <a:buNone/>
              <a:defRPr lang="en-US" sz="15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342900" indent="0">
              <a:buNone/>
              <a:defRPr sz="1050"/>
            </a:lvl2pPr>
            <a:lvl3pPr marL="685800" indent="0">
              <a:buNone/>
              <a:defRPr sz="1050"/>
            </a:lvl3pPr>
            <a:lvl4pPr marL="1028700" indent="0">
              <a:buNone/>
              <a:defRPr sz="1050"/>
            </a:lvl4pPr>
            <a:lvl5pPr marL="1371600" indent="0">
              <a:buNone/>
              <a:defRPr sz="1050"/>
            </a:lvl5pPr>
          </a:lstStyle>
          <a:p>
            <a:pPr marL="0" lvl="0" indent="0" algn="l" rtl="0" eaLnBrk="1" fontAlgn="base" hangingPunct="1">
              <a:spcBef>
                <a:spcPts val="360"/>
              </a:spcBef>
              <a:spcAft>
                <a:spcPct val="0"/>
              </a:spcAft>
              <a:buNone/>
            </a:pPr>
            <a:r>
              <a:rPr lang="en-US" noProof="0" dirty="0"/>
              <a:t>Location – Date</a:t>
            </a:r>
          </a:p>
        </p:txBody>
      </p:sp>
      <p:sp>
        <p:nvSpPr>
          <p:cNvPr id="14" name="Text Placeholder 2"/>
          <p:cNvSpPr>
            <a:spLocks noGrp="1"/>
          </p:cNvSpPr>
          <p:nvPr>
            <p:ph type="body" sz="quarter" idx="12" hasCustomPrompt="1"/>
          </p:nvPr>
        </p:nvSpPr>
        <p:spPr>
          <a:xfrm>
            <a:off x="900408" y="5932358"/>
            <a:ext cx="7344000" cy="324000"/>
          </a:xfrm>
          <a:prstGeom prst="rect">
            <a:avLst/>
          </a:prstGeom>
        </p:spPr>
        <p:txBody>
          <a:bodyPr vert="horz" anchor="ctr">
            <a:noAutofit/>
          </a:bodyPr>
          <a:lstStyle>
            <a:lvl1pPr marL="0" indent="0">
              <a:buNone/>
              <a:defRPr lang="en-US" sz="15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342900" indent="0">
              <a:buNone/>
              <a:defRPr sz="1050"/>
            </a:lvl2pPr>
            <a:lvl3pPr marL="685800" indent="0">
              <a:buNone/>
              <a:defRPr sz="1050"/>
            </a:lvl3pPr>
            <a:lvl4pPr marL="1028700" indent="0">
              <a:buNone/>
              <a:defRPr sz="1050"/>
            </a:lvl4pPr>
            <a:lvl5pPr marL="1371600" indent="0">
              <a:buNone/>
              <a:defRPr sz="1050"/>
            </a:lvl5pPr>
          </a:lstStyle>
          <a:p>
            <a:pPr marL="0" lvl="0" indent="0" algn="l" rtl="0" eaLnBrk="1" fontAlgn="base" hangingPunct="1">
              <a:spcBef>
                <a:spcPts val="360"/>
              </a:spcBef>
              <a:spcAft>
                <a:spcPct val="0"/>
              </a:spcAft>
              <a:buNone/>
            </a:pPr>
            <a:r>
              <a:rPr lang="en-US" noProof="0" dirty="0"/>
              <a:t>Author – Email</a:t>
            </a:r>
          </a:p>
        </p:txBody>
      </p:sp>
      <p:sp>
        <p:nvSpPr>
          <p:cNvPr id="2" name="Title 1"/>
          <p:cNvSpPr>
            <a:spLocks noGrp="1"/>
          </p:cNvSpPr>
          <p:nvPr>
            <p:ph type="title" hasCustomPrompt="1"/>
          </p:nvPr>
        </p:nvSpPr>
        <p:spPr>
          <a:xfrm>
            <a:off x="899592" y="2852936"/>
            <a:ext cx="7344816" cy="757582"/>
          </a:xfrm>
          <a:prstGeom prst="rect">
            <a:avLst/>
          </a:prstGeom>
        </p:spPr>
        <p:txBody>
          <a:bodyPr anchor="b" anchorCtr="0">
            <a:noAutofit/>
          </a:bodyPr>
          <a:lstStyle>
            <a:lvl1pPr algn="l">
              <a:spcBef>
                <a:spcPts val="0"/>
              </a:spcBef>
              <a:defRPr lang="en-US" sz="3150" b="1" i="0" u="none">
                <a:solidFill>
                  <a:schemeClr val="tx1"/>
                </a:solidFill>
                <a:latin typeface="+mj-lt"/>
                <a:ea typeface="+mn-ea"/>
                <a:cs typeface="+mn-cs"/>
              </a:defRPr>
            </a:lvl1pPr>
          </a:lstStyle>
          <a:p>
            <a:pPr marL="0" lvl="0" indent="0">
              <a:spcBef>
                <a:spcPct val="20000"/>
              </a:spcBef>
              <a:buNone/>
            </a:pPr>
            <a:r>
              <a:rPr lang="en-US" noProof="0" dirty="0"/>
              <a:t>Click to edit Master title</a:t>
            </a:r>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2210" y="681830"/>
            <a:ext cx="1782198" cy="874962"/>
          </a:xfrm>
          <a:prstGeom prst="rect">
            <a:avLst/>
          </a:prstGeom>
        </p:spPr>
      </p:pic>
      <p:cxnSp>
        <p:nvCxnSpPr>
          <p:cNvPr id="7" name="Connettore 1 6"/>
          <p:cNvCxnSpPr/>
          <p:nvPr userDrawn="1"/>
        </p:nvCxnSpPr>
        <p:spPr bwMode="auto">
          <a:xfrm>
            <a:off x="899592" y="3648319"/>
            <a:ext cx="7344816" cy="0"/>
          </a:xfrm>
          <a:prstGeom prst="line">
            <a:avLst/>
          </a:prstGeom>
          <a:noFill/>
          <a:ln w="9525">
            <a:solidFill>
              <a:schemeClr val="tx1"/>
            </a:solidFill>
            <a:miter lim="800000"/>
            <a:headEnd/>
            <a:tailEnd/>
          </a:ln>
          <a:effectLst/>
        </p:spPr>
      </p:cxnSp>
      <p:sp>
        <p:nvSpPr>
          <p:cNvPr id="25" name="Segnaposto testo 4"/>
          <p:cNvSpPr>
            <a:spLocks noGrp="1"/>
          </p:cNvSpPr>
          <p:nvPr>
            <p:ph type="body" sz="quarter" idx="13" hasCustomPrompt="1"/>
          </p:nvPr>
        </p:nvSpPr>
        <p:spPr>
          <a:xfrm>
            <a:off x="900408" y="5216556"/>
            <a:ext cx="7344000" cy="324000"/>
          </a:xfrm>
          <a:prstGeom prst="rect">
            <a:avLst/>
          </a:prstGeom>
        </p:spPr>
        <p:txBody>
          <a:bodyPr anchor="ctr" anchorCtr="0">
            <a:noAutofit/>
          </a:bodyPr>
          <a:lstStyle>
            <a:lvl1pPr marL="0" indent="0">
              <a:spcBef>
                <a:spcPts val="360"/>
              </a:spcBef>
              <a:buNone/>
              <a:defRPr sz="1500" b="0" baseline="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dirty="0"/>
              <a:t>Prepared for: Customer logo here</a:t>
            </a:r>
          </a:p>
        </p:txBody>
      </p:sp>
    </p:spTree>
    <p:extLst>
      <p:ext uri="{BB962C8B-B14F-4D97-AF65-F5344CB8AC3E}">
        <p14:creationId xmlns:p14="http://schemas.microsoft.com/office/powerpoint/2010/main" val="44151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669" y="6241438"/>
            <a:ext cx="506822" cy="180000"/>
          </a:xfrm>
          <a:prstGeom prst="rect">
            <a:avLst/>
          </a:prstGeom>
        </p:spPr>
      </p:pic>
    </p:spTree>
    <p:extLst>
      <p:ext uri="{BB962C8B-B14F-4D97-AF65-F5344CB8AC3E}">
        <p14:creationId xmlns:p14="http://schemas.microsoft.com/office/powerpoint/2010/main" val="307903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lumns and Title Slide">
    <p:spTree>
      <p:nvGrpSpPr>
        <p:cNvPr id="1" name=""/>
        <p:cNvGrpSpPr/>
        <p:nvPr/>
      </p:nvGrpSpPr>
      <p:grpSpPr>
        <a:xfrm>
          <a:off x="0" y="0"/>
          <a:ext cx="0" cy="0"/>
          <a:chOff x="0" y="0"/>
          <a:chExt cx="0" cy="0"/>
        </a:xfrm>
      </p:grpSpPr>
      <p:sp>
        <p:nvSpPr>
          <p:cNvPr id="16" name="Segnaposto testo 15"/>
          <p:cNvSpPr>
            <a:spLocks noGrp="1"/>
          </p:cNvSpPr>
          <p:nvPr>
            <p:ph type="body" sz="quarter" idx="15" hasCustomPrompt="1"/>
          </p:nvPr>
        </p:nvSpPr>
        <p:spPr>
          <a:xfrm>
            <a:off x="179512" y="1161288"/>
            <a:ext cx="4248472" cy="540000"/>
          </a:xfrm>
          <a:prstGeom prst="rect">
            <a:avLst/>
          </a:prstGeom>
        </p:spPr>
        <p:txBody>
          <a:bodyPr anchor="b"/>
          <a:lstStyle>
            <a:lvl1pPr algn="l">
              <a:buNone/>
              <a:defRPr sz="1600" b="1">
                <a:solidFill>
                  <a:schemeClr val="tx1"/>
                </a:solidFill>
                <a:latin typeface="Century Gothic"/>
                <a:cs typeface="Century Gothic"/>
              </a:defRPr>
            </a:lvl1pPr>
            <a:lvl2pPr>
              <a:buNone/>
              <a:defRPr/>
            </a:lvl2pPr>
            <a:lvl3pPr>
              <a:buNone/>
              <a:defRPr/>
            </a:lvl3pPr>
            <a:lvl4pPr>
              <a:buNone/>
              <a:defRPr/>
            </a:lvl4pPr>
            <a:lvl5pPr>
              <a:buNone/>
              <a:defRPr/>
            </a:lvl5pPr>
          </a:lstStyle>
          <a:p>
            <a:pPr lvl="0"/>
            <a:r>
              <a:rPr lang="en-US" noProof="0" dirty="0"/>
              <a:t>Click to edit title</a:t>
            </a:r>
          </a:p>
        </p:txBody>
      </p:sp>
      <p:sp>
        <p:nvSpPr>
          <p:cNvPr id="20" name="Segnaposto testo 15"/>
          <p:cNvSpPr>
            <a:spLocks noGrp="1"/>
          </p:cNvSpPr>
          <p:nvPr>
            <p:ph type="body" sz="quarter" idx="16" hasCustomPrompt="1"/>
          </p:nvPr>
        </p:nvSpPr>
        <p:spPr>
          <a:xfrm>
            <a:off x="4572000" y="1161288"/>
            <a:ext cx="4392488" cy="540000"/>
          </a:xfrm>
          <a:prstGeom prst="rect">
            <a:avLst/>
          </a:prstGeom>
        </p:spPr>
        <p:txBody>
          <a:bodyPr anchor="b"/>
          <a:lstStyle>
            <a:lvl1pPr algn="l">
              <a:buNone/>
              <a:defRPr sz="1600" b="1">
                <a:solidFill>
                  <a:schemeClr val="tx1"/>
                </a:solidFill>
                <a:latin typeface="Century Gothic"/>
                <a:cs typeface="Century Gothic"/>
              </a:defRPr>
            </a:lvl1pPr>
            <a:lvl2pPr>
              <a:buNone/>
              <a:defRPr/>
            </a:lvl2pPr>
            <a:lvl3pPr>
              <a:buNone/>
              <a:defRPr/>
            </a:lvl3pPr>
            <a:lvl4pPr>
              <a:buNone/>
              <a:defRPr/>
            </a:lvl4pPr>
            <a:lvl5pPr>
              <a:buNone/>
              <a:defRPr/>
            </a:lvl5pPr>
          </a:lstStyle>
          <a:p>
            <a:pPr lvl="0"/>
            <a:r>
              <a:rPr lang="en-US" noProof="0" dirty="0"/>
              <a:t>Click to edit title</a:t>
            </a:r>
          </a:p>
        </p:txBody>
      </p:sp>
      <p:sp>
        <p:nvSpPr>
          <p:cNvPr id="10" name="Segnaposto contenuto 2"/>
          <p:cNvSpPr>
            <a:spLocks noGrp="1"/>
          </p:cNvSpPr>
          <p:nvPr>
            <p:ph idx="1" hasCustomPrompt="1"/>
          </p:nvPr>
        </p:nvSpPr>
        <p:spPr>
          <a:xfrm>
            <a:off x="177404" y="1844824"/>
            <a:ext cx="4250580" cy="4608512"/>
          </a:xfrm>
          <a:prstGeom prst="rect">
            <a:avLst/>
          </a:prstGeom>
        </p:spPr>
        <p:txBody>
          <a:bodyPr>
            <a:noAutofit/>
          </a:bodyPr>
          <a:lstStyle>
            <a:lvl1pPr marL="177800" indent="-177800" algn="l">
              <a:lnSpc>
                <a:spcPct val="100000"/>
              </a:lnSpc>
              <a:spcBef>
                <a:spcPts val="1200"/>
              </a:spcBef>
              <a:buClrTx/>
              <a:buSzPct val="100000"/>
              <a:buFont typeface="Wingdings" pitchFamily="2" charset="2"/>
              <a:buChar char="§"/>
              <a:defRPr sz="1600">
                <a:solidFill>
                  <a:schemeClr val="tx1">
                    <a:lumMod val="65000"/>
                    <a:lumOff val="35000"/>
                  </a:schemeClr>
                </a:solidFill>
                <a:latin typeface="Century Gothic"/>
                <a:cs typeface="Century Gothic"/>
              </a:defRPr>
            </a:lvl1pPr>
            <a:lvl2pPr marL="627063" indent="-169863" algn="l">
              <a:lnSpc>
                <a:spcPct val="100000"/>
              </a:lnSpc>
              <a:spcBef>
                <a:spcPts val="600"/>
              </a:spcBef>
              <a:buClrTx/>
              <a:buSzPct val="100000"/>
              <a:buFont typeface="Arial" pitchFamily="34" charset="0"/>
              <a:buChar char="−"/>
              <a:defRPr sz="1400">
                <a:solidFill>
                  <a:schemeClr val="tx1">
                    <a:lumMod val="65000"/>
                    <a:lumOff val="35000"/>
                  </a:schemeClr>
                </a:solidFill>
                <a:latin typeface="Century Gothic"/>
                <a:cs typeface="Century Gothic"/>
              </a:defRPr>
            </a:lvl2pPr>
            <a:lvl3pPr marL="1077913" indent="-163513" algn="l">
              <a:lnSpc>
                <a:spcPct val="100000"/>
              </a:lnSpc>
              <a:spcBef>
                <a:spcPts val="600"/>
              </a:spcBef>
              <a:buClrTx/>
              <a:buSzPct val="100000"/>
              <a:buFont typeface="Courier New" pitchFamily="49" charset="0"/>
              <a:buChar char="o"/>
              <a:defRPr sz="1200">
                <a:solidFill>
                  <a:schemeClr val="tx1">
                    <a:lumMod val="65000"/>
                    <a:lumOff val="35000"/>
                  </a:schemeClr>
                </a:solidFill>
                <a:latin typeface="Century Gothic"/>
                <a:cs typeface="Century Gothic"/>
              </a:defRPr>
            </a:lvl3pPr>
            <a:lvl4pPr marL="1528763" indent="-157163" algn="just">
              <a:lnSpc>
                <a:spcPct val="100000"/>
              </a:lnSpc>
              <a:spcBef>
                <a:spcPts val="0"/>
              </a:spcBef>
              <a:buClrTx/>
              <a:buSzPct val="100000"/>
              <a:buFont typeface="Wingdings" pitchFamily="2" charset="2"/>
              <a:buChar char="Ø"/>
              <a:defRPr sz="1200">
                <a:solidFill>
                  <a:schemeClr val="tx1">
                    <a:lumMod val="65000"/>
                    <a:lumOff val="35000"/>
                  </a:schemeClr>
                </a:solidFill>
              </a:defRPr>
            </a:lvl4pPr>
            <a:lvl5pPr marL="1979613" indent="-150813" algn="just">
              <a:lnSpc>
                <a:spcPct val="100000"/>
              </a:lnSpc>
              <a:spcBef>
                <a:spcPts val="0"/>
              </a:spcBef>
              <a:buClrTx/>
              <a:buSzPct val="100000"/>
              <a:buFont typeface="Arial" pitchFamily="34" charset="0"/>
              <a:buChar char="•"/>
              <a:defRPr sz="1000">
                <a:solidFill>
                  <a:schemeClr val="tx1">
                    <a:lumMod val="65000"/>
                    <a:lumOff val="35000"/>
                  </a:schemeClr>
                </a:solidFill>
              </a:defRPr>
            </a:lvl5pPr>
          </a:lstStyle>
          <a:p>
            <a:pPr lvl="0"/>
            <a:r>
              <a:rPr lang="en-US" noProof="0" dirty="0"/>
              <a:t>Click to edit Master text</a:t>
            </a:r>
          </a:p>
          <a:p>
            <a:pPr lvl="1"/>
            <a:r>
              <a:rPr lang="en-US" noProof="0" dirty="0"/>
              <a:t>Second level</a:t>
            </a:r>
          </a:p>
          <a:p>
            <a:pPr lvl="2"/>
            <a:r>
              <a:rPr lang="en-US" noProof="0" dirty="0"/>
              <a:t>Third level</a:t>
            </a:r>
          </a:p>
        </p:txBody>
      </p:sp>
      <p:sp>
        <p:nvSpPr>
          <p:cNvPr id="13" name="Segnaposto contenuto 2"/>
          <p:cNvSpPr>
            <a:spLocks noGrp="1"/>
          </p:cNvSpPr>
          <p:nvPr>
            <p:ph idx="10" hasCustomPrompt="1"/>
          </p:nvPr>
        </p:nvSpPr>
        <p:spPr>
          <a:xfrm>
            <a:off x="4572000" y="1844824"/>
            <a:ext cx="4392488" cy="4608512"/>
          </a:xfrm>
          <a:prstGeom prst="rect">
            <a:avLst/>
          </a:prstGeom>
        </p:spPr>
        <p:txBody>
          <a:bodyPr>
            <a:noAutofit/>
          </a:bodyPr>
          <a:lstStyle>
            <a:lvl1pPr marL="177800" indent="-177800" algn="l">
              <a:lnSpc>
                <a:spcPct val="100000"/>
              </a:lnSpc>
              <a:spcBef>
                <a:spcPts val="1200"/>
              </a:spcBef>
              <a:buClrTx/>
              <a:buSzPct val="100000"/>
              <a:buFont typeface="Wingdings" pitchFamily="2" charset="2"/>
              <a:buChar char="§"/>
              <a:defRPr sz="1600">
                <a:solidFill>
                  <a:schemeClr val="tx1">
                    <a:lumMod val="65000"/>
                    <a:lumOff val="35000"/>
                  </a:schemeClr>
                </a:solidFill>
                <a:latin typeface="Century Gothic"/>
                <a:cs typeface="Century Gothic"/>
              </a:defRPr>
            </a:lvl1pPr>
            <a:lvl2pPr marL="627063" indent="-169863" algn="l">
              <a:lnSpc>
                <a:spcPct val="100000"/>
              </a:lnSpc>
              <a:spcBef>
                <a:spcPts val="600"/>
              </a:spcBef>
              <a:buClrTx/>
              <a:buSzPct val="100000"/>
              <a:buFont typeface="Arial" pitchFamily="34" charset="0"/>
              <a:buChar char="−"/>
              <a:defRPr sz="1400">
                <a:solidFill>
                  <a:schemeClr val="tx1">
                    <a:lumMod val="65000"/>
                    <a:lumOff val="35000"/>
                  </a:schemeClr>
                </a:solidFill>
                <a:latin typeface="Century Gothic"/>
                <a:cs typeface="Century Gothic"/>
              </a:defRPr>
            </a:lvl2pPr>
            <a:lvl3pPr marL="1077913" indent="-163513" algn="l">
              <a:lnSpc>
                <a:spcPct val="100000"/>
              </a:lnSpc>
              <a:spcBef>
                <a:spcPts val="600"/>
              </a:spcBef>
              <a:buClrTx/>
              <a:buSzPct val="100000"/>
              <a:buFont typeface="Courier New" pitchFamily="49" charset="0"/>
              <a:buChar char="o"/>
              <a:defRPr sz="1200">
                <a:solidFill>
                  <a:schemeClr val="tx1">
                    <a:lumMod val="65000"/>
                    <a:lumOff val="35000"/>
                  </a:schemeClr>
                </a:solidFill>
                <a:latin typeface="Century Gothic"/>
                <a:cs typeface="Century Gothic"/>
              </a:defRPr>
            </a:lvl3pPr>
            <a:lvl4pPr marL="1528763" indent="-157163" algn="just">
              <a:lnSpc>
                <a:spcPct val="100000"/>
              </a:lnSpc>
              <a:spcBef>
                <a:spcPts val="0"/>
              </a:spcBef>
              <a:buClrTx/>
              <a:buSzPct val="100000"/>
              <a:buFont typeface="Wingdings" pitchFamily="2" charset="2"/>
              <a:buChar char="Ø"/>
              <a:defRPr sz="1200">
                <a:solidFill>
                  <a:schemeClr val="tx1">
                    <a:lumMod val="65000"/>
                    <a:lumOff val="35000"/>
                  </a:schemeClr>
                </a:solidFill>
              </a:defRPr>
            </a:lvl4pPr>
            <a:lvl5pPr marL="1979613" indent="-150813" algn="just">
              <a:lnSpc>
                <a:spcPct val="100000"/>
              </a:lnSpc>
              <a:spcBef>
                <a:spcPts val="0"/>
              </a:spcBef>
              <a:buClrTx/>
              <a:buSzPct val="100000"/>
              <a:buFont typeface="Arial" pitchFamily="34" charset="0"/>
              <a:buChar char="•"/>
              <a:defRPr sz="1000">
                <a:solidFill>
                  <a:schemeClr val="tx1">
                    <a:lumMod val="65000"/>
                    <a:lumOff val="35000"/>
                  </a:schemeClr>
                </a:solidFill>
              </a:defRPr>
            </a:lvl5pPr>
          </a:lstStyle>
          <a:p>
            <a:pPr lvl="0"/>
            <a:r>
              <a:rPr lang="en-US" noProof="0" dirty="0"/>
              <a:t>Click to edit Master text</a:t>
            </a:r>
          </a:p>
          <a:p>
            <a:pPr lvl="1"/>
            <a:r>
              <a:rPr lang="en-US" noProof="0" dirty="0"/>
              <a:t>Second level</a:t>
            </a:r>
          </a:p>
          <a:p>
            <a:pPr lvl="2"/>
            <a:r>
              <a:rPr lang="en-US" noProof="0" dirty="0"/>
              <a:t>Third level</a:t>
            </a:r>
          </a:p>
        </p:txBody>
      </p:sp>
      <p:sp>
        <p:nvSpPr>
          <p:cNvPr id="15" name="Segnaposto numero diapositiva 19"/>
          <p:cNvSpPr txBox="1">
            <a:spLocks/>
          </p:cNvSpPr>
          <p:nvPr userDrawn="1"/>
        </p:nvSpPr>
        <p:spPr bwMode="auto">
          <a:xfrm>
            <a:off x="0" y="6575905"/>
            <a:ext cx="611636" cy="282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fld id="{68144B80-572D-40C5-899C-C859039AFF8F}" type="slidenum">
              <a:rPr lang="it-IT" sz="1000" smtClean="0">
                <a:solidFill>
                  <a:schemeClr val="bg1"/>
                </a:solidFill>
                <a:latin typeface="Arial" pitchFamily="34" charset="0"/>
                <a:cs typeface="Arial" pitchFamily="34" charset="0"/>
              </a:rPr>
              <a:pPr/>
              <a:t>‹#›</a:t>
            </a:fld>
            <a:endParaRPr lang="it-IT" sz="1000" dirty="0">
              <a:solidFill>
                <a:schemeClr val="bg1"/>
              </a:solidFill>
              <a:latin typeface="Arial" pitchFamily="34" charset="0"/>
              <a:cs typeface="Arial" pitchFamily="34" charset="0"/>
            </a:endParaRPr>
          </a:p>
        </p:txBody>
      </p:sp>
      <p:pic>
        <p:nvPicPr>
          <p:cNvPr id="17" name="Immagine 16" descr="moviri_logo_vettoriale_rev_2_modified.png"/>
          <p:cNvPicPr>
            <a:picLocks noChangeAspect="1"/>
          </p:cNvPicPr>
          <p:nvPr userDrawn="1"/>
        </p:nvPicPr>
        <p:blipFill>
          <a:blip r:embed="rId2" cstate="print">
            <a:duotone>
              <a:prstClr val="black"/>
              <a:schemeClr val="bg1">
                <a:tint val="45000"/>
                <a:satMod val="400000"/>
              </a:schemeClr>
            </a:duotone>
            <a:lum bright="40000" contrast="40000"/>
          </a:blip>
          <a:stretch>
            <a:fillRect/>
          </a:stretch>
        </p:blipFill>
        <p:spPr>
          <a:xfrm>
            <a:off x="8119035" y="6626952"/>
            <a:ext cx="629429" cy="180000"/>
          </a:xfrm>
          <a:prstGeom prst="rect">
            <a:avLst/>
          </a:prstGeom>
        </p:spPr>
      </p:pic>
      <p:sp>
        <p:nvSpPr>
          <p:cNvPr id="11" name="Titolo 1"/>
          <p:cNvSpPr>
            <a:spLocks noGrp="1"/>
          </p:cNvSpPr>
          <p:nvPr>
            <p:ph type="title"/>
          </p:nvPr>
        </p:nvSpPr>
        <p:spPr>
          <a:xfrm>
            <a:off x="179512" y="216496"/>
            <a:ext cx="8784976" cy="764232"/>
          </a:xfrm>
          <a:prstGeom prst="rect">
            <a:avLst/>
          </a:prstGeom>
        </p:spPr>
        <p:txBody>
          <a:bodyPr/>
          <a:lstStyle>
            <a:lvl1pPr>
              <a:defRPr lang="it-IT" sz="2400" b="1" kern="1200" dirty="0">
                <a:solidFill>
                  <a:srgbClr val="19375F"/>
                </a:solidFill>
                <a:latin typeface="Century Gothic"/>
                <a:ea typeface="+mj-ea"/>
                <a:cs typeface="Century Gothic"/>
              </a:defRPr>
            </a:lvl1pPr>
          </a:lstStyle>
          <a:p>
            <a:pPr lvl="0" algn="l" rtl="0" eaLnBrk="1" fontAlgn="base" hangingPunct="1">
              <a:spcBef>
                <a:spcPct val="0"/>
              </a:spcBef>
              <a:spcAft>
                <a:spcPct val="0"/>
              </a:spcAft>
            </a:pPr>
            <a:r>
              <a:rPr lang="en-US" noProof="0" dirty="0"/>
              <a:t>Click to edit Master title</a:t>
            </a:r>
          </a:p>
        </p:txBody>
      </p:sp>
      <p:pic>
        <p:nvPicPr>
          <p:cNvPr id="12" name="Immagin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14" name="Segnaposto numero diapositiva 19"/>
          <p:cNvSpPr txBox="1">
            <a:spLocks/>
          </p:cNvSpPr>
          <p:nvPr userDrawn="1"/>
        </p:nvSpPr>
        <p:spPr bwMode="auto">
          <a:xfrm>
            <a:off x="8304882" y="6222289"/>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spTree>
    <p:extLst>
      <p:ext uri="{BB962C8B-B14F-4D97-AF65-F5344CB8AC3E}">
        <p14:creationId xmlns:p14="http://schemas.microsoft.com/office/powerpoint/2010/main" val="706745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ly Title Slide">
    <p:spTree>
      <p:nvGrpSpPr>
        <p:cNvPr id="1" name=""/>
        <p:cNvGrpSpPr/>
        <p:nvPr/>
      </p:nvGrpSpPr>
      <p:grpSpPr>
        <a:xfrm>
          <a:off x="0" y="0"/>
          <a:ext cx="0" cy="0"/>
          <a:chOff x="0" y="0"/>
          <a:chExt cx="0" cy="0"/>
        </a:xfrm>
      </p:grpSpPr>
      <p:sp>
        <p:nvSpPr>
          <p:cNvPr id="7" name="Segnaposto numero diapositiva 19"/>
          <p:cNvSpPr txBox="1">
            <a:spLocks/>
          </p:cNvSpPr>
          <p:nvPr userDrawn="1"/>
        </p:nvSpPr>
        <p:spPr bwMode="auto">
          <a:xfrm>
            <a:off x="0" y="6575905"/>
            <a:ext cx="611636" cy="282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fld id="{68144B80-572D-40C5-899C-C859039AFF8F}" type="slidenum">
              <a:rPr lang="it-IT" sz="1000" smtClean="0">
                <a:solidFill>
                  <a:schemeClr val="bg1"/>
                </a:solidFill>
                <a:latin typeface="Arial" pitchFamily="34" charset="0"/>
                <a:cs typeface="Arial" pitchFamily="34" charset="0"/>
              </a:rPr>
              <a:pPr/>
              <a:t>‹#›</a:t>
            </a:fld>
            <a:endParaRPr lang="it-IT" sz="1000" dirty="0">
              <a:solidFill>
                <a:schemeClr val="bg1"/>
              </a:solidFill>
              <a:latin typeface="Arial" pitchFamily="34" charset="0"/>
              <a:cs typeface="Arial" pitchFamily="34" charset="0"/>
            </a:endParaRPr>
          </a:p>
        </p:txBody>
      </p:sp>
      <p:pic>
        <p:nvPicPr>
          <p:cNvPr id="9" name="Immagine 8" descr="moviri_logo_vettoriale_rev_2_modified.png"/>
          <p:cNvPicPr>
            <a:picLocks noChangeAspect="1"/>
          </p:cNvPicPr>
          <p:nvPr userDrawn="1"/>
        </p:nvPicPr>
        <p:blipFill>
          <a:blip r:embed="rId2" cstate="print">
            <a:duotone>
              <a:prstClr val="black"/>
              <a:schemeClr val="bg1">
                <a:tint val="45000"/>
                <a:satMod val="400000"/>
              </a:schemeClr>
            </a:duotone>
            <a:lum bright="40000" contrast="40000"/>
          </a:blip>
          <a:stretch>
            <a:fillRect/>
          </a:stretch>
        </p:blipFill>
        <p:spPr>
          <a:xfrm>
            <a:off x="8119035" y="6626952"/>
            <a:ext cx="629429" cy="180000"/>
          </a:xfrm>
          <a:prstGeom prst="rect">
            <a:avLst/>
          </a:prstGeom>
        </p:spPr>
      </p:pic>
      <p:sp>
        <p:nvSpPr>
          <p:cNvPr id="6" name="Titolo 1"/>
          <p:cNvSpPr>
            <a:spLocks noGrp="1"/>
          </p:cNvSpPr>
          <p:nvPr>
            <p:ph type="title"/>
          </p:nvPr>
        </p:nvSpPr>
        <p:spPr>
          <a:xfrm>
            <a:off x="179512" y="216496"/>
            <a:ext cx="8784976" cy="764232"/>
          </a:xfrm>
          <a:prstGeom prst="rect">
            <a:avLst/>
          </a:prstGeom>
        </p:spPr>
        <p:txBody>
          <a:bodyPr/>
          <a:lstStyle>
            <a:lvl1pPr>
              <a:defRPr lang="it-IT" sz="2400" b="1" kern="1200" dirty="0">
                <a:solidFill>
                  <a:srgbClr val="19375F"/>
                </a:solidFill>
                <a:latin typeface="Century Gothic"/>
                <a:ea typeface="+mj-ea"/>
                <a:cs typeface="Century Gothic"/>
              </a:defRPr>
            </a:lvl1pPr>
          </a:lstStyle>
          <a:p>
            <a:pPr lvl="0" algn="l" rtl="0" eaLnBrk="1" fontAlgn="base" hangingPunct="1">
              <a:spcBef>
                <a:spcPct val="0"/>
              </a:spcBef>
              <a:spcAft>
                <a:spcPct val="0"/>
              </a:spcAft>
            </a:pPr>
            <a:r>
              <a:rPr lang="en-US" noProof="0" dirty="0"/>
              <a:t>Click to edit Master title</a:t>
            </a:r>
          </a:p>
        </p:txBody>
      </p:sp>
      <p:sp>
        <p:nvSpPr>
          <p:cNvPr id="5" name="Segnaposto numero diapositiva 19"/>
          <p:cNvSpPr txBox="1">
            <a:spLocks/>
          </p:cNvSpPr>
          <p:nvPr userDrawn="1"/>
        </p:nvSpPr>
        <p:spPr bwMode="auto">
          <a:xfrm>
            <a:off x="8289852" y="6175620"/>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8" name="Immagin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Tree>
    <p:extLst>
      <p:ext uri="{BB962C8B-B14F-4D97-AF65-F5344CB8AC3E}">
        <p14:creationId xmlns:p14="http://schemas.microsoft.com/office/powerpoint/2010/main" val="388418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olo 1"/>
          <p:cNvSpPr>
            <a:spLocks noGrp="1"/>
          </p:cNvSpPr>
          <p:nvPr>
            <p:ph type="title" hasCustomPrompt="1"/>
          </p:nvPr>
        </p:nvSpPr>
        <p:spPr>
          <a:xfrm>
            <a:off x="351766" y="130281"/>
            <a:ext cx="8324690" cy="1152128"/>
          </a:xfrm>
          <a:prstGeom prst="rect">
            <a:avLst/>
          </a:prstGeom>
        </p:spPr>
        <p:txBody>
          <a:bodyPr anchor="b">
            <a:noAutofit/>
          </a:bodyPr>
          <a:lstStyle>
            <a:lvl1pPr marL="0" indent="0" algn="l" rtl="0" eaLnBrk="1" fontAlgn="base" hangingPunct="1">
              <a:spcBef>
                <a:spcPct val="20000"/>
              </a:spcBef>
              <a:spcAft>
                <a:spcPct val="0"/>
              </a:spcAft>
              <a:buNone/>
              <a:defRPr lang="en-US" sz="27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8460432" y="6275506"/>
            <a:ext cx="332686" cy="23104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900" smtClean="0">
                <a:solidFill>
                  <a:schemeClr val="tx1"/>
                </a:solidFill>
                <a:latin typeface="+mn-lt"/>
                <a:cs typeface="Arial" pitchFamily="34" charset="0"/>
              </a:rPr>
              <a:pPr algn="l"/>
              <a:t>‹#›</a:t>
            </a:fld>
            <a:endParaRPr lang="it-IT" sz="9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669" y="6241438"/>
            <a:ext cx="506822" cy="180000"/>
          </a:xfrm>
          <a:prstGeom prst="rect">
            <a:avLst/>
          </a:prstGeom>
        </p:spPr>
      </p:pic>
      <p:sp>
        <p:nvSpPr>
          <p:cNvPr id="7" name="Segnaposto testo 6"/>
          <p:cNvSpPr>
            <a:spLocks noGrp="1"/>
          </p:cNvSpPr>
          <p:nvPr>
            <p:ph type="body" sz="quarter" idx="10" hasCustomPrompt="1"/>
          </p:nvPr>
        </p:nvSpPr>
        <p:spPr>
          <a:xfrm>
            <a:off x="351766" y="1700213"/>
            <a:ext cx="8324690" cy="4176712"/>
          </a:xfrm>
        </p:spPr>
        <p:txBody>
          <a:bodyPr>
            <a:normAutofit/>
          </a:bodyPr>
          <a:lstStyle>
            <a:lvl1pPr marL="257175" indent="-257175" algn="l" defTabSz="342886" rtl="0" eaLnBrk="1" latinLnBrk="0" hangingPunct="1">
              <a:spcBef>
                <a:spcPct val="20000"/>
              </a:spcBef>
              <a:buFont typeface="Arial" panose="020B0604020202020204" pitchFamily="34" charset="0"/>
              <a:buChar char="•"/>
              <a:defRPr lang="it-IT" altLang="en-US" sz="1800" b="0" kern="1200" baseline="0" dirty="0">
                <a:solidFill>
                  <a:schemeClr val="tx1"/>
                </a:solidFill>
                <a:latin typeface="+mn-lt"/>
                <a:ea typeface="+mn-ea"/>
                <a:cs typeface="Arial"/>
              </a:defRPr>
            </a:lvl1pPr>
            <a:lvl2pPr>
              <a:defRPr sz="1500">
                <a:solidFill>
                  <a:schemeClr val="accent3">
                    <a:lumMod val="75000"/>
                  </a:schemeClr>
                </a:solidFill>
              </a:defRPr>
            </a:lvl2pPr>
            <a:lvl3pPr>
              <a:defRPr sz="1350">
                <a:solidFill>
                  <a:schemeClr val="accent3">
                    <a:lumMod val="75000"/>
                  </a:schemeClr>
                </a:solidFill>
              </a:defRPr>
            </a:lvl3pPr>
            <a:lvl4pPr>
              <a:defRPr sz="1200">
                <a:solidFill>
                  <a:schemeClr val="accent3">
                    <a:lumMod val="75000"/>
                  </a:schemeClr>
                </a:solidFill>
              </a:defRPr>
            </a:lvl4pPr>
            <a:lvl5pPr>
              <a:defRPr sz="1200">
                <a:solidFill>
                  <a:schemeClr val="accent3">
                    <a:lumMod val="75000"/>
                  </a:schemeClr>
                </a:solidFill>
              </a:defRPr>
            </a:lvl5pPr>
          </a:lstStyle>
          <a:p>
            <a:pPr marL="214313" lvl="0" indent="-214313" algn="l" defTabSz="342886" rtl="0" eaLnBrk="1" fontAlgn="base" latinLnBrk="0" hangingPunct="1">
              <a:spcBef>
                <a:spcPts val="1350"/>
              </a:spcBef>
              <a:spcAft>
                <a:spcPts val="450"/>
              </a:spcAft>
              <a:buFont typeface="Arial" panose="020B0604020202020204" pitchFamily="34" charset="0"/>
              <a:buChar char="•"/>
            </a:pPr>
            <a:r>
              <a:rPr lang="it-IT" altLang="en-US" dirty="0"/>
              <a:t>Titolo 1</a:t>
            </a:r>
          </a:p>
          <a:p>
            <a:pPr marL="214313" lvl="0" indent="-214313" algn="l" defTabSz="342886" rtl="0" eaLnBrk="1" fontAlgn="base" latinLnBrk="0" hangingPunct="1">
              <a:spcBef>
                <a:spcPts val="1350"/>
              </a:spcBef>
              <a:spcAft>
                <a:spcPts val="450"/>
              </a:spcAft>
              <a:buFont typeface="Arial" panose="020B0604020202020204" pitchFamily="34" charset="0"/>
              <a:buChar char="•"/>
            </a:pPr>
            <a:r>
              <a:rPr lang="it-IT" dirty="0"/>
              <a:t>Titolo 2</a:t>
            </a:r>
          </a:p>
          <a:p>
            <a:pPr marL="214313" lvl="0" indent="-214313" algn="l" defTabSz="342886" rtl="0" eaLnBrk="1" fontAlgn="base" latinLnBrk="0" hangingPunct="1">
              <a:spcBef>
                <a:spcPts val="1350"/>
              </a:spcBef>
              <a:spcAft>
                <a:spcPts val="450"/>
              </a:spcAft>
              <a:buFont typeface="Arial" panose="020B0604020202020204" pitchFamily="34" charset="0"/>
              <a:buChar char="•"/>
            </a:pPr>
            <a:r>
              <a:rPr lang="it-IT" dirty="0"/>
              <a:t>Titolo 3 </a:t>
            </a:r>
          </a:p>
          <a:p>
            <a:pPr marL="214313" lvl="0" indent="-214313" algn="l" defTabSz="342886" rtl="0" eaLnBrk="1" fontAlgn="base" latinLnBrk="0" hangingPunct="1">
              <a:spcBef>
                <a:spcPts val="1350"/>
              </a:spcBef>
              <a:spcAft>
                <a:spcPts val="450"/>
              </a:spcAft>
              <a:buFont typeface="Arial" panose="020B0604020202020204" pitchFamily="34" charset="0"/>
              <a:buChar char="•"/>
            </a:pPr>
            <a:r>
              <a:rPr lang="it-IT" dirty="0"/>
              <a:t>Titolo 4</a:t>
            </a:r>
          </a:p>
        </p:txBody>
      </p:sp>
    </p:spTree>
    <p:extLst>
      <p:ext uri="{BB962C8B-B14F-4D97-AF65-F5344CB8AC3E}">
        <p14:creationId xmlns:p14="http://schemas.microsoft.com/office/powerpoint/2010/main" val="40043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2182398" y="3441032"/>
            <a:ext cx="4800600" cy="1314450"/>
          </a:xfrm>
        </p:spPr>
        <p:txBody>
          <a:bodyPr/>
          <a:lstStyle>
            <a:lvl1pPr marL="0" indent="0" algn="ctr">
              <a:buNone/>
              <a:defRPr b="0">
                <a:solidFill>
                  <a:schemeClr val="accent3">
                    <a:lumMod val="75000"/>
                  </a:schemeClr>
                </a:solidFill>
              </a:defRPr>
            </a:lvl1pPr>
            <a:lvl2pPr marL="342886" indent="0" algn="ctr">
              <a:buNone/>
              <a:defRPr>
                <a:solidFill>
                  <a:schemeClr val="tx1">
                    <a:tint val="75000"/>
                  </a:schemeClr>
                </a:solidFill>
              </a:defRPr>
            </a:lvl2pPr>
            <a:lvl3pPr marL="685772" indent="0" algn="ctr">
              <a:buNone/>
              <a:defRPr>
                <a:solidFill>
                  <a:schemeClr val="tx1">
                    <a:tint val="75000"/>
                  </a:schemeClr>
                </a:solidFill>
              </a:defRPr>
            </a:lvl3pPr>
            <a:lvl4pPr marL="1028657" indent="0" algn="ctr">
              <a:buNone/>
              <a:defRPr>
                <a:solidFill>
                  <a:schemeClr val="tx1">
                    <a:tint val="75000"/>
                  </a:schemeClr>
                </a:solidFill>
              </a:defRPr>
            </a:lvl4pPr>
            <a:lvl5pPr marL="1371543" indent="0" algn="ctr">
              <a:buNone/>
              <a:defRPr>
                <a:solidFill>
                  <a:schemeClr val="tx1">
                    <a:tint val="75000"/>
                  </a:schemeClr>
                </a:solidFill>
              </a:defRPr>
            </a:lvl5pPr>
            <a:lvl6pPr marL="1714429" indent="0" algn="ctr">
              <a:buNone/>
              <a:defRPr>
                <a:solidFill>
                  <a:schemeClr val="tx1">
                    <a:tint val="75000"/>
                  </a:schemeClr>
                </a:solidFill>
              </a:defRPr>
            </a:lvl6pPr>
            <a:lvl7pPr marL="2057315" indent="0" algn="ctr">
              <a:buNone/>
              <a:defRPr>
                <a:solidFill>
                  <a:schemeClr val="tx1">
                    <a:tint val="75000"/>
                  </a:schemeClr>
                </a:solidFill>
              </a:defRPr>
            </a:lvl7pPr>
            <a:lvl8pPr marL="2400200" indent="0" algn="ctr">
              <a:buNone/>
              <a:defRPr>
                <a:solidFill>
                  <a:schemeClr val="tx1">
                    <a:tint val="75000"/>
                  </a:schemeClr>
                </a:solidFill>
              </a:defRPr>
            </a:lvl8pPr>
            <a:lvl9pPr marL="2743086" indent="0" algn="ctr">
              <a:buNone/>
              <a:defRPr>
                <a:solidFill>
                  <a:schemeClr val="tx1">
                    <a:tint val="75000"/>
                  </a:schemeClr>
                </a:solidFill>
              </a:defRPr>
            </a:lvl9pPr>
          </a:lstStyle>
          <a:p>
            <a:r>
              <a:rPr lang="en-US"/>
              <a:t>Click to edit Master subtitle style</a:t>
            </a:r>
            <a:endParaRPr lang="en-US" dirty="0"/>
          </a:p>
        </p:txBody>
      </p:sp>
      <p:pic>
        <p:nvPicPr>
          <p:cNvPr id="19" name="Immagin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669" y="6241438"/>
            <a:ext cx="506822" cy="180000"/>
          </a:xfrm>
          <a:prstGeom prst="rect">
            <a:avLst/>
          </a:prstGeom>
        </p:spPr>
      </p:pic>
      <p:sp>
        <p:nvSpPr>
          <p:cNvPr id="20" name="Segnaposto testo 19"/>
          <p:cNvSpPr>
            <a:spLocks noGrp="1"/>
          </p:cNvSpPr>
          <p:nvPr>
            <p:ph type="body" sz="quarter" idx="11" hasCustomPrompt="1"/>
          </p:nvPr>
        </p:nvSpPr>
        <p:spPr>
          <a:xfrm>
            <a:off x="1691879" y="2277046"/>
            <a:ext cx="5781675" cy="1223963"/>
          </a:xfrm>
        </p:spPr>
        <p:txBody>
          <a:bodyPr anchor="ctr">
            <a:normAutofit/>
          </a:bodyPr>
          <a:lstStyle>
            <a:lvl1pPr algn="ctr">
              <a:defRPr sz="2700" b="1">
                <a:solidFill>
                  <a:schemeClr val="tx1"/>
                </a:solidFill>
              </a:defRPr>
            </a:lvl1pPr>
          </a:lstStyle>
          <a:p>
            <a:pPr lvl="0"/>
            <a:r>
              <a:rPr lang="en-US" dirty="0"/>
              <a:t>Click to edit Master title style</a:t>
            </a:r>
            <a:endParaRPr lang="it-IT" dirty="0"/>
          </a:p>
        </p:txBody>
      </p:sp>
    </p:spTree>
    <p:extLst>
      <p:ext uri="{BB962C8B-B14F-4D97-AF65-F5344CB8AC3E}">
        <p14:creationId xmlns:p14="http://schemas.microsoft.com/office/powerpoint/2010/main" val="364349462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olo 1"/>
          <p:cNvSpPr>
            <a:spLocks noGrp="1"/>
          </p:cNvSpPr>
          <p:nvPr>
            <p:ph type="title" hasCustomPrompt="1"/>
          </p:nvPr>
        </p:nvSpPr>
        <p:spPr>
          <a:xfrm>
            <a:off x="351766" y="130281"/>
            <a:ext cx="8324690" cy="1152128"/>
          </a:xfrm>
          <a:prstGeom prst="rect">
            <a:avLst/>
          </a:prstGeom>
        </p:spPr>
        <p:txBody>
          <a:bodyPr anchor="b">
            <a:noAutofit/>
          </a:bodyPr>
          <a:lstStyle>
            <a:lvl1pPr marL="0" indent="0" algn="l" rtl="0" eaLnBrk="1" fontAlgn="base" hangingPunct="1">
              <a:spcBef>
                <a:spcPct val="20000"/>
              </a:spcBef>
              <a:spcAft>
                <a:spcPct val="0"/>
              </a:spcAft>
              <a:buNone/>
              <a:defRPr lang="en-US" sz="27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8460432" y="6275506"/>
            <a:ext cx="332686" cy="23104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900" smtClean="0">
                <a:solidFill>
                  <a:schemeClr val="tx1"/>
                </a:solidFill>
                <a:latin typeface="+mn-lt"/>
                <a:cs typeface="Arial" pitchFamily="34" charset="0"/>
              </a:rPr>
              <a:pPr algn="l"/>
              <a:t>‹#›</a:t>
            </a:fld>
            <a:endParaRPr lang="it-IT" sz="9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669" y="6241438"/>
            <a:ext cx="506822" cy="180000"/>
          </a:xfrm>
          <a:prstGeom prst="rect">
            <a:avLst/>
          </a:prstGeom>
        </p:spPr>
      </p:pic>
      <p:sp>
        <p:nvSpPr>
          <p:cNvPr id="7" name="Segnaposto testo 6"/>
          <p:cNvSpPr>
            <a:spLocks noGrp="1"/>
          </p:cNvSpPr>
          <p:nvPr>
            <p:ph type="body" sz="quarter" idx="10" hasCustomPrompt="1"/>
          </p:nvPr>
        </p:nvSpPr>
        <p:spPr>
          <a:xfrm>
            <a:off x="351766" y="1700213"/>
            <a:ext cx="8324690" cy="4176712"/>
          </a:xfrm>
        </p:spPr>
        <p:txBody>
          <a:bodyPr/>
          <a:lstStyle>
            <a:lvl1pPr marL="0" indent="0" algn="l" defTabSz="342886" rtl="0" eaLnBrk="1" latinLnBrk="0" hangingPunct="1">
              <a:spcBef>
                <a:spcPct val="20000"/>
              </a:spcBef>
              <a:buFont typeface="Arial"/>
              <a:buNone/>
              <a:defRPr b="0">
                <a:solidFill>
                  <a:schemeClr val="accent3">
                    <a:lumMod val="75000"/>
                  </a:schemeClr>
                </a:solidFill>
              </a:defRPr>
            </a:lvl1pPr>
            <a:lvl2pPr>
              <a:defRPr sz="1500">
                <a:solidFill>
                  <a:schemeClr val="accent3">
                    <a:lumMod val="75000"/>
                  </a:schemeClr>
                </a:solidFill>
              </a:defRPr>
            </a:lvl2pPr>
            <a:lvl3pPr>
              <a:defRPr sz="1350">
                <a:solidFill>
                  <a:schemeClr val="accent3">
                    <a:lumMod val="75000"/>
                  </a:schemeClr>
                </a:solidFill>
              </a:defRPr>
            </a:lvl3pPr>
            <a:lvl4pPr>
              <a:defRPr sz="1200">
                <a:solidFill>
                  <a:schemeClr val="accent3">
                    <a:lumMod val="75000"/>
                  </a:schemeClr>
                </a:solidFill>
              </a:defRPr>
            </a:lvl4pPr>
            <a:lvl5pPr>
              <a:defRPr sz="1200">
                <a:solidFill>
                  <a:schemeClr val="accent3">
                    <a:lumMod val="75000"/>
                  </a:schemeClr>
                </a:solidFill>
              </a:defRPr>
            </a:lvl5pPr>
          </a:lstStyle>
          <a:p>
            <a:pPr marL="0" lvl="0" indent="0" algn="l" defTabSz="342886" rtl="0" eaLnBrk="1" latinLnBrk="0" hangingPunct="1">
              <a:spcBef>
                <a:spcPct val="20000"/>
              </a:spcBef>
              <a:buFont typeface="Arial"/>
              <a:buNone/>
            </a:pPr>
            <a:r>
              <a:rPr lang="en-US" altLang="en-US" dirty="0"/>
              <a:t>Click to edit Master text styles</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41547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Segnaposto tabella 2"/>
          <p:cNvSpPr>
            <a:spLocks noGrp="1"/>
          </p:cNvSpPr>
          <p:nvPr>
            <p:ph type="tbl" sz="quarter" idx="11"/>
          </p:nvPr>
        </p:nvSpPr>
        <p:spPr>
          <a:xfrm>
            <a:off x="424669" y="1700213"/>
            <a:ext cx="8251416" cy="4176712"/>
          </a:xfrm>
        </p:spPr>
        <p:txBody>
          <a:bodyPr/>
          <a:lstStyle>
            <a:lvl1pPr>
              <a:defRPr>
                <a:solidFill>
                  <a:schemeClr val="accent3">
                    <a:lumMod val="75000"/>
                  </a:schemeClr>
                </a:solidFill>
              </a:defRPr>
            </a:lvl1pPr>
          </a:lstStyle>
          <a:p>
            <a:r>
              <a:rPr lang="en-US" dirty="0"/>
              <a:t>Click icon to add table</a:t>
            </a:r>
            <a:endParaRPr lang="it-IT" dirty="0"/>
          </a:p>
        </p:txBody>
      </p:sp>
      <p:sp>
        <p:nvSpPr>
          <p:cNvPr id="5" name="Titolo 1"/>
          <p:cNvSpPr>
            <a:spLocks noGrp="1"/>
          </p:cNvSpPr>
          <p:nvPr>
            <p:ph type="title" hasCustomPrompt="1"/>
          </p:nvPr>
        </p:nvSpPr>
        <p:spPr>
          <a:xfrm>
            <a:off x="351766" y="130281"/>
            <a:ext cx="8324690" cy="1152128"/>
          </a:xfrm>
          <a:prstGeom prst="rect">
            <a:avLst/>
          </a:prstGeom>
        </p:spPr>
        <p:txBody>
          <a:bodyPr anchor="b">
            <a:noAutofit/>
          </a:bodyPr>
          <a:lstStyle>
            <a:lvl1pPr marL="0" indent="0" algn="l" rtl="0" eaLnBrk="1" fontAlgn="base" hangingPunct="1">
              <a:spcBef>
                <a:spcPct val="20000"/>
              </a:spcBef>
              <a:spcAft>
                <a:spcPct val="0"/>
              </a:spcAft>
              <a:buNone/>
              <a:defRPr lang="en-US" sz="27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8460432" y="6275506"/>
            <a:ext cx="332686" cy="23104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900" smtClean="0">
                <a:solidFill>
                  <a:schemeClr val="tx1"/>
                </a:solidFill>
                <a:latin typeface="+mn-lt"/>
                <a:cs typeface="Arial" pitchFamily="34" charset="0"/>
              </a:rPr>
              <a:pPr algn="l"/>
              <a:t>‹#›</a:t>
            </a:fld>
            <a:endParaRPr lang="it-IT" sz="9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669" y="6241438"/>
            <a:ext cx="506822" cy="180000"/>
          </a:xfrm>
          <a:prstGeom prst="rect">
            <a:avLst/>
          </a:prstGeom>
        </p:spPr>
      </p:pic>
    </p:spTree>
    <p:extLst>
      <p:ext uri="{BB962C8B-B14F-4D97-AF65-F5344CB8AC3E}">
        <p14:creationId xmlns:p14="http://schemas.microsoft.com/office/powerpoint/2010/main" val="98623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8460432" y="6275506"/>
            <a:ext cx="332686" cy="23104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900" smtClean="0">
                <a:solidFill>
                  <a:schemeClr val="tx1"/>
                </a:solidFill>
                <a:latin typeface="+mn-lt"/>
                <a:cs typeface="Arial" pitchFamily="34" charset="0"/>
              </a:rPr>
              <a:pPr algn="l"/>
              <a:t>‹#›</a:t>
            </a:fld>
            <a:endParaRPr lang="it-IT" sz="9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669" y="6241438"/>
            <a:ext cx="506822" cy="180000"/>
          </a:xfrm>
          <a:prstGeom prst="rect">
            <a:avLst/>
          </a:prstGeom>
        </p:spPr>
      </p:pic>
      <p:sp>
        <p:nvSpPr>
          <p:cNvPr id="10" name="Content Placeholder 2"/>
          <p:cNvSpPr>
            <a:spLocks noGrp="1"/>
          </p:cNvSpPr>
          <p:nvPr>
            <p:ph sz="half" idx="1"/>
          </p:nvPr>
        </p:nvSpPr>
        <p:spPr>
          <a:xfrm>
            <a:off x="342900" y="1692202"/>
            <a:ext cx="4050000" cy="4113062"/>
          </a:xfrm>
        </p:spPr>
        <p:txBody>
          <a:bodyPr/>
          <a:lstStyle>
            <a:lvl1pPr>
              <a:defRPr sz="1800">
                <a:solidFill>
                  <a:schemeClr val="accent3">
                    <a:lumMod val="75000"/>
                  </a:schemeClr>
                </a:solidFill>
              </a:defRPr>
            </a:lvl1pPr>
            <a:lvl2pPr>
              <a:defRPr sz="1650">
                <a:solidFill>
                  <a:schemeClr val="accent3">
                    <a:lumMod val="75000"/>
                  </a:schemeClr>
                </a:solidFill>
              </a:defRPr>
            </a:lvl2pPr>
            <a:lvl3pPr>
              <a:defRPr sz="1500">
                <a:solidFill>
                  <a:schemeClr val="accent3">
                    <a:lumMod val="75000"/>
                  </a:schemeClr>
                </a:solidFill>
              </a:defRPr>
            </a:lvl3pPr>
            <a:lvl4pPr>
              <a:defRPr sz="1350">
                <a:solidFill>
                  <a:schemeClr val="accent3">
                    <a:lumMod val="75000"/>
                  </a:schemeClr>
                </a:solidFill>
              </a:defRPr>
            </a:lvl4pPr>
            <a:lvl5pPr>
              <a:defRPr sz="1350">
                <a:solidFill>
                  <a:schemeClr val="accent3">
                    <a:lumMod val="75000"/>
                  </a:schemeClr>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734018" y="1692202"/>
            <a:ext cx="4050000" cy="4113062"/>
          </a:xfrm>
        </p:spPr>
        <p:txBody>
          <a:bodyPr/>
          <a:lstStyle>
            <a:lvl1pPr>
              <a:defRPr sz="1800">
                <a:solidFill>
                  <a:schemeClr val="accent3">
                    <a:lumMod val="75000"/>
                  </a:schemeClr>
                </a:solidFill>
              </a:defRPr>
            </a:lvl1pPr>
            <a:lvl2pPr>
              <a:defRPr sz="1650">
                <a:solidFill>
                  <a:schemeClr val="accent3">
                    <a:lumMod val="75000"/>
                  </a:schemeClr>
                </a:solidFill>
              </a:defRPr>
            </a:lvl2pPr>
            <a:lvl3pPr>
              <a:defRPr sz="1500">
                <a:solidFill>
                  <a:schemeClr val="accent3">
                    <a:lumMod val="75000"/>
                  </a:schemeClr>
                </a:solidFill>
              </a:defRPr>
            </a:lvl3pPr>
            <a:lvl4pPr>
              <a:defRPr sz="1350">
                <a:solidFill>
                  <a:schemeClr val="accent3">
                    <a:lumMod val="75000"/>
                  </a:schemeClr>
                </a:solidFill>
              </a:defRPr>
            </a:lvl4pPr>
            <a:lvl5pPr>
              <a:defRPr sz="1350">
                <a:solidFill>
                  <a:schemeClr val="accent3">
                    <a:lumMod val="75000"/>
                  </a:schemeClr>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olo 1"/>
          <p:cNvSpPr>
            <a:spLocks noGrp="1"/>
          </p:cNvSpPr>
          <p:nvPr>
            <p:ph type="title" hasCustomPrompt="1"/>
          </p:nvPr>
        </p:nvSpPr>
        <p:spPr>
          <a:xfrm>
            <a:off x="351766" y="130281"/>
            <a:ext cx="8324690" cy="1152128"/>
          </a:xfrm>
          <a:prstGeom prst="rect">
            <a:avLst/>
          </a:prstGeom>
        </p:spPr>
        <p:txBody>
          <a:bodyPr anchor="b">
            <a:noAutofit/>
          </a:bodyPr>
          <a:lstStyle>
            <a:lvl1pPr marL="0" indent="0" algn="l" rtl="0" eaLnBrk="1" fontAlgn="base" hangingPunct="1">
              <a:spcBef>
                <a:spcPct val="20000"/>
              </a:spcBef>
              <a:spcAft>
                <a:spcPct val="0"/>
              </a:spcAft>
              <a:buNone/>
              <a:defRPr lang="en-US" sz="27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Tree>
    <p:extLst>
      <p:ext uri="{BB962C8B-B14F-4D97-AF65-F5344CB8AC3E}">
        <p14:creationId xmlns:p14="http://schemas.microsoft.com/office/powerpoint/2010/main" val="1647438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8460432" y="6275506"/>
            <a:ext cx="332686" cy="23104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900" smtClean="0">
                <a:solidFill>
                  <a:schemeClr val="tx1"/>
                </a:solidFill>
                <a:latin typeface="+mn-lt"/>
                <a:cs typeface="Arial" pitchFamily="34" charset="0"/>
              </a:rPr>
              <a:pPr algn="l"/>
              <a:t>‹#›</a:t>
            </a:fld>
            <a:endParaRPr lang="it-IT" sz="9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669" y="6241438"/>
            <a:ext cx="506822" cy="180000"/>
          </a:xfrm>
          <a:prstGeom prst="rect">
            <a:avLst/>
          </a:prstGeom>
        </p:spPr>
      </p:pic>
      <p:sp>
        <p:nvSpPr>
          <p:cNvPr id="10" name="Content Placeholder 2"/>
          <p:cNvSpPr>
            <a:spLocks noGrp="1"/>
          </p:cNvSpPr>
          <p:nvPr>
            <p:ph sz="half" idx="1"/>
          </p:nvPr>
        </p:nvSpPr>
        <p:spPr>
          <a:xfrm>
            <a:off x="351766" y="2348880"/>
            <a:ext cx="2673000" cy="3456384"/>
          </a:xfrm>
        </p:spPr>
        <p:txBody>
          <a:bodyPr/>
          <a:lstStyle>
            <a:lvl1pPr>
              <a:defRPr sz="1050">
                <a:solidFill>
                  <a:schemeClr val="accent3">
                    <a:lumMod val="75000"/>
                  </a:schemeClr>
                </a:solidFill>
              </a:defRPr>
            </a:lvl1pPr>
            <a:lvl2pPr>
              <a:defRPr sz="900">
                <a:solidFill>
                  <a:schemeClr val="accent3">
                    <a:lumMod val="75000"/>
                  </a:schemeClr>
                </a:solidFill>
              </a:defRPr>
            </a:lvl2pPr>
            <a:lvl3pPr>
              <a:defRPr sz="825">
                <a:solidFill>
                  <a:schemeClr val="accent3">
                    <a:lumMod val="75000"/>
                  </a:schemeClr>
                </a:solidFill>
              </a:defRPr>
            </a:lvl3pPr>
            <a:lvl4pPr>
              <a:defRPr sz="788">
                <a:solidFill>
                  <a:schemeClr val="accent3">
                    <a:lumMod val="75000"/>
                  </a:schemeClr>
                </a:solidFill>
              </a:defRPr>
            </a:lvl4pPr>
            <a:lvl5pPr>
              <a:defRPr sz="788">
                <a:solidFill>
                  <a:schemeClr val="accent3">
                    <a:lumMod val="75000"/>
                  </a:schemeClr>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idx="12"/>
          </p:nvPr>
        </p:nvSpPr>
        <p:spPr>
          <a:xfrm>
            <a:off x="351766" y="1556792"/>
            <a:ext cx="2673000" cy="604778"/>
          </a:xfrm>
        </p:spPr>
        <p:txBody>
          <a:bodyPr anchor="b">
            <a:normAutofit/>
          </a:bodyPr>
          <a:lstStyle>
            <a:lvl1pPr marL="0" indent="0">
              <a:buNone/>
              <a:defRPr lang="en-US" sz="1350" b="1" kern="1200" dirty="0" smtClean="0">
                <a:solidFill>
                  <a:schemeClr val="tx1"/>
                </a:solidFill>
                <a:latin typeface="+mj-lt"/>
                <a:ea typeface="PT Sans" pitchFamily="34" charset="0"/>
                <a:cs typeface="Arial"/>
              </a:defRPr>
            </a:lvl1pPr>
            <a:lvl2pPr marL="257198" indent="0">
              <a:buNone/>
              <a:defRPr sz="1125" b="1"/>
            </a:lvl2pPr>
            <a:lvl3pPr marL="514397" indent="0">
              <a:buNone/>
              <a:defRPr sz="1050" b="1"/>
            </a:lvl3pPr>
            <a:lvl4pPr marL="771596" indent="0">
              <a:buNone/>
              <a:defRPr sz="900" b="1"/>
            </a:lvl4pPr>
            <a:lvl5pPr marL="1028795" indent="0">
              <a:buNone/>
              <a:defRPr sz="900" b="1"/>
            </a:lvl5pPr>
            <a:lvl6pPr marL="1285993" indent="0">
              <a:buNone/>
              <a:defRPr sz="900" b="1"/>
            </a:lvl6pPr>
            <a:lvl7pPr marL="1543191" indent="0">
              <a:buNone/>
              <a:defRPr sz="900" b="1"/>
            </a:lvl7pPr>
            <a:lvl8pPr marL="1800390" indent="0">
              <a:buNone/>
              <a:defRPr sz="900" b="1"/>
            </a:lvl8pPr>
            <a:lvl9pPr marL="2057589" indent="0">
              <a:buNone/>
              <a:defRPr sz="900" b="1"/>
            </a:lvl9pPr>
          </a:lstStyle>
          <a:p>
            <a:pPr marL="0" lvl="0" indent="0" algn="l" defTabSz="257198" rtl="0" eaLnBrk="1" latinLnBrk="0" hangingPunct="1">
              <a:spcBef>
                <a:spcPct val="20000"/>
              </a:spcBef>
              <a:buFont typeface="Arial"/>
              <a:buNone/>
            </a:pPr>
            <a:r>
              <a:rPr lang="en-US"/>
              <a:t>Edit Master text styles</a:t>
            </a:r>
          </a:p>
        </p:txBody>
      </p:sp>
      <p:sp>
        <p:nvSpPr>
          <p:cNvPr id="18" name="Content Placeholder 2"/>
          <p:cNvSpPr>
            <a:spLocks noGrp="1"/>
          </p:cNvSpPr>
          <p:nvPr>
            <p:ph sz="half" idx="13" hasCustomPrompt="1"/>
          </p:nvPr>
        </p:nvSpPr>
        <p:spPr>
          <a:xfrm>
            <a:off x="3221850" y="2348880"/>
            <a:ext cx="2673000" cy="3456384"/>
          </a:xfrm>
        </p:spPr>
        <p:txBody>
          <a:bodyPr>
            <a:normAutofit/>
          </a:bodyPr>
          <a:lstStyle>
            <a:lvl1pPr algn="l" rtl="0" eaLnBrk="1" fontAlgn="base" hangingPunct="1">
              <a:spcBef>
                <a:spcPct val="20000"/>
              </a:spcBef>
              <a:spcAft>
                <a:spcPct val="0"/>
              </a:spcAft>
              <a:defRPr lang="en-US" altLang="en-US" sz="1050" b="0" kern="1200" dirty="0" smtClean="0">
                <a:solidFill>
                  <a:schemeClr val="accent3">
                    <a:lumMod val="75000"/>
                  </a:schemeClr>
                </a:solidFill>
                <a:latin typeface="+mn-lt"/>
                <a:ea typeface="+mn-ea"/>
                <a:cs typeface="Arial"/>
              </a:defRPr>
            </a:lvl1pPr>
            <a:lvl2pPr marL="600061" indent="-257175" algn="l" rtl="0" eaLnBrk="1" fontAlgn="base" hangingPunct="1">
              <a:spcBef>
                <a:spcPct val="20000"/>
              </a:spcBef>
              <a:spcAft>
                <a:spcPct val="0"/>
              </a:spcAft>
              <a:defRPr lang="en-US" altLang="en-US" sz="900" kern="1200" dirty="0" smtClean="0">
                <a:solidFill>
                  <a:schemeClr val="accent3">
                    <a:lumMod val="75000"/>
                  </a:schemeClr>
                </a:solidFill>
                <a:latin typeface="+mn-lt"/>
                <a:ea typeface="+mn-ea"/>
                <a:cs typeface="Arial"/>
              </a:defRPr>
            </a:lvl2pPr>
            <a:lvl3pPr marL="942946" indent="-257175" algn="l" rtl="0" eaLnBrk="1" fontAlgn="base" hangingPunct="1">
              <a:spcBef>
                <a:spcPct val="20000"/>
              </a:spcBef>
              <a:spcAft>
                <a:spcPct val="0"/>
              </a:spcAft>
              <a:defRPr lang="en-US" altLang="en-US" sz="825" kern="1200" dirty="0" smtClean="0">
                <a:solidFill>
                  <a:schemeClr val="accent3">
                    <a:lumMod val="75000"/>
                  </a:schemeClr>
                </a:solidFill>
                <a:latin typeface="+mn-lt"/>
                <a:ea typeface="+mn-ea"/>
                <a:cs typeface="Arial"/>
              </a:defRPr>
            </a:lvl3pPr>
            <a:lvl4pPr marL="1242970" indent="-214313" algn="l" rtl="0" eaLnBrk="1" fontAlgn="base" hangingPunct="1">
              <a:spcBef>
                <a:spcPct val="20000"/>
              </a:spcBef>
              <a:spcAft>
                <a:spcPct val="0"/>
              </a:spcAft>
              <a:defRPr lang="en-US" altLang="en-US" sz="788" kern="1200" dirty="0" smtClean="0">
                <a:solidFill>
                  <a:schemeClr val="accent3">
                    <a:lumMod val="75000"/>
                  </a:schemeClr>
                </a:solidFill>
                <a:latin typeface="+mn-lt"/>
                <a:ea typeface="+mn-ea"/>
                <a:cs typeface="Arial"/>
              </a:defRPr>
            </a:lvl4pPr>
            <a:lvl5pPr marL="1585855" indent="-214313" algn="l" rtl="0" eaLnBrk="1" fontAlgn="base" hangingPunct="1">
              <a:spcBef>
                <a:spcPct val="20000"/>
              </a:spcBef>
              <a:spcAft>
                <a:spcPct val="0"/>
              </a:spcAft>
              <a:defRPr lang="en-US" altLang="en-US" sz="788" kern="1200" dirty="0">
                <a:solidFill>
                  <a:schemeClr val="accent3">
                    <a:lumMod val="75000"/>
                  </a:schemeClr>
                </a:solidFill>
                <a:latin typeface="+mn-lt"/>
                <a:ea typeface="+mn-ea"/>
                <a:cs typeface="Arial"/>
              </a:defRPr>
            </a:lvl5pPr>
            <a:lvl6pPr>
              <a:defRPr sz="1350"/>
            </a:lvl6pPr>
            <a:lvl7pPr>
              <a:defRPr sz="1350"/>
            </a:lvl7pPr>
            <a:lvl8pPr>
              <a:defRPr sz="1350"/>
            </a:lvl8pPr>
            <a:lvl9pPr>
              <a:defRPr sz="1350"/>
            </a:lvl9pPr>
          </a:lstStyle>
          <a:p>
            <a:pPr lvl="0"/>
            <a:r>
              <a:rPr lang="en-US" dirty="0"/>
              <a:t>Click to edit Master text styles</a:t>
            </a:r>
          </a:p>
          <a:p>
            <a:pPr marL="600061" lvl="1" indent="-257175" algn="l" rtl="0" eaLnBrk="1" fontAlgn="base" hangingPunct="1">
              <a:spcBef>
                <a:spcPct val="20000"/>
              </a:spcBef>
              <a:spcAft>
                <a:spcPct val="0"/>
              </a:spcAft>
              <a:buChar char="–"/>
            </a:pPr>
            <a:r>
              <a:rPr lang="en-US" dirty="0"/>
              <a:t>Second level</a:t>
            </a:r>
          </a:p>
          <a:p>
            <a:pPr marL="942946" lvl="2" indent="-257175" algn="l" rtl="0" eaLnBrk="1" fontAlgn="base" hangingPunct="1">
              <a:spcBef>
                <a:spcPct val="20000"/>
              </a:spcBef>
              <a:spcAft>
                <a:spcPct val="0"/>
              </a:spcAft>
              <a:buChar char="•"/>
            </a:pPr>
            <a:r>
              <a:rPr lang="en-US" dirty="0"/>
              <a:t>Third level</a:t>
            </a:r>
          </a:p>
          <a:p>
            <a:pPr marL="1242970" lvl="3" indent="-214313" algn="l" rtl="0" eaLnBrk="1" fontAlgn="base" hangingPunct="1">
              <a:spcBef>
                <a:spcPct val="20000"/>
              </a:spcBef>
              <a:spcAft>
                <a:spcPct val="0"/>
              </a:spcAft>
              <a:buChar char="–"/>
            </a:pPr>
            <a:r>
              <a:rPr lang="en-US" dirty="0"/>
              <a:t>Fourth level</a:t>
            </a:r>
          </a:p>
          <a:p>
            <a:pPr marL="1585855" lvl="4" indent="-214313" algn="l" rtl="0" eaLnBrk="1" fontAlgn="base" hangingPunct="1">
              <a:spcBef>
                <a:spcPct val="20000"/>
              </a:spcBef>
              <a:spcAft>
                <a:spcPct val="0"/>
              </a:spcAft>
              <a:buChar char="»"/>
            </a:pPr>
            <a:r>
              <a:rPr lang="en-US" dirty="0"/>
              <a:t>Fifth level</a:t>
            </a:r>
          </a:p>
        </p:txBody>
      </p:sp>
      <p:sp>
        <p:nvSpPr>
          <p:cNvPr id="19" name="Text Placeholder 2"/>
          <p:cNvSpPr>
            <a:spLocks noGrp="1"/>
          </p:cNvSpPr>
          <p:nvPr>
            <p:ph type="body" idx="14"/>
          </p:nvPr>
        </p:nvSpPr>
        <p:spPr>
          <a:xfrm>
            <a:off x="3221850" y="1556792"/>
            <a:ext cx="2673000" cy="604778"/>
          </a:xfrm>
        </p:spPr>
        <p:txBody>
          <a:bodyPr anchor="b">
            <a:normAutofit/>
          </a:bodyPr>
          <a:lstStyle>
            <a:lvl1pPr marL="0" indent="0">
              <a:buNone/>
              <a:defRPr lang="en-US" sz="1350" b="1" kern="1200" dirty="0" smtClean="0">
                <a:solidFill>
                  <a:schemeClr val="tx1"/>
                </a:solidFill>
                <a:latin typeface="+mj-lt"/>
                <a:ea typeface="PT Sans" pitchFamily="34" charset="0"/>
                <a:cs typeface="Arial"/>
              </a:defRPr>
            </a:lvl1pPr>
            <a:lvl2pPr marL="257198" indent="0">
              <a:buNone/>
              <a:defRPr sz="1125" b="1"/>
            </a:lvl2pPr>
            <a:lvl3pPr marL="514397" indent="0">
              <a:buNone/>
              <a:defRPr sz="1050" b="1"/>
            </a:lvl3pPr>
            <a:lvl4pPr marL="771596" indent="0">
              <a:buNone/>
              <a:defRPr sz="900" b="1"/>
            </a:lvl4pPr>
            <a:lvl5pPr marL="1028795" indent="0">
              <a:buNone/>
              <a:defRPr sz="900" b="1"/>
            </a:lvl5pPr>
            <a:lvl6pPr marL="1285993" indent="0">
              <a:buNone/>
              <a:defRPr sz="900" b="1"/>
            </a:lvl6pPr>
            <a:lvl7pPr marL="1543191" indent="0">
              <a:buNone/>
              <a:defRPr sz="900" b="1"/>
            </a:lvl7pPr>
            <a:lvl8pPr marL="1800390" indent="0">
              <a:buNone/>
              <a:defRPr sz="900" b="1"/>
            </a:lvl8pPr>
            <a:lvl9pPr marL="2057589" indent="0">
              <a:buNone/>
              <a:defRPr sz="900" b="1"/>
            </a:lvl9pPr>
          </a:lstStyle>
          <a:p>
            <a:pPr marL="0" lvl="0" indent="0" algn="l" defTabSz="257198" rtl="0" eaLnBrk="1" latinLnBrk="0" hangingPunct="1">
              <a:spcBef>
                <a:spcPct val="20000"/>
              </a:spcBef>
              <a:buFont typeface="Arial"/>
              <a:buNone/>
            </a:pPr>
            <a:r>
              <a:rPr lang="en-US"/>
              <a:t>Edit Master text styles</a:t>
            </a:r>
          </a:p>
        </p:txBody>
      </p:sp>
      <p:sp>
        <p:nvSpPr>
          <p:cNvPr id="20" name="Content Placeholder 2"/>
          <p:cNvSpPr>
            <a:spLocks noGrp="1"/>
          </p:cNvSpPr>
          <p:nvPr>
            <p:ph sz="half" idx="15"/>
          </p:nvPr>
        </p:nvSpPr>
        <p:spPr>
          <a:xfrm>
            <a:off x="6192180" y="2348880"/>
            <a:ext cx="2673000" cy="3456384"/>
          </a:xfrm>
        </p:spPr>
        <p:txBody>
          <a:bodyPr/>
          <a:lstStyle>
            <a:lvl1pPr>
              <a:defRPr lang="en-US" altLang="en-US" sz="1050" b="0" kern="1200" dirty="0" smtClean="0">
                <a:solidFill>
                  <a:schemeClr val="accent3">
                    <a:lumMod val="75000"/>
                  </a:schemeClr>
                </a:solidFill>
                <a:latin typeface="+mn-lt"/>
                <a:ea typeface="+mn-ea"/>
                <a:cs typeface="Arial"/>
              </a:defRPr>
            </a:lvl1pPr>
            <a:lvl2pPr marL="600061" indent="-257175">
              <a:defRPr lang="en-US" altLang="en-US" sz="900" kern="1200" dirty="0" smtClean="0">
                <a:solidFill>
                  <a:schemeClr val="accent3">
                    <a:lumMod val="75000"/>
                  </a:schemeClr>
                </a:solidFill>
                <a:latin typeface="+mn-lt"/>
                <a:ea typeface="+mn-ea"/>
                <a:cs typeface="Arial"/>
              </a:defRPr>
            </a:lvl2pPr>
            <a:lvl3pPr marL="942946" indent="-257175">
              <a:defRPr lang="en-US" altLang="en-US" sz="825" kern="1200" dirty="0" smtClean="0">
                <a:solidFill>
                  <a:schemeClr val="accent3">
                    <a:lumMod val="75000"/>
                  </a:schemeClr>
                </a:solidFill>
                <a:latin typeface="+mn-lt"/>
                <a:ea typeface="+mn-ea"/>
                <a:cs typeface="Arial"/>
              </a:defRPr>
            </a:lvl3pPr>
            <a:lvl4pPr marL="1242970" indent="-214313">
              <a:defRPr lang="en-US" altLang="en-US" sz="788" kern="1200" dirty="0" smtClean="0">
                <a:solidFill>
                  <a:schemeClr val="accent3">
                    <a:lumMod val="75000"/>
                  </a:schemeClr>
                </a:solidFill>
                <a:latin typeface="+mn-lt"/>
                <a:ea typeface="+mn-ea"/>
                <a:cs typeface="Arial"/>
              </a:defRPr>
            </a:lvl4pPr>
            <a:lvl5pPr marL="1585855" indent="-214313">
              <a:defRPr lang="en-US" altLang="en-US" sz="788" kern="1200" dirty="0">
                <a:solidFill>
                  <a:schemeClr val="accent3">
                    <a:lumMod val="75000"/>
                  </a:schemeClr>
                </a:solidFill>
                <a:latin typeface="+mn-lt"/>
                <a:ea typeface="+mn-ea"/>
                <a:cs typeface="Arial"/>
              </a:defRPr>
            </a:lvl5pPr>
            <a:lvl6pPr>
              <a:defRPr sz="1350"/>
            </a:lvl6pPr>
            <a:lvl7pPr>
              <a:defRPr sz="1350"/>
            </a:lvl7pPr>
            <a:lvl8pPr>
              <a:defRPr sz="1350"/>
            </a:lvl8pPr>
            <a:lvl9pPr>
              <a:defRPr sz="1350"/>
            </a:lvl9pPr>
          </a:lstStyle>
          <a:p>
            <a:pPr marL="0" lvl="0" indent="0" algn="l" rtl="0" eaLnBrk="1" fontAlgn="base" hangingPunct="1">
              <a:spcBef>
                <a:spcPct val="20000"/>
              </a:spcBef>
              <a:spcAft>
                <a:spcPct val="0"/>
              </a:spcAft>
              <a:buNone/>
            </a:pPr>
            <a:r>
              <a:rPr lang="en-US"/>
              <a:t>Edit Master text styles</a:t>
            </a:r>
          </a:p>
          <a:p>
            <a:pPr marL="0" lvl="1" indent="0" algn="l" rtl="0" eaLnBrk="1" fontAlgn="base" hangingPunct="1">
              <a:spcBef>
                <a:spcPct val="20000"/>
              </a:spcBef>
              <a:spcAft>
                <a:spcPct val="0"/>
              </a:spcAft>
              <a:buNone/>
            </a:pPr>
            <a:r>
              <a:rPr lang="en-US"/>
              <a:t>Second level</a:t>
            </a:r>
          </a:p>
          <a:p>
            <a:pPr marL="0" lvl="2" indent="0" algn="l" rtl="0" eaLnBrk="1" fontAlgn="base" hangingPunct="1">
              <a:spcBef>
                <a:spcPct val="20000"/>
              </a:spcBef>
              <a:spcAft>
                <a:spcPct val="0"/>
              </a:spcAft>
              <a:buNone/>
            </a:pPr>
            <a:r>
              <a:rPr lang="en-US"/>
              <a:t>Third level</a:t>
            </a:r>
          </a:p>
          <a:p>
            <a:pPr marL="0" lvl="3" indent="0" algn="l" rtl="0" eaLnBrk="1" fontAlgn="base" hangingPunct="1">
              <a:spcBef>
                <a:spcPct val="20000"/>
              </a:spcBef>
              <a:spcAft>
                <a:spcPct val="0"/>
              </a:spcAft>
              <a:buNone/>
            </a:pPr>
            <a:r>
              <a:rPr lang="en-US"/>
              <a:t>Fourth level</a:t>
            </a:r>
          </a:p>
          <a:p>
            <a:pPr marL="0" lvl="4" indent="0" algn="l" rtl="0" eaLnBrk="1" fontAlgn="base" hangingPunct="1">
              <a:spcBef>
                <a:spcPct val="20000"/>
              </a:spcBef>
              <a:spcAft>
                <a:spcPct val="0"/>
              </a:spcAft>
              <a:buNone/>
            </a:pPr>
            <a:r>
              <a:rPr lang="en-US"/>
              <a:t>Fifth level</a:t>
            </a:r>
            <a:endParaRPr lang="en-US" dirty="0"/>
          </a:p>
        </p:txBody>
      </p:sp>
      <p:sp>
        <p:nvSpPr>
          <p:cNvPr id="21" name="Text Placeholder 2"/>
          <p:cNvSpPr>
            <a:spLocks noGrp="1"/>
          </p:cNvSpPr>
          <p:nvPr>
            <p:ph type="body" idx="16"/>
          </p:nvPr>
        </p:nvSpPr>
        <p:spPr>
          <a:xfrm>
            <a:off x="6192179" y="1556792"/>
            <a:ext cx="2673000" cy="604778"/>
          </a:xfrm>
        </p:spPr>
        <p:txBody>
          <a:bodyPr anchor="b">
            <a:normAutofit/>
          </a:bodyPr>
          <a:lstStyle>
            <a:lvl1pPr marL="0" indent="0">
              <a:buNone/>
              <a:defRPr lang="en-US" sz="1350" b="1" kern="1200" dirty="0" smtClean="0">
                <a:solidFill>
                  <a:schemeClr val="tx1"/>
                </a:solidFill>
                <a:latin typeface="+mj-lt"/>
                <a:ea typeface="PT Sans" pitchFamily="34" charset="0"/>
                <a:cs typeface="Arial"/>
              </a:defRPr>
            </a:lvl1pPr>
            <a:lvl2pPr marL="257198" indent="0">
              <a:buNone/>
              <a:defRPr sz="1125" b="1"/>
            </a:lvl2pPr>
            <a:lvl3pPr marL="514397" indent="0">
              <a:buNone/>
              <a:defRPr sz="1050" b="1"/>
            </a:lvl3pPr>
            <a:lvl4pPr marL="771596" indent="0">
              <a:buNone/>
              <a:defRPr sz="900" b="1"/>
            </a:lvl4pPr>
            <a:lvl5pPr marL="1028795" indent="0">
              <a:buNone/>
              <a:defRPr sz="900" b="1"/>
            </a:lvl5pPr>
            <a:lvl6pPr marL="1285993" indent="0">
              <a:buNone/>
              <a:defRPr sz="900" b="1"/>
            </a:lvl6pPr>
            <a:lvl7pPr marL="1543191" indent="0">
              <a:buNone/>
              <a:defRPr sz="900" b="1"/>
            </a:lvl7pPr>
            <a:lvl8pPr marL="1800390" indent="0">
              <a:buNone/>
              <a:defRPr sz="900" b="1"/>
            </a:lvl8pPr>
            <a:lvl9pPr marL="2057589" indent="0">
              <a:buNone/>
              <a:defRPr sz="900" b="1"/>
            </a:lvl9pPr>
          </a:lstStyle>
          <a:p>
            <a:pPr marL="0" lvl="0" indent="0" algn="l" defTabSz="257198" rtl="0" eaLnBrk="1" latinLnBrk="0" hangingPunct="1">
              <a:spcBef>
                <a:spcPct val="20000"/>
              </a:spcBef>
              <a:buFont typeface="Arial"/>
              <a:buNone/>
            </a:pPr>
            <a:r>
              <a:rPr lang="en-US"/>
              <a:t>Edit Master text styles</a:t>
            </a:r>
          </a:p>
        </p:txBody>
      </p:sp>
      <p:sp>
        <p:nvSpPr>
          <p:cNvPr id="22" name="Titolo 1"/>
          <p:cNvSpPr>
            <a:spLocks noGrp="1"/>
          </p:cNvSpPr>
          <p:nvPr>
            <p:ph type="title" hasCustomPrompt="1"/>
          </p:nvPr>
        </p:nvSpPr>
        <p:spPr>
          <a:xfrm>
            <a:off x="351766" y="130281"/>
            <a:ext cx="8324690" cy="1152128"/>
          </a:xfrm>
          <a:prstGeom prst="rect">
            <a:avLst/>
          </a:prstGeom>
        </p:spPr>
        <p:txBody>
          <a:bodyPr anchor="b">
            <a:noAutofit/>
          </a:bodyPr>
          <a:lstStyle>
            <a:lvl1pPr marL="0" indent="0" algn="l" rtl="0" eaLnBrk="1" fontAlgn="base" hangingPunct="1">
              <a:spcBef>
                <a:spcPct val="20000"/>
              </a:spcBef>
              <a:spcAft>
                <a:spcPct val="0"/>
              </a:spcAft>
              <a:buNone/>
              <a:defRPr lang="en-US" sz="27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Tree>
    <p:extLst>
      <p:ext uri="{BB962C8B-B14F-4D97-AF65-F5344CB8AC3E}">
        <p14:creationId xmlns:p14="http://schemas.microsoft.com/office/powerpoint/2010/main" val="197747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egnaposto numero diapositiva 19"/>
          <p:cNvSpPr txBox="1">
            <a:spLocks/>
          </p:cNvSpPr>
          <p:nvPr userDrawn="1"/>
        </p:nvSpPr>
        <p:spPr bwMode="auto">
          <a:xfrm>
            <a:off x="8460432" y="6275506"/>
            <a:ext cx="332686" cy="23104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900" smtClean="0">
                <a:solidFill>
                  <a:schemeClr val="tx1"/>
                </a:solidFill>
                <a:latin typeface="+mn-lt"/>
                <a:cs typeface="Arial" pitchFamily="34" charset="0"/>
              </a:rPr>
              <a:pPr algn="l"/>
              <a:t>‹#›</a:t>
            </a:fld>
            <a:endParaRPr lang="it-IT" sz="9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669" y="6241438"/>
            <a:ext cx="506822" cy="180000"/>
          </a:xfrm>
          <a:prstGeom prst="rect">
            <a:avLst/>
          </a:prstGeom>
        </p:spPr>
      </p:pic>
      <p:sp>
        <p:nvSpPr>
          <p:cNvPr id="11" name="Titolo 1"/>
          <p:cNvSpPr>
            <a:spLocks noGrp="1"/>
          </p:cNvSpPr>
          <p:nvPr>
            <p:ph type="title" hasCustomPrompt="1"/>
          </p:nvPr>
        </p:nvSpPr>
        <p:spPr>
          <a:xfrm>
            <a:off x="351766" y="130281"/>
            <a:ext cx="8324690" cy="1152128"/>
          </a:xfrm>
          <a:prstGeom prst="rect">
            <a:avLst/>
          </a:prstGeom>
        </p:spPr>
        <p:txBody>
          <a:bodyPr anchor="b">
            <a:noAutofit/>
          </a:bodyPr>
          <a:lstStyle>
            <a:lvl1pPr marL="0" indent="0" algn="l" rtl="0" eaLnBrk="1" fontAlgn="base" hangingPunct="1">
              <a:spcBef>
                <a:spcPct val="20000"/>
              </a:spcBef>
              <a:spcAft>
                <a:spcPct val="0"/>
              </a:spcAft>
              <a:buNone/>
              <a:defRPr lang="en-US" sz="27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Tree>
    <p:extLst>
      <p:ext uri="{BB962C8B-B14F-4D97-AF65-F5344CB8AC3E}">
        <p14:creationId xmlns:p14="http://schemas.microsoft.com/office/powerpoint/2010/main" val="247263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p:bg>
      <p:bgRef idx="1001">
        <a:schemeClr val="bg1"/>
      </p:bgRef>
    </p:bg>
    <p:spTree>
      <p:nvGrpSpPr>
        <p:cNvPr id="1" name=""/>
        <p:cNvGrpSpPr/>
        <p:nvPr/>
      </p:nvGrpSpPr>
      <p:grpSpPr>
        <a:xfrm>
          <a:off x="0" y="0"/>
          <a:ext cx="0" cy="0"/>
          <a:chOff x="0" y="0"/>
          <a:chExt cx="0" cy="0"/>
        </a:xfrm>
      </p:grpSpPr>
      <p:sp>
        <p:nvSpPr>
          <p:cNvPr id="10" name="CasellaDiTesto 9"/>
          <p:cNvSpPr txBox="1"/>
          <p:nvPr userDrawn="1"/>
        </p:nvSpPr>
        <p:spPr>
          <a:xfrm>
            <a:off x="899592" y="3719600"/>
            <a:ext cx="1080121" cy="553998"/>
          </a:xfrm>
          <a:prstGeom prst="rect">
            <a:avLst/>
          </a:prstGeom>
          <a:noFill/>
        </p:spPr>
        <p:txBody>
          <a:bodyPr wrap="square" rtlCol="0">
            <a:spAutoFit/>
          </a:bodyPr>
          <a:lstStyle/>
          <a:p>
            <a:r>
              <a:rPr lang="en-US" sz="750" b="0" noProof="0" dirty="0">
                <a:solidFill>
                  <a:schemeClr val="tx1"/>
                </a:solidFill>
                <a:latin typeface="+mj-lt"/>
              </a:rPr>
              <a:t>Headquarters</a:t>
            </a:r>
          </a:p>
          <a:p>
            <a:r>
              <a:rPr lang="en-US" sz="750" b="0" noProof="0" dirty="0">
                <a:solidFill>
                  <a:schemeClr val="accent3">
                    <a:lumMod val="75000"/>
                  </a:schemeClr>
                </a:solidFill>
                <a:latin typeface="+mj-lt"/>
              </a:rPr>
              <a:t>Via Schiaffino</a:t>
            </a:r>
            <a:r>
              <a:rPr lang="en-US" sz="750" b="0" baseline="0" noProof="0" dirty="0">
                <a:solidFill>
                  <a:schemeClr val="accent3">
                    <a:lumMod val="75000"/>
                  </a:schemeClr>
                </a:solidFill>
                <a:latin typeface="+mj-lt"/>
              </a:rPr>
              <a:t> 11C</a:t>
            </a:r>
          </a:p>
          <a:p>
            <a:r>
              <a:rPr lang="en-US" sz="750" b="0" baseline="0" noProof="0" dirty="0">
                <a:solidFill>
                  <a:schemeClr val="accent3">
                    <a:lumMod val="75000"/>
                  </a:schemeClr>
                </a:solidFill>
                <a:latin typeface="+mj-lt"/>
              </a:rPr>
              <a:t>20158 Milan Italy</a:t>
            </a:r>
          </a:p>
          <a:p>
            <a:r>
              <a:rPr lang="en-US" sz="750" b="0" baseline="0" noProof="0" dirty="0">
                <a:solidFill>
                  <a:schemeClr val="accent3">
                    <a:lumMod val="75000"/>
                  </a:schemeClr>
                </a:solidFill>
                <a:latin typeface="+mj-lt"/>
              </a:rPr>
              <a:t>T +39-024951-7001</a:t>
            </a:r>
            <a:endParaRPr lang="en-US" sz="750" b="0" noProof="0" dirty="0">
              <a:solidFill>
                <a:schemeClr val="accent3">
                  <a:lumMod val="75000"/>
                </a:schemeClr>
              </a:solidFill>
              <a:latin typeface="+mj-lt"/>
            </a:endParaRPr>
          </a:p>
        </p:txBody>
      </p:sp>
      <p:sp>
        <p:nvSpPr>
          <p:cNvPr id="11" name="CasellaDiTesto 10"/>
          <p:cNvSpPr txBox="1"/>
          <p:nvPr userDrawn="1"/>
        </p:nvSpPr>
        <p:spPr>
          <a:xfrm>
            <a:off x="2326917" y="3719600"/>
            <a:ext cx="1218970" cy="553998"/>
          </a:xfrm>
          <a:prstGeom prst="rect">
            <a:avLst/>
          </a:prstGeom>
          <a:noFill/>
        </p:spPr>
        <p:txBody>
          <a:bodyPr wrap="square" rtlCol="0">
            <a:spAutoFit/>
          </a:bodyPr>
          <a:lstStyle/>
          <a:p>
            <a:pPr algn="l" rtl="0" fontAlgn="base">
              <a:spcBef>
                <a:spcPct val="0"/>
              </a:spcBef>
              <a:spcAft>
                <a:spcPct val="0"/>
              </a:spcAft>
            </a:pPr>
            <a:r>
              <a:rPr lang="en-US" sz="750" b="0" kern="1200" noProof="0" dirty="0">
                <a:solidFill>
                  <a:schemeClr val="tx1"/>
                </a:solidFill>
                <a:latin typeface="+mj-lt"/>
                <a:ea typeface="+mn-ea"/>
                <a:cs typeface="Arial" charset="0"/>
              </a:rPr>
              <a:t>USA East</a:t>
            </a:r>
          </a:p>
          <a:p>
            <a:pPr algn="l" rtl="0" fontAlgn="base">
              <a:spcBef>
                <a:spcPct val="0"/>
              </a:spcBef>
              <a:spcAft>
                <a:spcPct val="0"/>
              </a:spcAft>
            </a:pPr>
            <a:r>
              <a:rPr lang="de-DE" sz="750" b="0" kern="1200" dirty="0">
                <a:solidFill>
                  <a:schemeClr val="accent3">
                    <a:lumMod val="75000"/>
                  </a:schemeClr>
                </a:solidFill>
                <a:latin typeface="+mj-lt"/>
                <a:ea typeface="+mn-ea"/>
                <a:cs typeface="Arial" charset="0"/>
              </a:rPr>
              <a:t>283 Franklin Street</a:t>
            </a:r>
            <a:br>
              <a:rPr lang="de-DE" sz="750" b="0" kern="1200" dirty="0">
                <a:solidFill>
                  <a:schemeClr val="accent3">
                    <a:lumMod val="75000"/>
                  </a:schemeClr>
                </a:solidFill>
                <a:latin typeface="+mj-lt"/>
                <a:ea typeface="+mn-ea"/>
                <a:cs typeface="Arial" charset="0"/>
              </a:rPr>
            </a:br>
            <a:r>
              <a:rPr lang="de-DE" sz="750" b="0" kern="1200" dirty="0">
                <a:solidFill>
                  <a:schemeClr val="accent3">
                    <a:lumMod val="75000"/>
                  </a:schemeClr>
                </a:solidFill>
                <a:latin typeface="+mj-lt"/>
                <a:ea typeface="+mn-ea"/>
                <a:cs typeface="Arial" charset="0"/>
              </a:rPr>
              <a:t>Boston, MA 02110</a:t>
            </a:r>
            <a:br>
              <a:rPr lang="de-DE" sz="750" b="0" kern="1200" dirty="0">
                <a:solidFill>
                  <a:schemeClr val="accent3">
                    <a:lumMod val="75000"/>
                  </a:schemeClr>
                </a:solidFill>
                <a:latin typeface="+mj-lt"/>
                <a:ea typeface="+mn-ea"/>
                <a:cs typeface="Arial" charset="0"/>
              </a:rPr>
            </a:br>
            <a:r>
              <a:rPr lang="de-DE" sz="750" b="0" kern="1200" dirty="0">
                <a:solidFill>
                  <a:schemeClr val="accent3">
                    <a:lumMod val="75000"/>
                  </a:schemeClr>
                </a:solidFill>
                <a:latin typeface="+mj-lt"/>
                <a:ea typeface="+mn-ea"/>
                <a:cs typeface="Arial" charset="0"/>
              </a:rPr>
              <a:t>T: +1-617-936-0212</a:t>
            </a:r>
            <a:endParaRPr lang="en-US" sz="750" b="0" kern="1200" noProof="0" dirty="0">
              <a:solidFill>
                <a:schemeClr val="accent3">
                  <a:lumMod val="75000"/>
                </a:schemeClr>
              </a:solidFill>
              <a:latin typeface="+mj-lt"/>
              <a:ea typeface="+mn-ea"/>
              <a:cs typeface="Arial" charset="0"/>
            </a:endParaRPr>
          </a:p>
        </p:txBody>
      </p:sp>
      <p:sp>
        <p:nvSpPr>
          <p:cNvPr id="12" name="CasellaDiTesto 11"/>
          <p:cNvSpPr txBox="1"/>
          <p:nvPr userDrawn="1"/>
        </p:nvSpPr>
        <p:spPr>
          <a:xfrm>
            <a:off x="3846805" y="3719600"/>
            <a:ext cx="1157243" cy="553998"/>
          </a:xfrm>
          <a:prstGeom prst="rect">
            <a:avLst/>
          </a:prstGeom>
          <a:noFill/>
        </p:spPr>
        <p:txBody>
          <a:bodyPr wrap="square" rtlCol="0">
            <a:spAutoFit/>
          </a:bodyPr>
          <a:lstStyle/>
          <a:p>
            <a:pPr algn="l" rtl="0" fontAlgn="base">
              <a:spcBef>
                <a:spcPct val="0"/>
              </a:spcBef>
              <a:spcAft>
                <a:spcPct val="0"/>
              </a:spcAft>
            </a:pPr>
            <a:r>
              <a:rPr lang="en-US" sz="750" b="0" kern="1200" noProof="0" dirty="0">
                <a:solidFill>
                  <a:schemeClr val="tx1"/>
                </a:solidFill>
                <a:latin typeface="+mj-lt"/>
                <a:ea typeface="+mn-ea"/>
                <a:cs typeface="Arial" charset="0"/>
              </a:rPr>
              <a:t>USA West</a:t>
            </a:r>
          </a:p>
          <a:p>
            <a:r>
              <a:rPr lang="en-US" sz="750" b="0" noProof="0" dirty="0">
                <a:solidFill>
                  <a:schemeClr val="accent3">
                    <a:lumMod val="75000"/>
                  </a:schemeClr>
                </a:solidFill>
                <a:latin typeface="+mj-lt"/>
              </a:rPr>
              <a:t>425 Broadway Street</a:t>
            </a:r>
            <a:endParaRPr lang="en-US" sz="750" b="0" baseline="0" noProof="0" dirty="0">
              <a:solidFill>
                <a:schemeClr val="accent3">
                  <a:lumMod val="75000"/>
                </a:schemeClr>
              </a:solidFill>
              <a:latin typeface="+mj-lt"/>
            </a:endParaRPr>
          </a:p>
          <a:p>
            <a:r>
              <a:rPr lang="en-US" sz="750" b="0" baseline="0" noProof="0" dirty="0">
                <a:solidFill>
                  <a:schemeClr val="accent3">
                    <a:lumMod val="75000"/>
                  </a:schemeClr>
                </a:solidFill>
                <a:latin typeface="+mj-lt"/>
              </a:rPr>
              <a:t>Redwood City, CA 94063</a:t>
            </a:r>
          </a:p>
          <a:p>
            <a:r>
              <a:rPr lang="en-US" sz="750" b="0" baseline="0" noProof="0" dirty="0">
                <a:solidFill>
                  <a:schemeClr val="accent3">
                    <a:lumMod val="75000"/>
                  </a:schemeClr>
                </a:solidFill>
                <a:latin typeface="+mj-lt"/>
              </a:rPr>
              <a:t>T +1-650-226-4274</a:t>
            </a:r>
            <a:endParaRPr lang="en-US" sz="750" b="0" noProof="0" dirty="0">
              <a:solidFill>
                <a:schemeClr val="accent3">
                  <a:lumMod val="75000"/>
                </a:schemeClr>
              </a:solidFill>
              <a:latin typeface="+mj-lt"/>
            </a:endParaRPr>
          </a:p>
        </p:txBody>
      </p:sp>
      <p:cxnSp>
        <p:nvCxnSpPr>
          <p:cNvPr id="25" name="Connettore 1 24"/>
          <p:cNvCxnSpPr/>
          <p:nvPr userDrawn="1"/>
        </p:nvCxnSpPr>
        <p:spPr bwMode="auto">
          <a:xfrm>
            <a:off x="899592" y="3650887"/>
            <a:ext cx="7344816" cy="0"/>
          </a:xfrm>
          <a:prstGeom prst="line">
            <a:avLst/>
          </a:prstGeom>
          <a:noFill/>
          <a:ln w="9525">
            <a:solidFill>
              <a:schemeClr val="tx1"/>
            </a:solidFill>
            <a:miter lim="800000"/>
            <a:headEnd/>
            <a:tailEnd/>
          </a:ln>
          <a:effectLst/>
        </p:spPr>
      </p:cxnSp>
      <p:sp>
        <p:nvSpPr>
          <p:cNvPr id="5" name="CasellaDiTesto 4"/>
          <p:cNvSpPr txBox="1"/>
          <p:nvPr userDrawn="1"/>
        </p:nvSpPr>
        <p:spPr>
          <a:xfrm>
            <a:off x="899592" y="3212977"/>
            <a:ext cx="876715" cy="323165"/>
          </a:xfrm>
          <a:prstGeom prst="rect">
            <a:avLst/>
          </a:prstGeom>
          <a:noFill/>
        </p:spPr>
        <p:txBody>
          <a:bodyPr wrap="none" rtlCol="0">
            <a:spAutoFit/>
          </a:bodyPr>
          <a:lstStyle/>
          <a:p>
            <a:r>
              <a:rPr lang="en-US" sz="1500" b="1" i="0" u="none" noProof="0" dirty="0">
                <a:solidFill>
                  <a:schemeClr val="tx1"/>
                </a:solidFill>
                <a:latin typeface="+mj-lt"/>
                <a:ea typeface="+mn-ea"/>
                <a:cs typeface="+mn-cs"/>
              </a:rPr>
              <a:t>Contacts</a:t>
            </a:r>
          </a:p>
        </p:txBody>
      </p:sp>
      <p:grpSp>
        <p:nvGrpSpPr>
          <p:cNvPr id="9" name="Gruppo 8"/>
          <p:cNvGrpSpPr/>
          <p:nvPr userDrawn="1"/>
        </p:nvGrpSpPr>
        <p:grpSpPr>
          <a:xfrm>
            <a:off x="7542331" y="3680761"/>
            <a:ext cx="717704" cy="738435"/>
            <a:chOff x="10020456" y="3668347"/>
            <a:chExt cx="956939" cy="738435"/>
          </a:xfrm>
        </p:grpSpPr>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456" y="3899820"/>
              <a:ext cx="144000" cy="144000"/>
            </a:xfrm>
            <a:prstGeom prst="rect">
              <a:avLst/>
            </a:prstGeom>
          </p:spPr>
        </p:pic>
        <p:pic>
          <p:nvPicPr>
            <p:cNvPr id="6" name="Immagin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0456" y="4226782"/>
              <a:ext cx="180000" cy="180000"/>
            </a:xfrm>
            <a:prstGeom prst="rect">
              <a:avLst/>
            </a:prstGeom>
          </p:spPr>
        </p:pic>
        <p:pic>
          <p:nvPicPr>
            <p:cNvPr id="7" name="Immagin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8456" y="4063301"/>
              <a:ext cx="144000" cy="144000"/>
            </a:xfrm>
            <a:prstGeom prst="rect">
              <a:avLst/>
            </a:prstGeom>
          </p:spPr>
        </p:pic>
        <p:pic>
          <p:nvPicPr>
            <p:cNvPr id="8" name="Immagin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38456" y="3736339"/>
              <a:ext cx="144000" cy="144000"/>
            </a:xfrm>
            <a:prstGeom prst="rect">
              <a:avLst/>
            </a:prstGeom>
          </p:spPr>
        </p:pic>
        <p:sp>
          <p:nvSpPr>
            <p:cNvPr id="26" name="CasellaDiTesto 25"/>
            <p:cNvSpPr txBox="1"/>
            <p:nvPr userDrawn="1"/>
          </p:nvSpPr>
          <p:spPr>
            <a:xfrm>
              <a:off x="10147800" y="3668347"/>
              <a:ext cx="695063" cy="207749"/>
            </a:xfrm>
            <a:prstGeom prst="rect">
              <a:avLst/>
            </a:prstGeom>
            <a:noFill/>
          </p:spPr>
          <p:txBody>
            <a:bodyPr wrap="none" rtlCol="0">
              <a:spAutoFit/>
            </a:bodyPr>
            <a:lstStyle/>
            <a:p>
              <a:r>
                <a:rPr lang="it-IT" sz="750" dirty="0">
                  <a:solidFill>
                    <a:schemeClr val="accent3">
                      <a:lumMod val="75000"/>
                    </a:schemeClr>
                  </a:solidFill>
                  <a:latin typeface="+mn-lt"/>
                </a:rPr>
                <a:t>@moviri</a:t>
              </a:r>
            </a:p>
          </p:txBody>
        </p:sp>
        <p:sp>
          <p:nvSpPr>
            <p:cNvPr id="29" name="CasellaDiTesto 28"/>
            <p:cNvSpPr txBox="1"/>
            <p:nvPr userDrawn="1"/>
          </p:nvSpPr>
          <p:spPr>
            <a:xfrm>
              <a:off x="10162641" y="3834420"/>
              <a:ext cx="814754" cy="207749"/>
            </a:xfrm>
            <a:prstGeom prst="rect">
              <a:avLst/>
            </a:prstGeom>
            <a:noFill/>
          </p:spPr>
          <p:txBody>
            <a:bodyPr wrap="none" rtlCol="0">
              <a:spAutoFit/>
            </a:bodyPr>
            <a:lstStyle/>
            <a:p>
              <a:r>
                <a:rPr lang="it-IT" sz="750" dirty="0">
                  <a:solidFill>
                    <a:schemeClr val="accent3">
                      <a:lumMod val="75000"/>
                    </a:schemeClr>
                  </a:solidFill>
                  <a:latin typeface="+mn-lt"/>
                </a:rPr>
                <a:t>moviricorp</a:t>
              </a:r>
            </a:p>
          </p:txBody>
        </p:sp>
        <p:sp>
          <p:nvSpPr>
            <p:cNvPr id="30" name="CasellaDiTesto 29"/>
            <p:cNvSpPr txBox="1"/>
            <p:nvPr userDrawn="1"/>
          </p:nvSpPr>
          <p:spPr>
            <a:xfrm>
              <a:off x="10158273" y="4005275"/>
              <a:ext cx="579646" cy="207749"/>
            </a:xfrm>
            <a:prstGeom prst="rect">
              <a:avLst/>
            </a:prstGeom>
            <a:noFill/>
          </p:spPr>
          <p:txBody>
            <a:bodyPr wrap="none" rtlCol="0">
              <a:spAutoFit/>
            </a:bodyPr>
            <a:lstStyle/>
            <a:p>
              <a:r>
                <a:rPr lang="it-IT" sz="750" dirty="0">
                  <a:solidFill>
                    <a:schemeClr val="accent3">
                      <a:lumMod val="75000"/>
                    </a:schemeClr>
                  </a:solidFill>
                  <a:latin typeface="+mn-lt"/>
                </a:rPr>
                <a:t>moviri</a:t>
              </a:r>
            </a:p>
          </p:txBody>
        </p:sp>
        <p:sp>
          <p:nvSpPr>
            <p:cNvPr id="31" name="CasellaDiTesto 30"/>
            <p:cNvSpPr txBox="1"/>
            <p:nvPr userDrawn="1"/>
          </p:nvSpPr>
          <p:spPr>
            <a:xfrm>
              <a:off x="10153827" y="4186379"/>
              <a:ext cx="643766" cy="207749"/>
            </a:xfrm>
            <a:prstGeom prst="rect">
              <a:avLst/>
            </a:prstGeom>
            <a:noFill/>
          </p:spPr>
          <p:txBody>
            <a:bodyPr wrap="none" rtlCol="0">
              <a:spAutoFit/>
            </a:bodyPr>
            <a:lstStyle/>
            <a:p>
              <a:r>
                <a:rPr lang="it-IT" sz="750" dirty="0">
                  <a:solidFill>
                    <a:schemeClr val="accent3">
                      <a:lumMod val="75000"/>
                    </a:schemeClr>
                  </a:solidFill>
                  <a:latin typeface="+mn-lt"/>
                </a:rPr>
                <a:t>+moviri</a:t>
              </a:r>
            </a:p>
          </p:txBody>
        </p:sp>
      </p:grpSp>
      <p:pic>
        <p:nvPicPr>
          <p:cNvPr id="27" name="Immagin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737586" y="6241438"/>
            <a:ext cx="506822" cy="180000"/>
          </a:xfrm>
          <a:prstGeom prst="rect">
            <a:avLst/>
          </a:prstGeom>
        </p:spPr>
      </p:pic>
    </p:spTree>
    <p:extLst>
      <p:ext uri="{BB962C8B-B14F-4D97-AF65-F5344CB8AC3E}">
        <p14:creationId xmlns:p14="http://schemas.microsoft.com/office/powerpoint/2010/main" val="163878456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116633"/>
            <a:ext cx="8495574" cy="1085533"/>
          </a:xfrm>
          <a:prstGeom prst="rect">
            <a:avLst/>
          </a:prstGeom>
        </p:spPr>
        <p:txBody>
          <a:bodyPr vert="horz" lIns="91436" tIns="45718" rIns="9143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2900" y="1556793"/>
            <a:ext cx="8495574" cy="4752527"/>
          </a:xfrm>
          <a:prstGeom prst="rect">
            <a:avLst/>
          </a:prstGeom>
        </p:spPr>
        <p:txBody>
          <a:bodyPr vert="horz" lIns="91436" tIns="45718" rIns="91436" bIns="45718" rtlCol="0">
            <a:normAutofit/>
          </a:bodyPr>
          <a:lstStyle/>
          <a:p>
            <a:pPr marL="0" lvl="0" indent="0" algn="l" defTabSz="342886" rtl="0" eaLnBrk="1" latinLnBrk="0" hangingPunct="1">
              <a:spcBef>
                <a:spcPct val="20000"/>
              </a:spcBef>
              <a:buFont typeface="Arial"/>
              <a:buNone/>
            </a:pPr>
            <a:r>
              <a:rPr lang="en-US" altLang="en-US"/>
              <a:t>Edit Master text styles</a:t>
            </a:r>
          </a:p>
          <a:p>
            <a:pPr marL="0" lvl="1" indent="0" algn="l" defTabSz="342886" rtl="0" eaLnBrk="1" latinLnBrk="0" hangingPunct="1">
              <a:spcBef>
                <a:spcPct val="20000"/>
              </a:spcBef>
              <a:buFont typeface="Arial"/>
              <a:buNone/>
            </a:pPr>
            <a:r>
              <a:rPr lang="en-US" altLang="en-US"/>
              <a:t>Second level</a:t>
            </a:r>
          </a:p>
          <a:p>
            <a:pPr marL="0" lvl="2" indent="0" algn="l" defTabSz="342886" rtl="0" eaLnBrk="1" latinLnBrk="0" hangingPunct="1">
              <a:spcBef>
                <a:spcPct val="20000"/>
              </a:spcBef>
              <a:buFont typeface="Arial"/>
              <a:buNone/>
            </a:pPr>
            <a:r>
              <a:rPr lang="en-US" altLang="en-US"/>
              <a:t>Third level</a:t>
            </a:r>
          </a:p>
          <a:p>
            <a:pPr marL="0" lvl="3" indent="0" algn="l" defTabSz="342886" rtl="0" eaLnBrk="1" latinLnBrk="0" hangingPunct="1">
              <a:spcBef>
                <a:spcPct val="20000"/>
              </a:spcBef>
              <a:buFont typeface="Arial"/>
              <a:buNone/>
            </a:pPr>
            <a:r>
              <a:rPr lang="en-US" altLang="en-US"/>
              <a:t>Fourth level</a:t>
            </a:r>
          </a:p>
          <a:p>
            <a:pPr marL="0" lvl="4" indent="0" algn="l" defTabSz="342886" rtl="0" eaLnBrk="1" latinLnBrk="0" hangingPunct="1">
              <a:spcBef>
                <a:spcPct val="20000"/>
              </a:spcBef>
              <a:buFont typeface="Arial"/>
              <a:buNone/>
            </a:pPr>
            <a:r>
              <a:rPr lang="en-US" altLang="en-US"/>
              <a:t>Fifth level</a:t>
            </a:r>
            <a:endParaRPr lang="en-US" altLang="en-US" dirty="0"/>
          </a:p>
        </p:txBody>
      </p:sp>
    </p:spTree>
    <p:extLst>
      <p:ext uri="{BB962C8B-B14F-4D97-AF65-F5344CB8AC3E}">
        <p14:creationId xmlns:p14="http://schemas.microsoft.com/office/powerpoint/2010/main" val="73657895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sldNum="0" hdr="0" ftr="0" dt="0"/>
  <p:txStyles>
    <p:titleStyle>
      <a:lvl1pPr algn="l" rtl="0" eaLnBrk="1" fontAlgn="base" hangingPunct="1">
        <a:spcBef>
          <a:spcPct val="0"/>
        </a:spcBef>
        <a:spcAft>
          <a:spcPct val="0"/>
        </a:spcAft>
        <a:defRPr sz="2700" b="1">
          <a:solidFill>
            <a:schemeClr val="tx1"/>
          </a:solidFill>
          <a:latin typeface="+mj-lt"/>
          <a:ea typeface="+mj-ea"/>
          <a:cs typeface="+mj-cs"/>
        </a:defRPr>
      </a:lvl1pPr>
      <a:lvl2pPr algn="l" rtl="0" eaLnBrk="1" fontAlgn="base" hangingPunct="1">
        <a:spcBef>
          <a:spcPct val="0"/>
        </a:spcBef>
        <a:spcAft>
          <a:spcPct val="0"/>
        </a:spcAft>
        <a:defRPr sz="2100" b="1">
          <a:solidFill>
            <a:srgbClr val="61656A"/>
          </a:solidFill>
          <a:latin typeface="Arial" charset="0"/>
        </a:defRPr>
      </a:lvl2pPr>
      <a:lvl3pPr algn="l" rtl="0" eaLnBrk="1" fontAlgn="base" hangingPunct="1">
        <a:spcBef>
          <a:spcPct val="0"/>
        </a:spcBef>
        <a:spcAft>
          <a:spcPct val="0"/>
        </a:spcAft>
        <a:defRPr sz="2100" b="1">
          <a:solidFill>
            <a:srgbClr val="61656A"/>
          </a:solidFill>
          <a:latin typeface="Arial" charset="0"/>
        </a:defRPr>
      </a:lvl3pPr>
      <a:lvl4pPr algn="l" rtl="0" eaLnBrk="1" fontAlgn="base" hangingPunct="1">
        <a:spcBef>
          <a:spcPct val="0"/>
        </a:spcBef>
        <a:spcAft>
          <a:spcPct val="0"/>
        </a:spcAft>
        <a:defRPr sz="2100" b="1">
          <a:solidFill>
            <a:srgbClr val="61656A"/>
          </a:solidFill>
          <a:latin typeface="Arial" charset="0"/>
        </a:defRPr>
      </a:lvl4pPr>
      <a:lvl5pPr algn="l" rtl="0" eaLnBrk="1" fontAlgn="base" hangingPunct="1">
        <a:spcBef>
          <a:spcPct val="0"/>
        </a:spcBef>
        <a:spcAft>
          <a:spcPct val="0"/>
        </a:spcAft>
        <a:defRPr sz="2100" b="1">
          <a:solidFill>
            <a:srgbClr val="61656A"/>
          </a:solidFill>
          <a:latin typeface="Arial" charset="0"/>
        </a:defRPr>
      </a:lvl5pPr>
      <a:lvl6pPr marL="342900" algn="l" rtl="0" eaLnBrk="1" fontAlgn="base" hangingPunct="1">
        <a:spcBef>
          <a:spcPct val="0"/>
        </a:spcBef>
        <a:spcAft>
          <a:spcPct val="0"/>
        </a:spcAft>
        <a:defRPr sz="1500" b="1">
          <a:solidFill>
            <a:srgbClr val="61656A"/>
          </a:solidFill>
          <a:latin typeface="Arial" charset="0"/>
        </a:defRPr>
      </a:lvl6pPr>
      <a:lvl7pPr marL="685800" algn="l" rtl="0" eaLnBrk="1" fontAlgn="base" hangingPunct="1">
        <a:spcBef>
          <a:spcPct val="0"/>
        </a:spcBef>
        <a:spcAft>
          <a:spcPct val="0"/>
        </a:spcAft>
        <a:defRPr sz="1500" b="1">
          <a:solidFill>
            <a:srgbClr val="61656A"/>
          </a:solidFill>
          <a:latin typeface="Arial" charset="0"/>
        </a:defRPr>
      </a:lvl7pPr>
      <a:lvl8pPr marL="1028700" algn="l" rtl="0" eaLnBrk="1" fontAlgn="base" hangingPunct="1">
        <a:spcBef>
          <a:spcPct val="0"/>
        </a:spcBef>
        <a:spcAft>
          <a:spcPct val="0"/>
        </a:spcAft>
        <a:defRPr sz="1500" b="1">
          <a:solidFill>
            <a:srgbClr val="61656A"/>
          </a:solidFill>
          <a:latin typeface="Arial" charset="0"/>
        </a:defRPr>
      </a:lvl8pPr>
      <a:lvl9pPr marL="1371600" algn="l" rtl="0" eaLnBrk="1" fontAlgn="base" hangingPunct="1">
        <a:spcBef>
          <a:spcPct val="0"/>
        </a:spcBef>
        <a:spcAft>
          <a:spcPct val="0"/>
        </a:spcAft>
        <a:defRPr sz="1500" b="1">
          <a:solidFill>
            <a:srgbClr val="61656A"/>
          </a:solidFill>
          <a:latin typeface="Arial" charset="0"/>
        </a:defRPr>
      </a:lvl9pPr>
    </p:titleStyle>
    <p:bodyStyle>
      <a:lvl1pPr marL="0" indent="0" algn="l" rtl="0" eaLnBrk="1" fontAlgn="base" hangingPunct="1">
        <a:spcBef>
          <a:spcPct val="20000"/>
        </a:spcBef>
        <a:spcAft>
          <a:spcPct val="0"/>
        </a:spcAft>
        <a:buNone/>
        <a:defRPr lang="en-US" altLang="en-US" sz="1800" b="0" kern="1200" dirty="0" smtClean="0">
          <a:solidFill>
            <a:schemeClr val="accent3">
              <a:lumMod val="75000"/>
            </a:schemeClr>
          </a:solidFill>
          <a:latin typeface="+mn-lt"/>
          <a:ea typeface="+mn-ea"/>
          <a:cs typeface="Arial"/>
        </a:defRPr>
      </a:lvl1pPr>
      <a:lvl2pPr marL="600061" indent="-257175" algn="l" rtl="0" eaLnBrk="1" fontAlgn="base" hangingPunct="1">
        <a:spcBef>
          <a:spcPct val="20000"/>
        </a:spcBef>
        <a:spcAft>
          <a:spcPct val="0"/>
        </a:spcAft>
        <a:buChar char="–"/>
        <a:defRPr lang="en-US" altLang="en-US" sz="1650" kern="1200" dirty="0" smtClean="0">
          <a:solidFill>
            <a:schemeClr val="accent3">
              <a:lumMod val="75000"/>
            </a:schemeClr>
          </a:solidFill>
          <a:latin typeface="+mn-lt"/>
          <a:ea typeface="+mn-ea"/>
          <a:cs typeface="Arial"/>
        </a:defRPr>
      </a:lvl2pPr>
      <a:lvl3pPr marL="942946" indent="-257175" algn="l" rtl="0" eaLnBrk="1" fontAlgn="base" hangingPunct="1">
        <a:spcBef>
          <a:spcPct val="20000"/>
        </a:spcBef>
        <a:spcAft>
          <a:spcPct val="0"/>
        </a:spcAft>
        <a:buChar char="•"/>
        <a:defRPr lang="en-US" altLang="en-US" sz="1500" kern="1200" dirty="0" smtClean="0">
          <a:solidFill>
            <a:schemeClr val="accent3">
              <a:lumMod val="75000"/>
            </a:schemeClr>
          </a:solidFill>
          <a:latin typeface="+mn-lt"/>
          <a:ea typeface="+mn-ea"/>
          <a:cs typeface="Arial"/>
        </a:defRPr>
      </a:lvl3pPr>
      <a:lvl4pPr marL="1242970" indent="-214313" algn="l" rtl="0" eaLnBrk="1" fontAlgn="base" hangingPunct="1">
        <a:spcBef>
          <a:spcPct val="20000"/>
        </a:spcBef>
        <a:spcAft>
          <a:spcPct val="0"/>
        </a:spcAft>
        <a:buChar char="–"/>
        <a:defRPr lang="en-US" altLang="en-US" sz="1350" kern="1200" dirty="0" smtClean="0">
          <a:solidFill>
            <a:schemeClr val="accent3">
              <a:lumMod val="75000"/>
            </a:schemeClr>
          </a:solidFill>
          <a:latin typeface="+mn-lt"/>
          <a:ea typeface="+mn-ea"/>
          <a:cs typeface="Arial"/>
        </a:defRPr>
      </a:lvl4pPr>
      <a:lvl5pPr marL="1585855" indent="-214313" algn="l" rtl="0" eaLnBrk="1" fontAlgn="base" hangingPunct="1">
        <a:spcBef>
          <a:spcPct val="20000"/>
        </a:spcBef>
        <a:spcAft>
          <a:spcPct val="0"/>
        </a:spcAft>
        <a:buChar char="»"/>
        <a:defRPr lang="en-US" altLang="en-US" sz="1350" kern="1200" dirty="0" smtClean="0">
          <a:solidFill>
            <a:schemeClr val="accent3">
              <a:lumMod val="75000"/>
            </a:schemeClr>
          </a:solidFill>
          <a:latin typeface="+mn-lt"/>
          <a:ea typeface="+mn-ea"/>
          <a:cs typeface="Arial"/>
        </a:defRPr>
      </a:lvl5pPr>
      <a:lvl6pPr marL="1885950" indent="-171450" algn="l" rtl="0" eaLnBrk="1" fontAlgn="base" hangingPunct="1">
        <a:spcBef>
          <a:spcPct val="20000"/>
        </a:spcBef>
        <a:spcAft>
          <a:spcPct val="0"/>
        </a:spcAft>
        <a:buChar char="»"/>
        <a:defRPr sz="900">
          <a:solidFill>
            <a:srgbClr val="61656A"/>
          </a:solidFill>
          <a:latin typeface="+mn-lt"/>
        </a:defRPr>
      </a:lvl6pPr>
      <a:lvl7pPr marL="2228850" indent="-171450" algn="l" rtl="0" eaLnBrk="1" fontAlgn="base" hangingPunct="1">
        <a:spcBef>
          <a:spcPct val="20000"/>
        </a:spcBef>
        <a:spcAft>
          <a:spcPct val="0"/>
        </a:spcAft>
        <a:buChar char="»"/>
        <a:defRPr sz="900">
          <a:solidFill>
            <a:srgbClr val="61656A"/>
          </a:solidFill>
          <a:latin typeface="+mn-lt"/>
        </a:defRPr>
      </a:lvl7pPr>
      <a:lvl8pPr marL="2571750" indent="-171450" algn="l" rtl="0" eaLnBrk="1" fontAlgn="base" hangingPunct="1">
        <a:spcBef>
          <a:spcPct val="20000"/>
        </a:spcBef>
        <a:spcAft>
          <a:spcPct val="0"/>
        </a:spcAft>
        <a:buChar char="»"/>
        <a:defRPr sz="900">
          <a:solidFill>
            <a:srgbClr val="61656A"/>
          </a:solidFill>
          <a:latin typeface="+mn-lt"/>
        </a:defRPr>
      </a:lvl8pPr>
      <a:lvl9pPr marL="2914650" indent="-171450" algn="l" rtl="0" eaLnBrk="1" fontAlgn="base" hangingPunct="1">
        <a:spcBef>
          <a:spcPct val="20000"/>
        </a:spcBef>
        <a:spcAft>
          <a:spcPct val="0"/>
        </a:spcAft>
        <a:buChar char="»"/>
        <a:defRPr sz="900">
          <a:solidFill>
            <a:srgbClr val="61656A"/>
          </a:solidFill>
          <a:latin typeface="+mn-lt"/>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loewshotels.com/chicago-downtown/?&amp;utm_medium=cpc&amp;utm_source=google&amp;utm_campaign=Chicago%20Brand%20-%20Exact&amp;utm_content=Misspelling%20|%20Chicago&amp;utm_keyword=lowes%20hotel%20chicago&amp;cid=cpc_google_Brand_Chicago%20Brand%20-%20Exact_trvlclk" TargetMode="External"/><Relationship Id="rId3" Type="http://schemas.openxmlformats.org/officeDocument/2006/relationships/image" Target="../media/image8.jpe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jpeg"/><Relationship Id="rId11" Type="http://schemas.openxmlformats.org/officeDocument/2006/relationships/image" Target="../media/image15.jpg"/><Relationship Id="rId5" Type="http://schemas.microsoft.com/office/2007/relationships/hdphoto" Target="../media/hdphoto1.wdp"/><Relationship Id="rId10" Type="http://schemas.openxmlformats.org/officeDocument/2006/relationships/image" Target="../media/image14.jpeg"/><Relationship Id="rId4" Type="http://schemas.openxmlformats.org/officeDocument/2006/relationships/image" Target="../media/image9.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Image result for Truesight capacity optimization"/>
          <p:cNvPicPr>
            <a:picLocks noChangeAspect="1" noChangeArrowheads="1"/>
          </p:cNvPicPr>
          <p:nvPr/>
        </p:nvPicPr>
        <p:blipFill rotWithShape="1">
          <a:blip r:embed="rId3">
            <a:extLst>
              <a:ext uri="{28A0092B-C50C-407E-A947-70E740481C1C}">
                <a14:useLocalDpi xmlns:a14="http://schemas.microsoft.com/office/drawing/2010/main" val="0"/>
              </a:ext>
            </a:extLst>
          </a:blip>
          <a:srcRect r="10476" b="1037"/>
          <a:stretch/>
        </p:blipFill>
        <p:spPr bwMode="auto">
          <a:xfrm>
            <a:off x="944635" y="1523661"/>
            <a:ext cx="8186057" cy="363582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cdn-az.allevents.in/banners/e20e00876ffa69eb205d873f6a9194f8"/>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17" b="100000" l="0" r="66898"/>
                    </a14:imgEffect>
                  </a14:imgLayer>
                </a14:imgProps>
              </a:ext>
              <a:ext uri="{28A0092B-C50C-407E-A947-70E740481C1C}">
                <a14:useLocalDpi xmlns:a14="http://schemas.microsoft.com/office/drawing/2010/main" val="0"/>
              </a:ext>
            </a:extLst>
          </a:blip>
          <a:srcRect/>
          <a:stretch>
            <a:fillRect/>
          </a:stretch>
        </p:blipFill>
        <p:spPr bwMode="auto">
          <a:xfrm>
            <a:off x="-23264" y="1447461"/>
            <a:ext cx="9153956" cy="37501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upload.wikimedia.org/wikipedia/commons/8/82/Chicago_sunrise_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5471" b="23964"/>
          <a:stretch/>
        </p:blipFill>
        <p:spPr bwMode="auto">
          <a:xfrm>
            <a:off x="-13308" y="-3449"/>
            <a:ext cx="9144000" cy="146957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
          <p:cNvSpPr txBox="1">
            <a:spLocks/>
          </p:cNvSpPr>
          <p:nvPr/>
        </p:nvSpPr>
        <p:spPr>
          <a:xfrm>
            <a:off x="-13308" y="2606963"/>
            <a:ext cx="4674649" cy="2522578"/>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sz="3600" dirty="0">
                <a:solidFill>
                  <a:srgbClr val="FFFFFF"/>
                </a:solidFill>
                <a:latin typeface="Calibri"/>
                <a:cs typeface="Calibri"/>
              </a:rPr>
              <a:t> </a:t>
            </a:r>
          </a:p>
          <a:p>
            <a:pPr>
              <a:lnSpc>
                <a:spcPct val="110000"/>
              </a:lnSpc>
            </a:pPr>
            <a:r>
              <a:rPr lang="en-US" sz="3600" b="1" dirty="0">
                <a:solidFill>
                  <a:schemeClr val="bg1"/>
                </a:solidFill>
                <a:latin typeface="Calibri"/>
                <a:cs typeface="Calibri"/>
              </a:rPr>
              <a:t>BMC Day</a:t>
            </a:r>
            <a:br>
              <a:rPr lang="en-US" sz="3600" b="1" dirty="0">
                <a:solidFill>
                  <a:schemeClr val="bg1"/>
                </a:solidFill>
                <a:latin typeface="Calibri"/>
                <a:cs typeface="Calibri"/>
              </a:rPr>
            </a:br>
            <a:r>
              <a:rPr lang="en-US" sz="3600" b="1" dirty="0">
                <a:solidFill>
                  <a:schemeClr val="bg1"/>
                </a:solidFill>
                <a:latin typeface="Calibri"/>
                <a:cs typeface="Calibri"/>
              </a:rPr>
              <a:t>Chicago</a:t>
            </a:r>
          </a:p>
          <a:p>
            <a:pPr>
              <a:lnSpc>
                <a:spcPct val="110000"/>
              </a:lnSpc>
            </a:pPr>
            <a:r>
              <a:rPr lang="en-US" sz="3600" b="1" dirty="0">
                <a:solidFill>
                  <a:schemeClr val="bg1"/>
                </a:solidFill>
                <a:latin typeface="Calibri"/>
                <a:cs typeface="Calibri"/>
              </a:rPr>
              <a:t>March 2, 2017</a:t>
            </a:r>
          </a:p>
        </p:txBody>
      </p:sp>
      <p:pic>
        <p:nvPicPr>
          <p:cNvPr id="5" name="Picture 4"/>
          <p:cNvPicPr>
            <a:picLocks noChangeAspect="1"/>
          </p:cNvPicPr>
          <p:nvPr/>
        </p:nvPicPr>
        <p:blipFill>
          <a:blip r:embed="rId7"/>
          <a:stretch>
            <a:fillRect/>
          </a:stretch>
        </p:blipFill>
        <p:spPr>
          <a:xfrm>
            <a:off x="6279565" y="3576900"/>
            <a:ext cx="825502" cy="291352"/>
          </a:xfrm>
          <a:prstGeom prst="rect">
            <a:avLst/>
          </a:prstGeom>
        </p:spPr>
      </p:pic>
      <p:pic>
        <p:nvPicPr>
          <p:cNvPr id="7" name="Picture 6"/>
          <p:cNvPicPr>
            <a:picLocks noChangeAspect="1"/>
          </p:cNvPicPr>
          <p:nvPr/>
        </p:nvPicPr>
        <p:blipFill>
          <a:blip r:embed="rId8"/>
          <a:stretch>
            <a:fillRect/>
          </a:stretch>
        </p:blipFill>
        <p:spPr>
          <a:xfrm>
            <a:off x="7105066" y="3466398"/>
            <a:ext cx="562632" cy="599440"/>
          </a:xfrm>
          <a:prstGeom prst="rect">
            <a:avLst/>
          </a:prstGeom>
        </p:spPr>
      </p:pic>
      <p:pic>
        <p:nvPicPr>
          <p:cNvPr id="8" name="Picture 7"/>
          <p:cNvPicPr>
            <a:picLocks noChangeAspect="1"/>
          </p:cNvPicPr>
          <p:nvPr/>
        </p:nvPicPr>
        <p:blipFill>
          <a:blip r:embed="rId9"/>
          <a:stretch>
            <a:fillRect/>
          </a:stretch>
        </p:blipFill>
        <p:spPr>
          <a:xfrm>
            <a:off x="7667699" y="2786404"/>
            <a:ext cx="525575" cy="555716"/>
          </a:xfrm>
          <a:prstGeom prst="rect">
            <a:avLst/>
          </a:prstGeom>
        </p:spPr>
      </p:pic>
      <p:pic>
        <p:nvPicPr>
          <p:cNvPr id="1026" name="Picture 2" descr="Image result for loews chica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65694" y="5222671"/>
            <a:ext cx="2008210" cy="14258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1"/>
          <a:stretch>
            <a:fillRect/>
          </a:stretch>
        </p:blipFill>
        <p:spPr>
          <a:xfrm>
            <a:off x="1472542" y="5222671"/>
            <a:ext cx="1455761" cy="1425828"/>
          </a:xfrm>
          <a:prstGeom prst="rect">
            <a:avLst/>
          </a:prstGeom>
        </p:spPr>
      </p:pic>
      <p:pic>
        <p:nvPicPr>
          <p:cNvPr id="1028" name="Picture 4" descr="Image result for loews chica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80" y="5217028"/>
            <a:ext cx="1431471" cy="1431471"/>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3"/>
          <p:cNvSpPr txBox="1">
            <a:spLocks/>
          </p:cNvSpPr>
          <p:nvPr/>
        </p:nvSpPr>
        <p:spPr>
          <a:xfrm>
            <a:off x="4973904" y="5222671"/>
            <a:ext cx="4156787" cy="1425827"/>
          </a:xfrm>
          <a:prstGeom prst="rect">
            <a:avLst/>
          </a:prstGeom>
          <a:solidFill>
            <a:schemeClr val="bg1"/>
          </a:solidFill>
        </p:spPr>
        <p:txBody>
          <a:bodyPr vert="horz" lIns="97932" tIns="48967" rIns="97932" bIns="48967" rtlCol="0">
            <a:noAutofit/>
          </a:bodyPr>
          <a:lstStyle>
            <a:lvl1pPr marL="0" indent="0" algn="ctr" defTabSz="1305841" rtl="0" eaLnBrk="1" latinLnBrk="0" hangingPunct="1">
              <a:spcBef>
                <a:spcPct val="20000"/>
              </a:spcBef>
              <a:buFont typeface="Arial" pitchFamily="34" charset="0"/>
              <a:buNone/>
              <a:defRPr sz="4600" kern="1200">
                <a:solidFill>
                  <a:srgbClr val="9D9D9D"/>
                </a:solidFill>
                <a:latin typeface="+mn-lt"/>
                <a:ea typeface="+mn-ea"/>
                <a:cs typeface="+mn-cs"/>
              </a:defRPr>
            </a:lvl1pPr>
            <a:lvl2pPr marL="652920" indent="0" algn="ctr" defTabSz="1305841" rtl="0" eaLnBrk="1" latinLnBrk="0" hangingPunct="1">
              <a:spcBef>
                <a:spcPct val="20000"/>
              </a:spcBef>
              <a:buFont typeface="Arial" pitchFamily="34" charset="0"/>
              <a:buNone/>
              <a:defRPr sz="4000" kern="1200">
                <a:solidFill>
                  <a:schemeClr val="tx1">
                    <a:tint val="75000"/>
                  </a:schemeClr>
                </a:solidFill>
                <a:latin typeface="+mn-lt"/>
                <a:ea typeface="+mn-ea"/>
                <a:cs typeface="+mn-cs"/>
              </a:defRPr>
            </a:lvl2pPr>
            <a:lvl3pPr marL="1305841" indent="0" algn="ctr" defTabSz="1305841" rtl="0" eaLnBrk="1" latinLnBrk="0" hangingPunct="1">
              <a:spcBef>
                <a:spcPct val="20000"/>
              </a:spcBef>
              <a:buFont typeface="Arial" pitchFamily="34" charset="0"/>
              <a:buNone/>
              <a:defRPr sz="3400" kern="1200">
                <a:solidFill>
                  <a:schemeClr val="tx1">
                    <a:tint val="75000"/>
                  </a:schemeClr>
                </a:solidFill>
                <a:latin typeface="+mn-lt"/>
                <a:ea typeface="+mn-ea"/>
                <a:cs typeface="+mn-cs"/>
              </a:defRPr>
            </a:lvl3pPr>
            <a:lvl4pPr marL="1958765" indent="0" algn="ctr" defTabSz="1305841"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4pPr>
            <a:lvl5pPr marL="2611685" indent="0" algn="ctr" defTabSz="1305841"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5pPr>
            <a:lvl6pPr marL="3264604" indent="0" algn="ctr" defTabSz="1305841"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6pPr>
            <a:lvl7pPr marL="3917525" indent="0" algn="ctr" defTabSz="1305841"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7pPr>
            <a:lvl8pPr marL="4570445" indent="0" algn="ctr" defTabSz="1305841"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8pPr>
            <a:lvl9pPr marL="5223367" indent="0" algn="ctr" defTabSz="1305841"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9pPr>
          </a:lstStyle>
          <a:p>
            <a:pPr>
              <a:lnSpc>
                <a:spcPct val="80000"/>
              </a:lnSpc>
            </a:pPr>
            <a:r>
              <a:rPr lang="en-US" sz="1800" b="1" u="sng" dirty="0">
                <a:solidFill>
                  <a:schemeClr val="bg1"/>
                </a:solidFill>
                <a:hlinkClick r:id="rId13"/>
              </a:rPr>
              <a:t>Loews Chicago Hotel</a:t>
            </a:r>
            <a:endParaRPr lang="en-US" sz="1800" b="1" u="sng" dirty="0">
              <a:solidFill>
                <a:schemeClr val="bg1"/>
              </a:solidFill>
            </a:endParaRPr>
          </a:p>
          <a:p>
            <a:pPr>
              <a:lnSpc>
                <a:spcPct val="80000"/>
              </a:lnSpc>
            </a:pPr>
            <a:r>
              <a:rPr lang="en-US" sz="1800" dirty="0">
                <a:solidFill>
                  <a:srgbClr val="494949"/>
                </a:solidFill>
              </a:rPr>
              <a:t>455 North Park Drive </a:t>
            </a:r>
          </a:p>
          <a:p>
            <a:pPr>
              <a:lnSpc>
                <a:spcPct val="80000"/>
              </a:lnSpc>
            </a:pPr>
            <a:r>
              <a:rPr lang="en-US" sz="1800" dirty="0">
                <a:solidFill>
                  <a:srgbClr val="494949"/>
                </a:solidFill>
              </a:rPr>
              <a:t>Chicago, Illinois, 60611</a:t>
            </a:r>
          </a:p>
          <a:p>
            <a:pPr>
              <a:lnSpc>
                <a:spcPct val="80000"/>
              </a:lnSpc>
            </a:pPr>
            <a:r>
              <a:rPr lang="en-US" sz="1800" dirty="0">
                <a:solidFill>
                  <a:srgbClr val="494949"/>
                </a:solidFill>
              </a:rPr>
              <a:t>Phone: 312-840-6600</a:t>
            </a:r>
          </a:p>
          <a:p>
            <a:pPr>
              <a:lnSpc>
                <a:spcPct val="80000"/>
              </a:lnSpc>
            </a:pPr>
            <a:r>
              <a:rPr lang="en-US" sz="1800" dirty="0">
                <a:solidFill>
                  <a:srgbClr val="494949"/>
                </a:solidFill>
              </a:rPr>
              <a:t>Reservations: 1-844-204-5639</a:t>
            </a:r>
          </a:p>
        </p:txBody>
      </p:sp>
    </p:spTree>
    <p:extLst>
      <p:ext uri="{BB962C8B-B14F-4D97-AF65-F5344CB8AC3E}">
        <p14:creationId xmlns:p14="http://schemas.microsoft.com/office/powerpoint/2010/main" val="2104023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764121" y="5210871"/>
            <a:ext cx="1615758" cy="1674513"/>
          </a:xfrm>
          <a:prstGeom prst="rect">
            <a:avLst/>
          </a:prstGeom>
        </p:spPr>
      </p:pic>
      <p:sp>
        <p:nvSpPr>
          <p:cNvPr id="6" name="Segnaposto testo 5"/>
          <p:cNvSpPr>
            <a:spLocks noGrp="1"/>
          </p:cNvSpPr>
          <p:nvPr>
            <p:ph type="body" sz="quarter" idx="15"/>
          </p:nvPr>
        </p:nvSpPr>
        <p:spPr>
          <a:xfrm>
            <a:off x="395536" y="1521328"/>
            <a:ext cx="2880320" cy="540000"/>
          </a:xfrm>
        </p:spPr>
        <p:txBody>
          <a:bodyPr>
            <a:normAutofit/>
          </a:bodyPr>
          <a:lstStyle/>
          <a:p>
            <a:pPr algn="ctr"/>
            <a:r>
              <a:rPr lang="en-US" sz="2400" dirty="0">
                <a:latin typeface="Calibri" panose="020F0502020204030204" pitchFamily="34" charset="0"/>
                <a:cs typeface="Calibri" panose="020F0502020204030204" pitchFamily="34" charset="0"/>
              </a:rPr>
              <a:t>Quick Analysis</a:t>
            </a:r>
          </a:p>
        </p:txBody>
      </p:sp>
      <p:sp>
        <p:nvSpPr>
          <p:cNvPr id="7" name="Segnaposto testo 6"/>
          <p:cNvSpPr>
            <a:spLocks noGrp="1"/>
          </p:cNvSpPr>
          <p:nvPr>
            <p:ph type="body" sz="quarter" idx="16"/>
          </p:nvPr>
        </p:nvSpPr>
        <p:spPr>
          <a:xfrm>
            <a:off x="5742960" y="1521328"/>
            <a:ext cx="3129267" cy="540000"/>
          </a:xfrm>
        </p:spPr>
        <p:txBody>
          <a:bodyPr>
            <a:normAutofit/>
          </a:bodyPr>
          <a:lstStyle/>
          <a:p>
            <a:pPr algn="ctr"/>
            <a:r>
              <a:rPr lang="en-US" sz="2400" dirty="0">
                <a:latin typeface="Calibri" panose="020F0502020204030204" pitchFamily="34" charset="0"/>
                <a:cs typeface="Calibri" panose="020F0502020204030204" pitchFamily="34" charset="0"/>
              </a:rPr>
              <a:t>Works Reports </a:t>
            </a:r>
          </a:p>
        </p:txBody>
      </p:sp>
      <p:sp>
        <p:nvSpPr>
          <p:cNvPr id="3" name="Titolo 2"/>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Is There An Alternative?</a:t>
            </a:r>
          </a:p>
        </p:txBody>
      </p:sp>
      <p:sp>
        <p:nvSpPr>
          <p:cNvPr id="8" name="Speech Bubble: Rectangle with Corners Rounded 7"/>
          <p:cNvSpPr/>
          <p:nvPr/>
        </p:nvSpPr>
        <p:spPr bwMode="auto">
          <a:xfrm>
            <a:off x="3090999" y="1521328"/>
            <a:ext cx="2849153" cy="3087358"/>
          </a:xfrm>
          <a:prstGeom prst="wedgeRoundRectCallout">
            <a:avLst>
              <a:gd name="adj1" fmla="val -1694"/>
              <a:gd name="adj2" fmla="val 85436"/>
              <a:gd name="adj3" fmla="val 16667"/>
            </a:avLst>
          </a:prstGeom>
          <a:solidFill>
            <a:schemeClr val="bg1">
              <a:lumMod val="85000"/>
              <a:alpha val="25000"/>
            </a:schemeClr>
          </a:solidFill>
          <a:ln>
            <a:solidFill>
              <a:schemeClr val="bg1">
                <a:lumMod val="95000"/>
              </a:schemeClr>
            </a:solidFill>
          </a:ln>
          <a:effectLst>
            <a:prstShdw prst="shdw17" dist="17961" dir="2700000">
              <a:srgbClr val="C0C0C0">
                <a:gamma/>
                <a:shade val="60000"/>
                <a:invGamma/>
              </a:srgbClr>
            </a:prstShdw>
          </a:effectLst>
        </p:spPr>
        <p:txBody>
          <a:bodyPr lIns="72000" tIns="36000" rIns="72000" bIns="36000" rtlCol="0" anchor="ctr" anchorCtr="1"/>
          <a:lstStyle/>
          <a:p>
            <a:pPr algn="ctr" eaLnBrk="0" hangingPunct="0">
              <a:buClr>
                <a:schemeClr val="tx1"/>
              </a:buClr>
              <a:buFont typeface="Wingdings" pitchFamily="2" charset="2"/>
              <a:buNone/>
            </a:pPr>
            <a:r>
              <a:rPr lang="en-US" sz="2800" dirty="0">
                <a:latin typeface="Calibri" panose="020F0502020204030204" pitchFamily="34" charset="0"/>
                <a:cs typeface="Calibri" panose="020F0502020204030204" pitchFamily="34" charset="0"/>
              </a:rPr>
              <a:t>Can have many different types of custom reports?</a:t>
            </a:r>
          </a:p>
          <a:p>
            <a:pPr algn="ctr" eaLnBrk="0" hangingPunct="0">
              <a:buClr>
                <a:schemeClr val="tx1"/>
              </a:buClr>
              <a:buFont typeface="Wingdings" pitchFamily="2" charset="2"/>
              <a:buNone/>
            </a:pPr>
            <a:endParaRPr lang="en-US" sz="2800" dirty="0">
              <a:latin typeface="Calibri" panose="020F0502020204030204" pitchFamily="34" charset="0"/>
              <a:cs typeface="Calibri" panose="020F0502020204030204" pitchFamily="34" charset="0"/>
            </a:endParaRPr>
          </a:p>
          <a:p>
            <a:pPr algn="ctr" eaLnBrk="0" hangingPunct="0">
              <a:buClr>
                <a:schemeClr val="tx1"/>
              </a:buClr>
              <a:buFont typeface="Wingdings" pitchFamily="2" charset="2"/>
              <a:buNone/>
            </a:pPr>
            <a:r>
              <a:rPr lang="en-US" sz="2800" dirty="0">
                <a:latin typeface="Calibri" panose="020F0502020204030204" pitchFamily="34" charset="0"/>
                <a:cs typeface="Calibri" panose="020F0502020204030204" pitchFamily="34" charset="0"/>
              </a:rPr>
              <a:t>Super Easy to change?</a:t>
            </a:r>
          </a:p>
        </p:txBody>
      </p:sp>
      <p:sp>
        <p:nvSpPr>
          <p:cNvPr id="9" name="Segnaposto testo 6"/>
          <p:cNvSpPr txBox="1">
            <a:spLocks/>
          </p:cNvSpPr>
          <p:nvPr/>
        </p:nvSpPr>
        <p:spPr>
          <a:xfrm>
            <a:off x="3090999" y="800768"/>
            <a:ext cx="2966682" cy="540000"/>
          </a:xfrm>
          <a:prstGeom prst="rect">
            <a:avLst/>
          </a:prstGeom>
        </p:spPr>
        <p:txBody>
          <a:bodyPr anchor="b"/>
          <a:lstStyle>
            <a:lvl1pPr marL="342900" indent="-342900" algn="l" rtl="0" eaLnBrk="1" fontAlgn="base" hangingPunct="1">
              <a:spcBef>
                <a:spcPct val="20000"/>
              </a:spcBef>
              <a:spcAft>
                <a:spcPct val="0"/>
              </a:spcAft>
              <a:buNone/>
              <a:defRPr sz="1600" b="1">
                <a:solidFill>
                  <a:schemeClr val="tx1"/>
                </a:solidFill>
                <a:latin typeface="Century Gothic"/>
                <a:ea typeface="+mn-ea"/>
                <a:cs typeface="Century Gothic"/>
              </a:defRPr>
            </a:lvl1pPr>
            <a:lvl2pPr marL="742950" indent="-285750" algn="l" rtl="0" eaLnBrk="1" fontAlgn="base" hangingPunct="1">
              <a:spcBef>
                <a:spcPct val="20000"/>
              </a:spcBef>
              <a:spcAft>
                <a:spcPct val="0"/>
              </a:spcAft>
              <a:buNone/>
              <a:defRPr sz="2000">
                <a:solidFill>
                  <a:srgbClr val="61656A"/>
                </a:solidFill>
                <a:latin typeface="Arial" charset="0"/>
              </a:defRPr>
            </a:lvl2pPr>
            <a:lvl3pPr marL="1143000" indent="-228600" algn="l" rtl="0" eaLnBrk="1" fontAlgn="base" hangingPunct="1">
              <a:spcBef>
                <a:spcPct val="20000"/>
              </a:spcBef>
              <a:spcAft>
                <a:spcPct val="0"/>
              </a:spcAft>
              <a:buNone/>
              <a:defRPr sz="2400">
                <a:solidFill>
                  <a:srgbClr val="61656A"/>
                </a:solidFill>
                <a:latin typeface="Arial" charset="0"/>
              </a:defRPr>
            </a:lvl3pPr>
            <a:lvl4pPr marL="1600200" indent="-228600" algn="l" rtl="0" eaLnBrk="1" fontAlgn="base" hangingPunct="1">
              <a:spcBef>
                <a:spcPct val="20000"/>
              </a:spcBef>
              <a:spcAft>
                <a:spcPct val="0"/>
              </a:spcAft>
              <a:buNone/>
              <a:defRPr sz="1600">
                <a:solidFill>
                  <a:srgbClr val="61656A"/>
                </a:solidFill>
                <a:latin typeface="Arial" charset="0"/>
              </a:defRPr>
            </a:lvl4pPr>
            <a:lvl5pPr marL="2057400" indent="-228600" algn="l" rtl="0" eaLnBrk="1" fontAlgn="base" hangingPunct="1">
              <a:spcBef>
                <a:spcPct val="20000"/>
              </a:spcBef>
              <a:spcAft>
                <a:spcPct val="0"/>
              </a:spcAft>
              <a:buNone/>
              <a:defRPr sz="1600">
                <a:solidFill>
                  <a:srgbClr val="61656A"/>
                </a:solidFill>
                <a:latin typeface="Arial" charset="0"/>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a:lstStyle>
          <a:p>
            <a:pPr algn="ctr"/>
            <a:r>
              <a:rPr lang="en-US" sz="2400" kern="0" dirty="0">
                <a:latin typeface="Calibri" panose="020F0502020204030204" pitchFamily="34" charset="0"/>
                <a:cs typeface="Calibri" panose="020F0502020204030204" pitchFamily="34" charset="0"/>
              </a:rPr>
              <a:t>The Best of Both?</a:t>
            </a:r>
          </a:p>
        </p:txBody>
      </p:sp>
      <p:sp>
        <p:nvSpPr>
          <p:cNvPr id="14" name="Speech Bubble: Rectangle with Corners Rounded 13"/>
          <p:cNvSpPr/>
          <p:nvPr/>
        </p:nvSpPr>
        <p:spPr bwMode="auto">
          <a:xfrm>
            <a:off x="5742960" y="2204864"/>
            <a:ext cx="3129267" cy="2808312"/>
          </a:xfrm>
          <a:prstGeom prst="wedgeRoundRectCallout">
            <a:avLst>
              <a:gd name="adj1" fmla="val -66711"/>
              <a:gd name="adj2" fmla="val 72341"/>
              <a:gd name="adj3" fmla="val 16667"/>
            </a:avLst>
          </a:prstGeom>
          <a:solidFill>
            <a:schemeClr val="bg1">
              <a:lumMod val="95000"/>
            </a:schemeClr>
          </a:solidFill>
          <a:ln>
            <a:solidFill>
              <a:schemeClr val="bg1">
                <a:lumMod val="95000"/>
              </a:schemeClr>
            </a:solidFill>
          </a:ln>
          <a:effectLst>
            <a:prstShdw prst="shdw17" dist="17961" dir="2700000">
              <a:srgbClr val="C0C0C0">
                <a:gamma/>
                <a:shade val="60000"/>
                <a:invGamma/>
              </a:srgbClr>
            </a:prstShdw>
          </a:effectLst>
        </p:spPr>
        <p:txBody>
          <a:bodyPr lIns="72000" tIns="36000" rIns="72000" bIns="36000" rtlCol="0" anchor="ctr" anchorCtr="1"/>
          <a:lstStyle/>
          <a:p>
            <a:pPr algn="ctr" eaLnBrk="0" hangingPunct="0">
              <a:buClr>
                <a:schemeClr val="tx1"/>
              </a:buClr>
              <a:buFont typeface="Wingdings" pitchFamily="2" charset="2"/>
              <a:buNone/>
            </a:pPr>
            <a:r>
              <a:rPr lang="en-US" sz="2400" dirty="0">
                <a:latin typeface="Calibri" panose="020F0502020204030204" pitchFamily="34" charset="0"/>
                <a:cs typeface="Calibri" panose="020F0502020204030204" pitchFamily="34" charset="0"/>
              </a:rPr>
              <a:t>Can have many different types of custom reports</a:t>
            </a:r>
          </a:p>
          <a:p>
            <a:pPr algn="ctr" eaLnBrk="0" hangingPunct="0">
              <a:buClr>
                <a:schemeClr val="tx1"/>
              </a:buClr>
              <a:buFont typeface="Wingdings" pitchFamily="2" charset="2"/>
              <a:buNone/>
            </a:pPr>
            <a:endParaRPr lang="en-US" sz="2400" dirty="0">
              <a:latin typeface="Calibri" panose="020F0502020204030204" pitchFamily="34" charset="0"/>
              <a:cs typeface="Calibri" panose="020F0502020204030204" pitchFamily="34" charset="0"/>
            </a:endParaRPr>
          </a:p>
          <a:p>
            <a:pPr algn="ctr" eaLnBrk="0" hangingPunct="0">
              <a:buClr>
                <a:schemeClr val="tx1"/>
              </a:buClr>
              <a:buFont typeface="Wingdings" pitchFamily="2" charset="2"/>
              <a:buNone/>
            </a:pPr>
            <a:r>
              <a:rPr lang="en-US" sz="2400" dirty="0">
                <a:latin typeface="Calibri" panose="020F0502020204030204" pitchFamily="34" charset="0"/>
                <a:cs typeface="Calibri" panose="020F0502020204030204" pitchFamily="34" charset="0"/>
              </a:rPr>
              <a:t>Not easy to change objects</a:t>
            </a:r>
          </a:p>
        </p:txBody>
      </p:sp>
      <p:sp>
        <p:nvSpPr>
          <p:cNvPr id="4" name="Speech Bubble: Rectangle with Corners Rounded 3"/>
          <p:cNvSpPr/>
          <p:nvPr/>
        </p:nvSpPr>
        <p:spPr bwMode="auto">
          <a:xfrm>
            <a:off x="395536" y="2241888"/>
            <a:ext cx="2966682" cy="2771288"/>
          </a:xfrm>
          <a:prstGeom prst="wedgeRoundRectCallout">
            <a:avLst>
              <a:gd name="adj1" fmla="val 71452"/>
              <a:gd name="adj2" fmla="val 73125"/>
              <a:gd name="adj3" fmla="val 16667"/>
            </a:avLst>
          </a:prstGeom>
          <a:solidFill>
            <a:schemeClr val="bg1">
              <a:lumMod val="95000"/>
            </a:schemeClr>
          </a:solidFill>
          <a:ln>
            <a:solidFill>
              <a:schemeClr val="bg1">
                <a:lumMod val="95000"/>
              </a:schemeClr>
            </a:solidFill>
          </a:ln>
          <a:effectLst>
            <a:prstShdw prst="shdw17" dist="17961" dir="2700000">
              <a:srgbClr val="C0C0C0">
                <a:gamma/>
                <a:shade val="60000"/>
                <a:invGamma/>
              </a:srgbClr>
            </a:prstShdw>
          </a:effectLst>
        </p:spPr>
        <p:txBody>
          <a:bodyPr lIns="72000" tIns="36000" rIns="72000" bIns="36000" rtlCol="0" anchor="ctr" anchorCtr="1"/>
          <a:lstStyle/>
          <a:p>
            <a:pPr algn="ctr" eaLnBrk="0" hangingPunct="0">
              <a:buClr>
                <a:schemeClr val="tx1"/>
              </a:buClr>
              <a:buFont typeface="Wingdings" pitchFamily="2" charset="2"/>
              <a:buNone/>
            </a:pPr>
            <a:r>
              <a:rPr lang="en-US" sz="2800" dirty="0">
                <a:latin typeface="Calibri" panose="020F0502020204030204" pitchFamily="34" charset="0"/>
                <a:cs typeface="Calibri" panose="020F0502020204030204" pitchFamily="34" charset="0"/>
              </a:rPr>
              <a:t>Quick to make</a:t>
            </a:r>
          </a:p>
          <a:p>
            <a:pPr algn="ctr" eaLnBrk="0" hangingPunct="0">
              <a:buClr>
                <a:schemeClr val="tx1"/>
              </a:buClr>
              <a:buFont typeface="Wingdings" pitchFamily="2" charset="2"/>
              <a:buNone/>
            </a:pPr>
            <a:endParaRPr lang="en-US" sz="2800" dirty="0">
              <a:latin typeface="Calibri" panose="020F0502020204030204" pitchFamily="34" charset="0"/>
              <a:cs typeface="Calibri" panose="020F0502020204030204" pitchFamily="34" charset="0"/>
            </a:endParaRPr>
          </a:p>
          <a:p>
            <a:pPr algn="ctr" eaLnBrk="0" hangingPunct="0">
              <a:buClr>
                <a:schemeClr val="tx1"/>
              </a:buClr>
              <a:buFont typeface="Wingdings" pitchFamily="2" charset="2"/>
              <a:buNone/>
            </a:pPr>
            <a:r>
              <a:rPr lang="en-US" sz="2800" dirty="0">
                <a:latin typeface="Calibri" panose="020F0502020204030204" pitchFamily="34" charset="0"/>
                <a:cs typeface="Calibri" panose="020F0502020204030204" pitchFamily="34" charset="0"/>
              </a:rPr>
              <a:t>Not easy to change reports</a:t>
            </a:r>
          </a:p>
        </p:txBody>
      </p:sp>
      <p:sp>
        <p:nvSpPr>
          <p:cNvPr id="5" name="Rectangle 4"/>
          <p:cNvSpPr/>
          <p:nvPr/>
        </p:nvSpPr>
        <p:spPr>
          <a:xfrm rot="19481034">
            <a:off x="2047294" y="5348559"/>
            <a:ext cx="145424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sp>
        <p:nvSpPr>
          <p:cNvPr id="12" name="Rectangle 11"/>
          <p:cNvSpPr/>
          <p:nvPr/>
        </p:nvSpPr>
        <p:spPr>
          <a:xfrm rot="1869081">
            <a:off x="5638037" y="5466284"/>
            <a:ext cx="145424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2230885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p:txBody>
          <a:bodyPr/>
          <a:lstStyle/>
          <a:p>
            <a:endParaRPr lang="en-US" dirty="0"/>
          </a:p>
        </p:txBody>
      </p:sp>
      <p:sp>
        <p:nvSpPr>
          <p:cNvPr id="6" name="Title 5"/>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Time for the Suck Less hat… </a:t>
            </a:r>
          </a:p>
        </p:txBody>
      </p:sp>
      <p:pic>
        <p:nvPicPr>
          <p:cNvPr id="8" name="Picture 7"/>
          <p:cNvPicPr>
            <a:picLocks noChangeAspect="1"/>
          </p:cNvPicPr>
          <p:nvPr/>
        </p:nvPicPr>
        <p:blipFill>
          <a:blip r:embed="rId3"/>
          <a:stretch>
            <a:fillRect/>
          </a:stretch>
        </p:blipFill>
        <p:spPr>
          <a:xfrm>
            <a:off x="-31347" y="980728"/>
            <a:ext cx="10485399" cy="5904656"/>
          </a:xfrm>
          <a:prstGeom prst="rect">
            <a:avLst/>
          </a:prstGeom>
        </p:spPr>
      </p:pic>
    </p:spTree>
    <p:extLst>
      <p:ext uri="{BB962C8B-B14F-4D97-AF65-F5344CB8AC3E}">
        <p14:creationId xmlns:p14="http://schemas.microsoft.com/office/powerpoint/2010/main" val="1329095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sz="quarter" idx="16"/>
          </p:nvPr>
        </p:nvSpPr>
        <p:spPr/>
        <p:txBody>
          <a:bodyPr/>
          <a:lstStyle/>
          <a:p>
            <a:r>
              <a:rPr lang="en-US" dirty="0"/>
              <a:t>New hires 2013 (+ 10%)</a:t>
            </a:r>
          </a:p>
        </p:txBody>
      </p:sp>
      <p:sp>
        <p:nvSpPr>
          <p:cNvPr id="4" name="Segnaposto contenuto 3"/>
          <p:cNvSpPr>
            <a:spLocks noGrp="1"/>
          </p:cNvSpPr>
          <p:nvPr>
            <p:ph idx="1"/>
          </p:nvPr>
        </p:nvSpPr>
        <p:spPr>
          <a:xfrm>
            <a:off x="177404" y="1844824"/>
            <a:ext cx="3962548" cy="4608512"/>
          </a:xfrm>
        </p:spPr>
        <p:txBody>
          <a:bodyPr/>
          <a:lstStyle/>
          <a:p>
            <a:pPr marL="0" indent="0" fontAlgn="ctr">
              <a:buNone/>
            </a:pPr>
            <a:r>
              <a:rPr lang="en-US" dirty="0">
                <a:latin typeface="Calibri" panose="020F0502020204030204" pitchFamily="34" charset="0"/>
                <a:cs typeface="Calibri" panose="020F0502020204030204" pitchFamily="34" charset="0"/>
              </a:rPr>
              <a:t>Filter based reporting looks like this:</a:t>
            </a:r>
          </a:p>
          <a:p>
            <a:pPr marL="0" indent="0" fontAlgn="ctr">
              <a:spcBef>
                <a:spcPts val="0"/>
              </a:spcBef>
              <a:buNone/>
            </a:pPr>
            <a:r>
              <a:rPr lang="en-US" dirty="0">
                <a:latin typeface="Calibri" panose="020F0502020204030204" pitchFamily="34" charset="0"/>
                <a:cs typeface="Calibri" panose="020F0502020204030204" pitchFamily="34" charset="0"/>
              </a:rPr>
              <a:t>Several reports are staged for particular investigative topics.  </a:t>
            </a:r>
          </a:p>
          <a:p>
            <a:pPr marL="0" indent="0" fontAlgn="ctr">
              <a:spcBef>
                <a:spcPts val="0"/>
              </a:spcBef>
              <a:buNone/>
            </a:pPr>
            <a:r>
              <a:rPr lang="en-US" dirty="0">
                <a:latin typeface="Calibri" panose="020F0502020204030204" pitchFamily="34" charset="0"/>
                <a:cs typeface="Calibri" panose="020F0502020204030204" pitchFamily="34" charset="0"/>
              </a:rPr>
              <a:t>A device based study, </a:t>
            </a:r>
          </a:p>
          <a:p>
            <a:pPr marL="0" indent="0" fontAlgn="ctr">
              <a:spcBef>
                <a:spcPts val="0"/>
              </a:spcBef>
              <a:buNone/>
            </a:pPr>
            <a:r>
              <a:rPr lang="en-US" dirty="0">
                <a:latin typeface="Calibri" panose="020F0502020204030204" pitchFamily="34" charset="0"/>
                <a:cs typeface="Calibri" panose="020F0502020204030204" pitchFamily="34" charset="0"/>
              </a:rPr>
              <a:t>storage study  or </a:t>
            </a:r>
          </a:p>
          <a:p>
            <a:pPr marL="0" indent="0" fontAlgn="ctr">
              <a:spcBef>
                <a:spcPts val="0"/>
              </a:spcBef>
              <a:buNone/>
            </a:pPr>
            <a:r>
              <a:rPr lang="en-US" dirty="0">
                <a:latin typeface="Calibri" panose="020F0502020204030204" pitchFamily="34" charset="0"/>
                <a:cs typeface="Calibri" panose="020F0502020204030204" pitchFamily="34" charset="0"/>
              </a:rPr>
              <a:t>storage in violation of thresholds.</a:t>
            </a:r>
          </a:p>
          <a:p>
            <a:pPr marL="0" indent="0" fontAlgn="ctr">
              <a:buNone/>
            </a:pPr>
            <a:endParaRPr lang="en-US" dirty="0">
              <a:latin typeface="Calibri" panose="020F0502020204030204" pitchFamily="34" charset="0"/>
              <a:cs typeface="Calibri" panose="020F0502020204030204" pitchFamily="34" charset="0"/>
            </a:endParaRPr>
          </a:p>
          <a:p>
            <a:pPr marL="0" indent="0" fontAlgn="ctr">
              <a:buNone/>
            </a:pPr>
            <a:r>
              <a:rPr lang="en-US" dirty="0">
                <a:latin typeface="Calibri" panose="020F0502020204030204" pitchFamily="34" charset="0"/>
                <a:cs typeface="Calibri" panose="020F0502020204030204" pitchFamily="34" charset="0"/>
              </a:rPr>
              <a:t>Each study type has its own filter.</a:t>
            </a:r>
          </a:p>
          <a:p>
            <a:pPr marL="0" indent="0" fontAlgn="ctr">
              <a:buNone/>
            </a:pPr>
            <a:endParaRPr lang="en-US" dirty="0">
              <a:latin typeface="Calibri" panose="020F0502020204030204" pitchFamily="34" charset="0"/>
              <a:cs typeface="Calibri" panose="020F0502020204030204" pitchFamily="34" charset="0"/>
            </a:endParaRPr>
          </a:p>
          <a:p>
            <a:pPr marL="0" indent="0" fontAlgn="ctr">
              <a:buNone/>
            </a:pPr>
            <a:r>
              <a:rPr lang="en-US" dirty="0">
                <a:latin typeface="Calibri" panose="020F0502020204030204" pitchFamily="34" charset="0"/>
                <a:cs typeface="Calibri" panose="020F0502020204030204" pitchFamily="34" charset="0"/>
              </a:rPr>
              <a:t>Objects are selected just in time, placed in the filters and the reports run.</a:t>
            </a:r>
          </a:p>
          <a:p>
            <a:pPr marL="0" indent="0" fontAlgn="ctr">
              <a:buNone/>
            </a:pPr>
            <a:r>
              <a:rPr lang="en-US" dirty="0">
                <a:latin typeface="Calibri" panose="020F0502020204030204" pitchFamily="34" charset="0"/>
                <a:cs typeface="Calibri" panose="020F0502020204030204" pitchFamily="34" charset="0"/>
              </a:rPr>
              <a:t>Filters can be searches.</a:t>
            </a:r>
          </a:p>
          <a:p>
            <a:pPr marL="0" indent="0" fontAlgn="ctr">
              <a:buNone/>
            </a:pPr>
            <a:endParaRPr lang="en-US" dirty="0">
              <a:latin typeface="Calibri" panose="020F0502020204030204" pitchFamily="34" charset="0"/>
              <a:cs typeface="Calibri" panose="020F0502020204030204" pitchFamily="34" charset="0"/>
            </a:endParaRPr>
          </a:p>
          <a:p>
            <a:pPr fontAlgn="ctr"/>
            <a:endParaRPr lang="en-US" dirty="0"/>
          </a:p>
          <a:p>
            <a:endParaRPr lang="en-US" dirty="0"/>
          </a:p>
        </p:txBody>
      </p:sp>
      <p:sp>
        <p:nvSpPr>
          <p:cNvPr id="3" name="Titolo 2"/>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Filter Based Reporting</a:t>
            </a:r>
          </a:p>
        </p:txBody>
      </p:sp>
      <p:pic>
        <p:nvPicPr>
          <p:cNvPr id="8" name="Picture 7"/>
          <p:cNvPicPr>
            <a:picLocks noChangeAspect="1"/>
          </p:cNvPicPr>
          <p:nvPr/>
        </p:nvPicPr>
        <p:blipFill>
          <a:blip r:embed="rId3"/>
          <a:stretch>
            <a:fillRect/>
          </a:stretch>
        </p:blipFill>
        <p:spPr>
          <a:xfrm>
            <a:off x="3995936" y="1034264"/>
            <a:ext cx="9144000" cy="5923128"/>
          </a:xfrm>
          <a:prstGeom prst="rect">
            <a:avLst/>
          </a:prstGeom>
        </p:spPr>
      </p:pic>
      <p:cxnSp>
        <p:nvCxnSpPr>
          <p:cNvPr id="12" name="Straight Arrow Connector 11"/>
          <p:cNvCxnSpPr>
            <a:cxnSpLocks/>
          </p:cNvCxnSpPr>
          <p:nvPr/>
        </p:nvCxnSpPr>
        <p:spPr bwMode="auto">
          <a:xfrm flipV="1">
            <a:off x="2051720" y="2564904"/>
            <a:ext cx="2304256" cy="216024"/>
          </a:xfrm>
          <a:prstGeom prst="straightConnector1">
            <a:avLst/>
          </a:prstGeom>
          <a:noFill/>
          <a:ln w="38100">
            <a:solidFill>
              <a:srgbClr val="808080"/>
            </a:solidFill>
            <a:miter lim="800000"/>
            <a:headEnd/>
            <a:tailEnd type="triangle" w="lg" len="lg"/>
          </a:ln>
          <a:effectLst/>
        </p:spPr>
      </p:cxnSp>
      <p:cxnSp>
        <p:nvCxnSpPr>
          <p:cNvPr id="14" name="Straight Arrow Connector 13"/>
          <p:cNvCxnSpPr>
            <a:cxnSpLocks/>
          </p:cNvCxnSpPr>
          <p:nvPr/>
        </p:nvCxnSpPr>
        <p:spPr bwMode="auto">
          <a:xfrm>
            <a:off x="1763688" y="2933328"/>
            <a:ext cx="2664296" cy="496152"/>
          </a:xfrm>
          <a:prstGeom prst="straightConnector1">
            <a:avLst/>
          </a:prstGeom>
          <a:noFill/>
          <a:ln w="38100">
            <a:solidFill>
              <a:srgbClr val="808080"/>
            </a:solidFill>
            <a:miter lim="800000"/>
            <a:headEnd/>
            <a:tailEnd type="triangle" w="lg" len="lg"/>
          </a:ln>
          <a:effectLst/>
        </p:spPr>
      </p:cxnSp>
      <p:cxnSp>
        <p:nvCxnSpPr>
          <p:cNvPr id="15" name="Straight Arrow Connector 14"/>
          <p:cNvCxnSpPr>
            <a:cxnSpLocks/>
          </p:cNvCxnSpPr>
          <p:nvPr/>
        </p:nvCxnSpPr>
        <p:spPr bwMode="auto">
          <a:xfrm>
            <a:off x="2751702" y="3356992"/>
            <a:ext cx="1676282" cy="1416732"/>
          </a:xfrm>
          <a:prstGeom prst="straightConnector1">
            <a:avLst/>
          </a:prstGeom>
          <a:noFill/>
          <a:ln w="38100">
            <a:solidFill>
              <a:srgbClr val="808080"/>
            </a:solidFill>
            <a:miter lim="800000"/>
            <a:headEnd/>
            <a:tailEnd type="triangle" w="lg" len="lg"/>
          </a:ln>
          <a:effectLst/>
        </p:spPr>
      </p:cxnSp>
      <p:sp>
        <p:nvSpPr>
          <p:cNvPr id="27" name="Freeform: Shape 26"/>
          <p:cNvSpPr/>
          <p:nvPr/>
        </p:nvSpPr>
        <p:spPr bwMode="auto">
          <a:xfrm>
            <a:off x="5796137" y="3002507"/>
            <a:ext cx="2243546" cy="2730749"/>
          </a:xfrm>
          <a:custGeom>
            <a:avLst/>
            <a:gdLst>
              <a:gd name="connsiteX0" fmla="*/ 1173708 w 2061963"/>
              <a:gd name="connsiteY0" fmla="*/ 0 h 2893326"/>
              <a:gd name="connsiteX1" fmla="*/ 2019869 w 2061963"/>
              <a:gd name="connsiteY1" fmla="*/ 1528550 h 2893326"/>
              <a:gd name="connsiteX2" fmla="*/ 0 w 2061963"/>
              <a:gd name="connsiteY2" fmla="*/ 2893326 h 2893326"/>
            </a:gdLst>
            <a:ahLst/>
            <a:cxnLst>
              <a:cxn ang="0">
                <a:pos x="connsiteX0" y="connsiteY0"/>
              </a:cxn>
              <a:cxn ang="0">
                <a:pos x="connsiteX1" y="connsiteY1"/>
              </a:cxn>
              <a:cxn ang="0">
                <a:pos x="connsiteX2" y="connsiteY2"/>
              </a:cxn>
            </a:cxnLst>
            <a:rect l="l" t="t" r="r" b="b"/>
            <a:pathLst>
              <a:path w="2061963" h="2893326">
                <a:moveTo>
                  <a:pt x="1173708" y="0"/>
                </a:moveTo>
                <a:cubicBezTo>
                  <a:pt x="1694597" y="523164"/>
                  <a:pt x="2215487" y="1046329"/>
                  <a:pt x="2019869" y="1528550"/>
                </a:cubicBezTo>
                <a:cubicBezTo>
                  <a:pt x="1824251" y="2010771"/>
                  <a:pt x="368489" y="2695434"/>
                  <a:pt x="0" y="2893326"/>
                </a:cubicBezTo>
              </a:path>
            </a:pathLst>
          </a:custGeom>
          <a:noFill/>
          <a:ln w="25400">
            <a:solidFill>
              <a:schemeClr val="accent1"/>
            </a:solidFill>
            <a:tailEnd type="triangle" w="lg" len="lg"/>
          </a:ln>
          <a:effectLst/>
        </p:spPr>
        <p:txBody>
          <a:bodyPr rtlCol="0" anchor="ctr"/>
          <a:lstStyle/>
          <a:p>
            <a:pPr algn="ctr"/>
            <a:endParaRPr lang="en-US" dirty="0"/>
          </a:p>
        </p:txBody>
      </p:sp>
      <p:sp>
        <p:nvSpPr>
          <p:cNvPr id="28" name="Freeform: Shape 27"/>
          <p:cNvSpPr/>
          <p:nvPr/>
        </p:nvSpPr>
        <p:spPr bwMode="auto">
          <a:xfrm>
            <a:off x="5854890" y="3753134"/>
            <a:ext cx="1964145" cy="2238233"/>
          </a:xfrm>
          <a:custGeom>
            <a:avLst/>
            <a:gdLst>
              <a:gd name="connsiteX0" fmla="*/ 941695 w 1964145"/>
              <a:gd name="connsiteY0" fmla="*/ 0 h 2238233"/>
              <a:gd name="connsiteX1" fmla="*/ 1937982 w 1964145"/>
              <a:gd name="connsiteY1" fmla="*/ 1433015 h 2238233"/>
              <a:gd name="connsiteX2" fmla="*/ 0 w 1964145"/>
              <a:gd name="connsiteY2" fmla="*/ 2238233 h 2238233"/>
            </a:gdLst>
            <a:ahLst/>
            <a:cxnLst>
              <a:cxn ang="0">
                <a:pos x="connsiteX0" y="connsiteY0"/>
              </a:cxn>
              <a:cxn ang="0">
                <a:pos x="connsiteX1" y="connsiteY1"/>
              </a:cxn>
              <a:cxn ang="0">
                <a:pos x="connsiteX2" y="connsiteY2"/>
              </a:cxn>
            </a:cxnLst>
            <a:rect l="l" t="t" r="r" b="b"/>
            <a:pathLst>
              <a:path w="1964145" h="2238233">
                <a:moveTo>
                  <a:pt x="941695" y="0"/>
                </a:moveTo>
                <a:cubicBezTo>
                  <a:pt x="1518313" y="529988"/>
                  <a:pt x="2094931" y="1059976"/>
                  <a:pt x="1937982" y="1433015"/>
                </a:cubicBezTo>
                <a:cubicBezTo>
                  <a:pt x="1781033" y="1806054"/>
                  <a:pt x="300251" y="2110854"/>
                  <a:pt x="0" y="2238233"/>
                </a:cubicBezTo>
              </a:path>
            </a:pathLst>
          </a:custGeom>
          <a:noFill/>
          <a:ln w="22225">
            <a:solidFill>
              <a:schemeClr val="accent1"/>
            </a:solidFill>
            <a:tailEnd type="triangle" w="lg" len="lg"/>
          </a:ln>
          <a:effectLst/>
        </p:spPr>
        <p:txBody>
          <a:bodyPr rtlCol="0" anchor="ctr"/>
          <a:lstStyle/>
          <a:p>
            <a:pPr algn="ctr"/>
            <a:endParaRPr lang="en-US" dirty="0"/>
          </a:p>
        </p:txBody>
      </p:sp>
      <p:sp>
        <p:nvSpPr>
          <p:cNvPr id="30" name="Freeform: Shape 29"/>
          <p:cNvSpPr/>
          <p:nvPr/>
        </p:nvSpPr>
        <p:spPr bwMode="auto">
          <a:xfrm>
            <a:off x="5909481" y="6165304"/>
            <a:ext cx="554596" cy="399269"/>
          </a:xfrm>
          <a:custGeom>
            <a:avLst/>
            <a:gdLst>
              <a:gd name="connsiteX0" fmla="*/ 177420 w 554596"/>
              <a:gd name="connsiteY0" fmla="*/ 532263 h 532263"/>
              <a:gd name="connsiteX1" fmla="*/ 436728 w 554596"/>
              <a:gd name="connsiteY1" fmla="*/ 518615 h 532263"/>
              <a:gd name="connsiteX2" fmla="*/ 477671 w 554596"/>
              <a:gd name="connsiteY2" fmla="*/ 504968 h 532263"/>
              <a:gd name="connsiteX3" fmla="*/ 532262 w 554596"/>
              <a:gd name="connsiteY3" fmla="*/ 423081 h 532263"/>
              <a:gd name="connsiteX4" fmla="*/ 532262 w 554596"/>
              <a:gd name="connsiteY4" fmla="*/ 122830 h 532263"/>
              <a:gd name="connsiteX5" fmla="*/ 504967 w 554596"/>
              <a:gd name="connsiteY5" fmla="*/ 81887 h 532263"/>
              <a:gd name="connsiteX6" fmla="*/ 464023 w 554596"/>
              <a:gd name="connsiteY6" fmla="*/ 68239 h 532263"/>
              <a:gd name="connsiteX7" fmla="*/ 354841 w 554596"/>
              <a:gd name="connsiteY7" fmla="*/ 40944 h 532263"/>
              <a:gd name="connsiteX8" fmla="*/ 313898 w 554596"/>
              <a:gd name="connsiteY8" fmla="*/ 27296 h 532263"/>
              <a:gd name="connsiteX9" fmla="*/ 204716 w 554596"/>
              <a:gd name="connsiteY9" fmla="*/ 0 h 532263"/>
              <a:gd name="connsiteX10" fmla="*/ 0 w 554596"/>
              <a:gd name="connsiteY10" fmla="*/ 13648 h 53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596" h="532263">
                <a:moveTo>
                  <a:pt x="177420" y="532263"/>
                </a:moveTo>
                <a:cubicBezTo>
                  <a:pt x="263856" y="527714"/>
                  <a:pt x="350528" y="526451"/>
                  <a:pt x="436728" y="518615"/>
                </a:cubicBezTo>
                <a:cubicBezTo>
                  <a:pt x="451055" y="517313"/>
                  <a:pt x="467499" y="515140"/>
                  <a:pt x="477671" y="504968"/>
                </a:cubicBezTo>
                <a:cubicBezTo>
                  <a:pt x="500868" y="481771"/>
                  <a:pt x="532262" y="423081"/>
                  <a:pt x="532262" y="423081"/>
                </a:cubicBezTo>
                <a:cubicBezTo>
                  <a:pt x="562442" y="302363"/>
                  <a:pt x="561639" y="328467"/>
                  <a:pt x="532262" y="122830"/>
                </a:cubicBezTo>
                <a:cubicBezTo>
                  <a:pt x="529942" y="106592"/>
                  <a:pt x="517775" y="92133"/>
                  <a:pt x="504967" y="81887"/>
                </a:cubicBezTo>
                <a:cubicBezTo>
                  <a:pt x="493733" y="72900"/>
                  <a:pt x="477902" y="72024"/>
                  <a:pt x="464023" y="68239"/>
                </a:cubicBezTo>
                <a:cubicBezTo>
                  <a:pt x="427831" y="58369"/>
                  <a:pt x="390430" y="52807"/>
                  <a:pt x="354841" y="40944"/>
                </a:cubicBezTo>
                <a:cubicBezTo>
                  <a:pt x="341193" y="36395"/>
                  <a:pt x="327777" y="31081"/>
                  <a:pt x="313898" y="27296"/>
                </a:cubicBezTo>
                <a:cubicBezTo>
                  <a:pt x="277706" y="17425"/>
                  <a:pt x="204716" y="0"/>
                  <a:pt x="204716" y="0"/>
                </a:cubicBezTo>
                <a:lnTo>
                  <a:pt x="0" y="13648"/>
                </a:lnTo>
              </a:path>
            </a:pathLst>
          </a:custGeom>
          <a:noFill/>
          <a:ln>
            <a:solidFill>
              <a:schemeClr val="accent1"/>
            </a:solidFill>
          </a:ln>
          <a:effectLst/>
        </p:spPr>
        <p:txBody>
          <a:bodyPr rtlCol="0" anchor="ctr"/>
          <a:lstStyle/>
          <a:p>
            <a:pPr algn="ctr"/>
            <a:endParaRPr lang="en-US" dirty="0"/>
          </a:p>
        </p:txBody>
      </p:sp>
      <p:sp>
        <p:nvSpPr>
          <p:cNvPr id="32" name="Freeform: Shape 31"/>
          <p:cNvSpPr/>
          <p:nvPr/>
        </p:nvSpPr>
        <p:spPr bwMode="auto">
          <a:xfrm>
            <a:off x="6469039" y="4490113"/>
            <a:ext cx="1437622" cy="1856096"/>
          </a:xfrm>
          <a:custGeom>
            <a:avLst/>
            <a:gdLst>
              <a:gd name="connsiteX0" fmla="*/ 368489 w 1437622"/>
              <a:gd name="connsiteY0" fmla="*/ 0 h 1856096"/>
              <a:gd name="connsiteX1" fmla="*/ 1433015 w 1437622"/>
              <a:gd name="connsiteY1" fmla="*/ 1119117 h 1856096"/>
              <a:gd name="connsiteX2" fmla="*/ 0 w 1437622"/>
              <a:gd name="connsiteY2" fmla="*/ 1856096 h 1856096"/>
            </a:gdLst>
            <a:ahLst/>
            <a:cxnLst>
              <a:cxn ang="0">
                <a:pos x="connsiteX0" y="connsiteY0"/>
              </a:cxn>
              <a:cxn ang="0">
                <a:pos x="connsiteX1" y="connsiteY1"/>
              </a:cxn>
              <a:cxn ang="0">
                <a:pos x="connsiteX2" y="connsiteY2"/>
              </a:cxn>
            </a:cxnLst>
            <a:rect l="l" t="t" r="r" b="b"/>
            <a:pathLst>
              <a:path w="1437622" h="1856096">
                <a:moveTo>
                  <a:pt x="368489" y="0"/>
                </a:moveTo>
                <a:cubicBezTo>
                  <a:pt x="931459" y="404884"/>
                  <a:pt x="1494430" y="809768"/>
                  <a:pt x="1433015" y="1119117"/>
                </a:cubicBezTo>
                <a:cubicBezTo>
                  <a:pt x="1371600" y="1428466"/>
                  <a:pt x="204716" y="1712795"/>
                  <a:pt x="0" y="1856096"/>
                </a:cubicBezTo>
              </a:path>
            </a:pathLst>
          </a:custGeom>
          <a:noFill/>
          <a:ln w="25400">
            <a:solidFill>
              <a:schemeClr val="accent1"/>
            </a:solidFill>
            <a:tailEnd type="triangle" w="lg" len="lg"/>
          </a:ln>
          <a:effectLst/>
        </p:spPr>
        <p:txBody>
          <a:bodyPr rtlCol="0" anchor="ctr"/>
          <a:lstStyle/>
          <a:p>
            <a:pPr algn="ctr"/>
            <a:endParaRPr lang="en-US" dirty="0"/>
          </a:p>
        </p:txBody>
      </p:sp>
      <p:sp>
        <p:nvSpPr>
          <p:cNvPr id="33" name="Freeform: Shape 32"/>
          <p:cNvSpPr/>
          <p:nvPr/>
        </p:nvSpPr>
        <p:spPr bwMode="auto">
          <a:xfrm>
            <a:off x="6073254" y="6386585"/>
            <a:ext cx="573206" cy="410000"/>
          </a:xfrm>
          <a:custGeom>
            <a:avLst/>
            <a:gdLst>
              <a:gd name="connsiteX0" fmla="*/ 27295 w 573206"/>
              <a:gd name="connsiteY0" fmla="*/ 410000 h 410000"/>
              <a:gd name="connsiteX1" fmla="*/ 245659 w 573206"/>
              <a:gd name="connsiteY1" fmla="*/ 396352 h 410000"/>
              <a:gd name="connsiteX2" fmla="*/ 382137 w 573206"/>
              <a:gd name="connsiteY2" fmla="*/ 355409 h 410000"/>
              <a:gd name="connsiteX3" fmla="*/ 423080 w 573206"/>
              <a:gd name="connsiteY3" fmla="*/ 341761 h 410000"/>
              <a:gd name="connsiteX4" fmla="*/ 545910 w 573206"/>
              <a:gd name="connsiteY4" fmla="*/ 246227 h 410000"/>
              <a:gd name="connsiteX5" fmla="*/ 573206 w 573206"/>
              <a:gd name="connsiteY5" fmla="*/ 205284 h 410000"/>
              <a:gd name="connsiteX6" fmla="*/ 559558 w 573206"/>
              <a:gd name="connsiteY6" fmla="*/ 68806 h 410000"/>
              <a:gd name="connsiteX7" fmla="*/ 450376 w 573206"/>
              <a:gd name="connsiteY7" fmla="*/ 14215 h 410000"/>
              <a:gd name="connsiteX8" fmla="*/ 0 w 573206"/>
              <a:gd name="connsiteY8" fmla="*/ 567 h 4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206" h="410000">
                <a:moveTo>
                  <a:pt x="27295" y="410000"/>
                </a:moveTo>
                <a:cubicBezTo>
                  <a:pt x="100083" y="405451"/>
                  <a:pt x="173091" y="403609"/>
                  <a:pt x="245659" y="396352"/>
                </a:cubicBezTo>
                <a:cubicBezTo>
                  <a:pt x="275130" y="393405"/>
                  <a:pt x="363805" y="361520"/>
                  <a:pt x="382137" y="355409"/>
                </a:cubicBezTo>
                <a:cubicBezTo>
                  <a:pt x="395785" y="350860"/>
                  <a:pt x="411110" y="349741"/>
                  <a:pt x="423080" y="341761"/>
                </a:cubicBezTo>
                <a:cubicBezTo>
                  <a:pt x="480146" y="303717"/>
                  <a:pt x="505822" y="294333"/>
                  <a:pt x="545910" y="246227"/>
                </a:cubicBezTo>
                <a:cubicBezTo>
                  <a:pt x="556411" y="233626"/>
                  <a:pt x="564107" y="218932"/>
                  <a:pt x="573206" y="205284"/>
                </a:cubicBezTo>
                <a:cubicBezTo>
                  <a:pt x="568657" y="159791"/>
                  <a:pt x="575970" y="111478"/>
                  <a:pt x="559558" y="68806"/>
                </a:cubicBezTo>
                <a:cubicBezTo>
                  <a:pt x="547041" y="36261"/>
                  <a:pt x="479965" y="17174"/>
                  <a:pt x="450376" y="14215"/>
                </a:cubicBezTo>
                <a:cubicBezTo>
                  <a:pt x="265657" y="-4257"/>
                  <a:pt x="187413" y="567"/>
                  <a:pt x="0" y="567"/>
                </a:cubicBezTo>
              </a:path>
            </a:pathLst>
          </a:custGeom>
          <a:noFill/>
          <a:ln>
            <a:solidFill>
              <a:schemeClr val="accent1"/>
            </a:solidFill>
          </a:ln>
          <a:effectLst/>
        </p:spPr>
        <p:txBody>
          <a:bodyPr rtlCol="0" anchor="ctr"/>
          <a:lstStyle/>
          <a:p>
            <a:pPr algn="ctr"/>
            <a:endParaRPr lang="en-US" dirty="0"/>
          </a:p>
        </p:txBody>
      </p:sp>
      <p:sp>
        <p:nvSpPr>
          <p:cNvPr id="34" name="Freeform: Shape 33"/>
          <p:cNvSpPr/>
          <p:nvPr/>
        </p:nvSpPr>
        <p:spPr bwMode="auto">
          <a:xfrm>
            <a:off x="6660107" y="5295331"/>
            <a:ext cx="1238838" cy="1269242"/>
          </a:xfrm>
          <a:custGeom>
            <a:avLst/>
            <a:gdLst>
              <a:gd name="connsiteX0" fmla="*/ 491320 w 1238838"/>
              <a:gd name="connsiteY0" fmla="*/ 0 h 1269242"/>
              <a:gd name="connsiteX1" fmla="*/ 1228299 w 1238838"/>
              <a:gd name="connsiteY1" fmla="*/ 777923 h 1269242"/>
              <a:gd name="connsiteX2" fmla="*/ 0 w 1238838"/>
              <a:gd name="connsiteY2" fmla="*/ 1269242 h 1269242"/>
            </a:gdLst>
            <a:ahLst/>
            <a:cxnLst>
              <a:cxn ang="0">
                <a:pos x="connsiteX0" y="connsiteY0"/>
              </a:cxn>
              <a:cxn ang="0">
                <a:pos x="connsiteX1" y="connsiteY1"/>
              </a:cxn>
              <a:cxn ang="0">
                <a:pos x="connsiteX2" y="connsiteY2"/>
              </a:cxn>
            </a:cxnLst>
            <a:rect l="l" t="t" r="r" b="b"/>
            <a:pathLst>
              <a:path w="1238838" h="1269242">
                <a:moveTo>
                  <a:pt x="491320" y="0"/>
                </a:moveTo>
                <a:cubicBezTo>
                  <a:pt x="900753" y="283191"/>
                  <a:pt x="1310186" y="566383"/>
                  <a:pt x="1228299" y="777923"/>
                </a:cubicBezTo>
                <a:cubicBezTo>
                  <a:pt x="1146412" y="989463"/>
                  <a:pt x="573206" y="1129352"/>
                  <a:pt x="0" y="1269242"/>
                </a:cubicBezTo>
              </a:path>
            </a:pathLst>
          </a:custGeom>
          <a:noFill/>
          <a:ln w="25400">
            <a:solidFill>
              <a:schemeClr val="accent1"/>
            </a:solidFill>
            <a:tailEnd type="triangle" w="lg" len="lg"/>
          </a:ln>
          <a:effectLst/>
        </p:spPr>
        <p:txBody>
          <a:bodyPr rtlCol="0" anchor="ctr"/>
          <a:lstStyle/>
          <a:p>
            <a:pPr algn="ctr"/>
            <a:endParaRPr lang="en-US" dirty="0"/>
          </a:p>
        </p:txBody>
      </p:sp>
      <p:cxnSp>
        <p:nvCxnSpPr>
          <p:cNvPr id="36" name="Straight Arrow Connector 35"/>
          <p:cNvCxnSpPr>
            <a:cxnSpLocks/>
            <a:endCxn id="37" idx="1"/>
          </p:cNvCxnSpPr>
          <p:nvPr/>
        </p:nvCxnSpPr>
        <p:spPr bwMode="auto">
          <a:xfrm>
            <a:off x="2339752" y="5295331"/>
            <a:ext cx="1612383" cy="962449"/>
          </a:xfrm>
          <a:prstGeom prst="straightConnector1">
            <a:avLst/>
          </a:prstGeom>
          <a:noFill/>
          <a:ln w="38100">
            <a:solidFill>
              <a:srgbClr val="808080"/>
            </a:solidFill>
            <a:miter lim="800000"/>
            <a:headEnd/>
            <a:tailEnd type="triangle" w="lg" len="lg"/>
          </a:ln>
          <a:effectLst/>
        </p:spPr>
      </p:cxnSp>
      <p:sp>
        <p:nvSpPr>
          <p:cNvPr id="37" name="Left Brace 36"/>
          <p:cNvSpPr/>
          <p:nvPr/>
        </p:nvSpPr>
        <p:spPr bwMode="auto">
          <a:xfrm>
            <a:off x="3952135" y="5657560"/>
            <a:ext cx="576064" cy="1200440"/>
          </a:xfrm>
          <a:prstGeom prst="leftBrace">
            <a:avLst/>
          </a:prstGeom>
          <a:noFill/>
          <a:ln w="9525">
            <a:solidFill>
              <a:srgbClr val="808080"/>
            </a:solidFill>
            <a:miter lim="800000"/>
            <a:headEnd/>
            <a:tailEnd/>
          </a:ln>
          <a:effectLst/>
        </p:spPr>
        <p:txBody>
          <a:bodyPr rtlCol="0" anchor="ctr"/>
          <a:lstStyle/>
          <a:p>
            <a:pPr algn="ctr"/>
            <a:endParaRPr lang="en-US" dirty="0"/>
          </a:p>
        </p:txBody>
      </p:sp>
      <p:sp>
        <p:nvSpPr>
          <p:cNvPr id="42" name="Content Placeholder 41"/>
          <p:cNvSpPr>
            <a:spLocks noGrp="1"/>
          </p:cNvSpPr>
          <p:nvPr>
            <p:ph idx="10"/>
          </p:nvPr>
        </p:nvSpPr>
        <p:spPr/>
        <p:txBody>
          <a:bodyPr/>
          <a:lstStyle/>
          <a:p>
            <a:endParaRPr lang="en-US" dirty="0"/>
          </a:p>
        </p:txBody>
      </p:sp>
    </p:spTree>
    <p:extLst>
      <p:ext uri="{BB962C8B-B14F-4D97-AF65-F5344CB8AC3E}">
        <p14:creationId xmlns:p14="http://schemas.microsoft.com/office/powerpoint/2010/main" val="253043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14" y="836712"/>
            <a:ext cx="7381875" cy="80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0"/>
          </p:nvPr>
        </p:nvSpPr>
        <p:spPr>
          <a:xfrm>
            <a:off x="3419872" y="3303272"/>
            <a:ext cx="5544616" cy="3554727"/>
          </a:xfrm>
          <a:solidFill>
            <a:schemeClr val="tx1">
              <a:lumMod val="25000"/>
              <a:lumOff val="75000"/>
              <a:alpha val="75000"/>
            </a:schemeClr>
          </a:solidFill>
        </p:spPr>
        <p:txBody>
          <a:bodyPr/>
          <a:lstStyle/>
          <a:p>
            <a:pPr marL="0" indent="0">
              <a:buNone/>
            </a:pPr>
            <a:r>
              <a:rPr lang="en-US" sz="2400" dirty="0">
                <a:solidFill>
                  <a:schemeClr val="tx1"/>
                </a:solidFill>
              </a:rPr>
              <a:t>Setup an Analysis and Reports section and dedicate a ‘space’ to each person or mission.   </a:t>
            </a:r>
          </a:p>
          <a:p>
            <a:pPr marL="0" indent="0">
              <a:buNone/>
            </a:pPr>
            <a:r>
              <a:rPr lang="en-US" sz="2400" dirty="0">
                <a:solidFill>
                  <a:schemeClr val="tx1"/>
                </a:solidFill>
              </a:rPr>
              <a:t>We setup on for the ‘Capacity Group”, Architecture Group, Command Center, Network Security Group, Database Group and others as they decided to use this technique.</a:t>
            </a:r>
          </a:p>
        </p:txBody>
      </p:sp>
      <p:sp>
        <p:nvSpPr>
          <p:cNvPr id="6" name="Title 5"/>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Analysis And Reports Section</a:t>
            </a:r>
          </a:p>
        </p:txBody>
      </p:sp>
      <p:sp>
        <p:nvSpPr>
          <p:cNvPr id="7" name="Arrow: Left 6"/>
          <p:cNvSpPr/>
          <p:nvPr/>
        </p:nvSpPr>
        <p:spPr bwMode="auto">
          <a:xfrm>
            <a:off x="2123728" y="3475093"/>
            <a:ext cx="978408" cy="440575"/>
          </a:xfrm>
          <a:prstGeom prst="leftArrow">
            <a:avLst/>
          </a:prstGeom>
          <a:solidFill>
            <a:schemeClr val="bg1"/>
          </a:solidFill>
          <a:ln>
            <a:solidFill>
              <a:schemeClr val="accent1"/>
            </a:solidFill>
          </a:ln>
          <a:effectLst/>
        </p:spPr>
        <p:txBody>
          <a:bodyPr lIns="72000" tIns="36000" rIns="72000" bIns="36000" rtlCol="0" anchor="ctr" anchorCtr="1"/>
          <a:lstStyle/>
          <a:p>
            <a:pPr algn="ctr" eaLnBrk="0" hangingPunct="0">
              <a:buClr>
                <a:schemeClr val="tx1"/>
              </a:buClr>
              <a:buFont typeface="Wingdings" pitchFamily="2" charset="2"/>
              <a:buNone/>
            </a:pPr>
            <a:r>
              <a:rPr lang="en-US" sz="1200" dirty="0"/>
              <a:t>1</a:t>
            </a:r>
          </a:p>
        </p:txBody>
      </p:sp>
      <p:sp>
        <p:nvSpPr>
          <p:cNvPr id="9" name="Arrow: Left 8"/>
          <p:cNvSpPr/>
          <p:nvPr/>
        </p:nvSpPr>
        <p:spPr bwMode="auto">
          <a:xfrm>
            <a:off x="2123728" y="2724410"/>
            <a:ext cx="978408" cy="440575"/>
          </a:xfrm>
          <a:prstGeom prst="leftArrow">
            <a:avLst/>
          </a:prstGeom>
          <a:solidFill>
            <a:schemeClr val="bg1"/>
          </a:solidFill>
          <a:ln>
            <a:solidFill>
              <a:schemeClr val="accent1"/>
            </a:solidFill>
          </a:ln>
          <a:effectLst/>
        </p:spPr>
        <p:txBody>
          <a:bodyPr lIns="72000" tIns="36000" rIns="72000" bIns="36000" rtlCol="0" anchor="ctr" anchorCtr="1"/>
          <a:lstStyle/>
          <a:p>
            <a:pPr algn="ctr" eaLnBrk="0" hangingPunct="0">
              <a:buClr>
                <a:schemeClr val="tx1"/>
              </a:buClr>
              <a:buFont typeface="Wingdings" pitchFamily="2" charset="2"/>
              <a:buNone/>
            </a:pPr>
            <a:r>
              <a:rPr lang="en-US" sz="1200" dirty="0"/>
              <a:t>2</a:t>
            </a:r>
          </a:p>
        </p:txBody>
      </p:sp>
    </p:spTree>
    <p:extLst>
      <p:ext uri="{BB962C8B-B14F-4D97-AF65-F5344CB8AC3E}">
        <p14:creationId xmlns:p14="http://schemas.microsoft.com/office/powerpoint/2010/main" val="2154466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80" y="836712"/>
            <a:ext cx="8877301" cy="775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egnaposto contenuto 11"/>
          <p:cNvSpPr>
            <a:spLocks noGrp="1"/>
          </p:cNvSpPr>
          <p:nvPr>
            <p:ph idx="1"/>
          </p:nvPr>
        </p:nvSpPr>
        <p:spPr>
          <a:xfrm>
            <a:off x="3203848" y="4221088"/>
            <a:ext cx="5940152" cy="2636912"/>
          </a:xfrm>
          <a:solidFill>
            <a:schemeClr val="tx1">
              <a:lumMod val="25000"/>
              <a:lumOff val="75000"/>
              <a:alpha val="65000"/>
            </a:schemeClr>
          </a:solidFill>
        </p:spPr>
        <p:txBody>
          <a:bodyPr/>
          <a:lstStyle/>
          <a:p>
            <a:pPr marL="0" indent="0">
              <a:buNone/>
            </a:pPr>
            <a:r>
              <a:rPr lang="en-US" sz="2400" dirty="0">
                <a:solidFill>
                  <a:schemeClr val="tx1"/>
                </a:solidFill>
                <a:latin typeface="Calibri" panose="020F0502020204030204" pitchFamily="34" charset="0"/>
                <a:cs typeface="Calibri" panose="020F0502020204030204" pitchFamily="34" charset="0"/>
              </a:rPr>
              <a:t>This group of reports are for the command center.  As new situations arise, new reports are generated, then re-used when a similar situation comes up again.</a:t>
            </a:r>
          </a:p>
          <a:p>
            <a:pPr marL="0" indent="0">
              <a:buNone/>
            </a:pPr>
            <a:r>
              <a:rPr lang="en-US" sz="2400" dirty="0">
                <a:solidFill>
                  <a:schemeClr val="tx1"/>
                </a:solidFill>
                <a:latin typeface="Calibri" panose="020F0502020204030204" pitchFamily="34" charset="0"/>
                <a:cs typeface="Calibri" panose="020F0502020204030204" pitchFamily="34" charset="0"/>
              </a:rPr>
              <a:t>Systems are identified and placed in the filter.</a:t>
            </a:r>
          </a:p>
          <a:p>
            <a:pPr marL="0" indent="0" algn="ctr">
              <a:buNone/>
            </a:pPr>
            <a:r>
              <a:rPr lang="en-US" sz="2800" b="1" dirty="0">
                <a:solidFill>
                  <a:schemeClr val="tx1"/>
                </a:solidFill>
                <a:latin typeface="Calibri" panose="020F0502020204030204" pitchFamily="34" charset="0"/>
                <a:cs typeface="Calibri" panose="020F0502020204030204" pitchFamily="34" charset="0"/>
              </a:rPr>
              <a:t>One filter </a:t>
            </a:r>
            <a:r>
              <a:rPr lang="en-US" sz="2800" dirty="0">
                <a:solidFill>
                  <a:schemeClr val="tx1"/>
                </a:solidFill>
                <a:latin typeface="Calibri" panose="020F0502020204030204" pitchFamily="34" charset="0"/>
                <a:cs typeface="Calibri" panose="020F0502020204030204" pitchFamily="34" charset="0"/>
              </a:rPr>
              <a:t>drives all of these reports.</a:t>
            </a:r>
          </a:p>
          <a:p>
            <a:pPr marL="0" indent="0">
              <a:buNone/>
            </a:pPr>
            <a:endParaRPr lang="it-IT" dirty="0"/>
          </a:p>
        </p:txBody>
      </p:sp>
      <p:sp>
        <p:nvSpPr>
          <p:cNvPr id="2" name="Title 1"/>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Use Case – Command Center / Help Desk</a:t>
            </a:r>
          </a:p>
        </p:txBody>
      </p:sp>
    </p:spTree>
    <p:extLst>
      <p:ext uri="{BB962C8B-B14F-4D97-AF65-F5344CB8AC3E}">
        <p14:creationId xmlns:p14="http://schemas.microsoft.com/office/powerpoint/2010/main" val="617852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7464"/>
            <a:ext cx="7381875" cy="917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0"/>
          </p:nvPr>
        </p:nvSpPr>
        <p:spPr>
          <a:xfrm>
            <a:off x="2771800" y="3645024"/>
            <a:ext cx="6264696" cy="3024336"/>
          </a:xfrm>
          <a:solidFill>
            <a:schemeClr val="tx1">
              <a:lumMod val="25000"/>
              <a:lumOff val="75000"/>
              <a:alpha val="73000"/>
            </a:schemeClr>
          </a:solidFill>
        </p:spPr>
        <p:txBody>
          <a:bodyPr/>
          <a:lstStyle/>
          <a:p>
            <a:pPr marL="0" indent="0">
              <a:buNone/>
            </a:pPr>
            <a:r>
              <a:rPr lang="en-US" sz="2400" dirty="0"/>
              <a:t>In this section, there are so many reports they are placed in folders.  The filters are in one list which allows reports to be copied to a folder and pointed to a new filter.</a:t>
            </a:r>
          </a:p>
          <a:p>
            <a:pPr marL="0" indent="0">
              <a:buNone/>
            </a:pPr>
            <a:r>
              <a:rPr lang="en-US" sz="2400" dirty="0"/>
              <a:t>Easily Sharing reports helps to create a “Study Group”</a:t>
            </a:r>
          </a:p>
        </p:txBody>
      </p:sp>
      <p:sp>
        <p:nvSpPr>
          <p:cNvPr id="6" name="Title 5"/>
          <p:cNvSpPr>
            <a:spLocks noGrp="1"/>
          </p:cNvSpPr>
          <p:nvPr>
            <p:ph type="title"/>
          </p:nvPr>
        </p:nvSpPr>
        <p:spPr>
          <a:solidFill>
            <a:schemeClr val="bg1">
              <a:alpha val="85000"/>
            </a:schemeClr>
          </a:solidFill>
        </p:spPr>
        <p:txBody>
          <a:bodyPr>
            <a:normAutofit/>
          </a:bodyPr>
          <a:lstStyle/>
          <a:p>
            <a:r>
              <a:rPr lang="en-US" sz="3600" dirty="0">
                <a:latin typeface="Calibri" panose="020F0502020204030204" pitchFamily="34" charset="0"/>
                <a:cs typeface="Calibri" panose="020F0502020204030204" pitchFamily="34" charset="0"/>
              </a:rPr>
              <a:t>Use Case - Capacity Ad Hoc Requests</a:t>
            </a:r>
          </a:p>
        </p:txBody>
      </p:sp>
      <p:pic>
        <p:nvPicPr>
          <p:cNvPr id="7" name="Picture 6"/>
          <p:cNvPicPr>
            <a:picLocks noChangeAspect="1"/>
          </p:cNvPicPr>
          <p:nvPr/>
        </p:nvPicPr>
        <p:blipFill>
          <a:blip r:embed="rId4"/>
          <a:stretch>
            <a:fillRect/>
          </a:stretch>
        </p:blipFill>
        <p:spPr>
          <a:xfrm>
            <a:off x="2411760" y="1196752"/>
            <a:ext cx="1774379" cy="2448272"/>
          </a:xfrm>
          <a:prstGeom prst="rect">
            <a:avLst/>
          </a:prstGeom>
        </p:spPr>
      </p:pic>
      <p:cxnSp>
        <p:nvCxnSpPr>
          <p:cNvPr id="9" name="Straight Arrow Connector 8"/>
          <p:cNvCxnSpPr>
            <a:cxnSpLocks/>
          </p:cNvCxnSpPr>
          <p:nvPr/>
        </p:nvCxnSpPr>
        <p:spPr bwMode="auto">
          <a:xfrm flipV="1">
            <a:off x="1302118" y="1700808"/>
            <a:ext cx="1368152" cy="72008"/>
          </a:xfrm>
          <a:prstGeom prst="straightConnector1">
            <a:avLst/>
          </a:prstGeom>
          <a:noFill/>
          <a:ln w="9525">
            <a:solidFill>
              <a:srgbClr val="808080"/>
            </a:solidFill>
            <a:miter lim="800000"/>
            <a:headEnd type="triangle"/>
            <a:tailEnd type="triangle"/>
          </a:ln>
          <a:effectLst/>
        </p:spPr>
      </p:cxnSp>
      <p:cxnSp>
        <p:nvCxnSpPr>
          <p:cNvPr id="12" name="Straight Arrow Connector 11"/>
          <p:cNvCxnSpPr>
            <a:cxnSpLocks/>
          </p:cNvCxnSpPr>
          <p:nvPr/>
        </p:nvCxnSpPr>
        <p:spPr bwMode="auto">
          <a:xfrm flipV="1">
            <a:off x="1302118" y="1484784"/>
            <a:ext cx="1368152" cy="72008"/>
          </a:xfrm>
          <a:prstGeom prst="straightConnector1">
            <a:avLst/>
          </a:prstGeom>
          <a:noFill/>
          <a:ln w="9525">
            <a:solidFill>
              <a:srgbClr val="808080"/>
            </a:solidFill>
            <a:miter lim="800000"/>
            <a:headEnd type="triangle"/>
            <a:tailEnd type="triangle"/>
          </a:ln>
          <a:effectLst/>
        </p:spPr>
      </p:cxnSp>
      <p:cxnSp>
        <p:nvCxnSpPr>
          <p:cNvPr id="13" name="Straight Arrow Connector 12"/>
          <p:cNvCxnSpPr>
            <a:cxnSpLocks/>
          </p:cNvCxnSpPr>
          <p:nvPr/>
        </p:nvCxnSpPr>
        <p:spPr bwMode="auto">
          <a:xfrm flipV="1">
            <a:off x="1619672" y="1844824"/>
            <a:ext cx="1008112" cy="99864"/>
          </a:xfrm>
          <a:prstGeom prst="straightConnector1">
            <a:avLst/>
          </a:prstGeom>
          <a:noFill/>
          <a:ln w="9525">
            <a:solidFill>
              <a:srgbClr val="808080"/>
            </a:solidFill>
            <a:miter lim="800000"/>
            <a:headEnd type="triangle"/>
            <a:tailEnd type="triangle"/>
          </a:ln>
          <a:effectLst/>
        </p:spPr>
      </p:cxnSp>
      <p:cxnSp>
        <p:nvCxnSpPr>
          <p:cNvPr id="16" name="Straight Arrow Connector 15"/>
          <p:cNvCxnSpPr>
            <a:cxnSpLocks/>
          </p:cNvCxnSpPr>
          <p:nvPr/>
        </p:nvCxnSpPr>
        <p:spPr bwMode="auto">
          <a:xfrm flipV="1">
            <a:off x="1907704" y="2097088"/>
            <a:ext cx="720080" cy="35768"/>
          </a:xfrm>
          <a:prstGeom prst="straightConnector1">
            <a:avLst/>
          </a:prstGeom>
          <a:noFill/>
          <a:ln w="9525">
            <a:solidFill>
              <a:srgbClr val="808080"/>
            </a:solidFill>
            <a:miter lim="800000"/>
            <a:headEnd type="triangle"/>
            <a:tailEnd type="triangle"/>
          </a:ln>
          <a:effectLst/>
        </p:spPr>
      </p:cxnSp>
      <p:cxnSp>
        <p:nvCxnSpPr>
          <p:cNvPr id="19" name="Straight Arrow Connector 18"/>
          <p:cNvCxnSpPr>
            <a:cxnSpLocks/>
          </p:cNvCxnSpPr>
          <p:nvPr/>
        </p:nvCxnSpPr>
        <p:spPr bwMode="auto">
          <a:xfrm>
            <a:off x="1403648" y="2708920"/>
            <a:ext cx="1224136" cy="216024"/>
          </a:xfrm>
          <a:prstGeom prst="straightConnector1">
            <a:avLst/>
          </a:prstGeom>
          <a:noFill/>
          <a:ln w="9525">
            <a:solidFill>
              <a:srgbClr val="808080"/>
            </a:solidFill>
            <a:miter lim="800000"/>
            <a:headEnd type="triangle"/>
            <a:tailEnd type="triangle"/>
          </a:ln>
          <a:effectLst/>
        </p:spPr>
      </p:cxnSp>
      <p:cxnSp>
        <p:nvCxnSpPr>
          <p:cNvPr id="22" name="Straight Arrow Connector 21"/>
          <p:cNvCxnSpPr>
            <a:cxnSpLocks/>
          </p:cNvCxnSpPr>
          <p:nvPr/>
        </p:nvCxnSpPr>
        <p:spPr bwMode="auto">
          <a:xfrm>
            <a:off x="1350593" y="2924944"/>
            <a:ext cx="1319677" cy="432048"/>
          </a:xfrm>
          <a:prstGeom prst="straightConnector1">
            <a:avLst/>
          </a:prstGeom>
          <a:noFill/>
          <a:ln w="9525">
            <a:solidFill>
              <a:srgbClr val="808080"/>
            </a:solidFill>
            <a:miter lim="800000"/>
            <a:headEnd type="triangle"/>
            <a:tailEnd type="triangle"/>
          </a:ln>
          <a:effectLst/>
        </p:spPr>
      </p:cxnSp>
      <p:sp>
        <p:nvSpPr>
          <p:cNvPr id="26" name="Arrow: Left 25"/>
          <p:cNvSpPr/>
          <p:nvPr/>
        </p:nvSpPr>
        <p:spPr bwMode="auto">
          <a:xfrm>
            <a:off x="1634524" y="1760573"/>
            <a:ext cx="978408" cy="320355"/>
          </a:xfrm>
          <a:prstGeom prst="leftArrow">
            <a:avLst/>
          </a:prstGeom>
          <a:solidFill>
            <a:schemeClr val="bg1">
              <a:lumMod val="85000"/>
            </a:schemeClr>
          </a:solidFill>
          <a:ln>
            <a:solidFill>
              <a:schemeClr val="accent1"/>
            </a:solid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err="1"/>
          </a:p>
        </p:txBody>
      </p:sp>
    </p:spTree>
    <p:extLst>
      <p:ext uri="{BB962C8B-B14F-4D97-AF65-F5344CB8AC3E}">
        <p14:creationId xmlns:p14="http://schemas.microsoft.com/office/powerpoint/2010/main" val="368894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dirty="0"/>
          </a:p>
        </p:txBody>
      </p:sp>
      <p:sp>
        <p:nvSpPr>
          <p:cNvPr id="3" name="Text Placeholder 2"/>
          <p:cNvSpPr>
            <a:spLocks noGrp="1"/>
          </p:cNvSpPr>
          <p:nvPr>
            <p:ph type="body" sz="quarter" idx="16"/>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sp>
        <p:nvSpPr>
          <p:cNvPr id="5" name="Content Placeholder 4"/>
          <p:cNvSpPr>
            <a:spLocks noGrp="1"/>
          </p:cNvSpPr>
          <p:nvPr>
            <p:ph idx="10"/>
          </p:nvPr>
        </p:nvSpPr>
        <p:spPr/>
        <p:txBody>
          <a:bodyPr/>
          <a:lstStyle/>
          <a:p>
            <a:endParaRPr lang="en-US" dirty="0"/>
          </a:p>
        </p:txBody>
      </p:sp>
      <p:sp>
        <p:nvSpPr>
          <p:cNvPr id="6" name="Title 5"/>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Use Case - Alerted Storage</a:t>
            </a:r>
          </a:p>
        </p:txBody>
      </p:sp>
      <p:pic>
        <p:nvPicPr>
          <p:cNvPr id="7" name="Picture 6"/>
          <p:cNvPicPr>
            <a:picLocks noChangeAspect="1"/>
          </p:cNvPicPr>
          <p:nvPr/>
        </p:nvPicPr>
        <p:blipFill>
          <a:blip r:embed="rId3"/>
          <a:stretch>
            <a:fillRect/>
          </a:stretch>
        </p:blipFill>
        <p:spPr>
          <a:xfrm>
            <a:off x="211488" y="980728"/>
            <a:ext cx="4360512" cy="5826439"/>
          </a:xfrm>
          <a:prstGeom prst="rect">
            <a:avLst/>
          </a:prstGeom>
        </p:spPr>
      </p:pic>
      <p:pic>
        <p:nvPicPr>
          <p:cNvPr id="8" name="Picture 7"/>
          <p:cNvPicPr>
            <a:picLocks noChangeAspect="1"/>
          </p:cNvPicPr>
          <p:nvPr/>
        </p:nvPicPr>
        <p:blipFill>
          <a:blip r:embed="rId4"/>
          <a:stretch>
            <a:fillRect/>
          </a:stretch>
        </p:blipFill>
        <p:spPr>
          <a:xfrm>
            <a:off x="3834596" y="980728"/>
            <a:ext cx="5275287" cy="5877272"/>
          </a:xfrm>
          <a:prstGeom prst="rect">
            <a:avLst/>
          </a:prstGeom>
        </p:spPr>
      </p:pic>
    </p:spTree>
    <p:extLst>
      <p:ext uri="{BB962C8B-B14F-4D97-AF65-F5344CB8AC3E}">
        <p14:creationId xmlns:p14="http://schemas.microsoft.com/office/powerpoint/2010/main" val="1538885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dirty="0"/>
          </a:p>
        </p:txBody>
      </p:sp>
      <p:sp>
        <p:nvSpPr>
          <p:cNvPr id="3" name="Text Placeholder 2"/>
          <p:cNvSpPr>
            <a:spLocks noGrp="1"/>
          </p:cNvSpPr>
          <p:nvPr>
            <p:ph type="body" sz="quarter" idx="16"/>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sp>
        <p:nvSpPr>
          <p:cNvPr id="5" name="Content Placeholder 4"/>
          <p:cNvSpPr>
            <a:spLocks noGrp="1"/>
          </p:cNvSpPr>
          <p:nvPr>
            <p:ph idx="10"/>
          </p:nvPr>
        </p:nvSpPr>
        <p:spPr/>
        <p:txBody>
          <a:bodyPr/>
          <a:lstStyle/>
          <a:p>
            <a:endParaRPr lang="en-US" dirty="0"/>
          </a:p>
        </p:txBody>
      </p:sp>
      <p:sp>
        <p:nvSpPr>
          <p:cNvPr id="6" name="Title 5"/>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Resource Monitor</a:t>
            </a:r>
          </a:p>
        </p:txBody>
      </p:sp>
      <p:pic>
        <p:nvPicPr>
          <p:cNvPr id="16386" name="Picture 12" descr="image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7305"/>
            <a:ext cx="9144000" cy="578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694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2507206" y="801303"/>
            <a:ext cx="6840760" cy="6099983"/>
          </a:xfrm>
          <a:prstGeom prst="rect">
            <a:avLst/>
          </a:prstGeom>
        </p:spPr>
      </p:pic>
      <p:sp>
        <p:nvSpPr>
          <p:cNvPr id="4" name="Content Placeholder 3"/>
          <p:cNvSpPr>
            <a:spLocks noGrp="1"/>
          </p:cNvSpPr>
          <p:nvPr>
            <p:ph idx="1"/>
          </p:nvPr>
        </p:nvSpPr>
        <p:spPr>
          <a:xfrm>
            <a:off x="177404" y="1844824"/>
            <a:ext cx="2738412" cy="4608512"/>
          </a:xfrm>
        </p:spPr>
        <p:txBody>
          <a:bodyPr/>
          <a:lstStyle/>
          <a:p>
            <a:pPr marL="0" indent="0">
              <a:buNone/>
            </a:pPr>
            <a:r>
              <a:rPr lang="en-US" sz="2400" dirty="0">
                <a:latin typeface="Calibri" panose="020F0502020204030204" pitchFamily="34" charset="0"/>
                <a:cs typeface="Calibri" panose="020F0502020204030204" pitchFamily="34" charset="0"/>
              </a:rPr>
              <a:t>Combine filters.  In this case it is tagged with Windows and in marked with a storage alert.</a:t>
            </a:r>
          </a:p>
          <a:p>
            <a:pPr marL="0" indent="0">
              <a:buNone/>
            </a:pPr>
            <a:r>
              <a:rPr lang="en-US" sz="2400" dirty="0">
                <a:latin typeface="Calibri" panose="020F0502020204030204" pitchFamily="34" charset="0"/>
                <a:cs typeface="Calibri" panose="020F0502020204030204" pitchFamily="34" charset="0"/>
              </a:rPr>
              <a:t>This filter drives a single specialized report.</a:t>
            </a:r>
          </a:p>
        </p:txBody>
      </p:sp>
      <p:sp>
        <p:nvSpPr>
          <p:cNvPr id="6" name="Title 5"/>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Use Case - Alerted Storage Windows Filter</a:t>
            </a:r>
          </a:p>
        </p:txBody>
      </p:sp>
      <p:pic>
        <p:nvPicPr>
          <p:cNvPr id="9" name="Picture 8"/>
          <p:cNvPicPr>
            <a:picLocks noChangeAspect="1"/>
          </p:cNvPicPr>
          <p:nvPr/>
        </p:nvPicPr>
        <p:blipFill>
          <a:blip r:embed="rId4"/>
          <a:stretch>
            <a:fillRect/>
          </a:stretch>
        </p:blipFill>
        <p:spPr>
          <a:xfrm>
            <a:off x="6338292" y="5968330"/>
            <a:ext cx="1440160" cy="247842"/>
          </a:xfrm>
          <a:prstGeom prst="rect">
            <a:avLst/>
          </a:prstGeom>
        </p:spPr>
      </p:pic>
      <p:cxnSp>
        <p:nvCxnSpPr>
          <p:cNvPr id="11" name="Straight Arrow Connector 10"/>
          <p:cNvCxnSpPr>
            <a:cxnSpLocks/>
          </p:cNvCxnSpPr>
          <p:nvPr/>
        </p:nvCxnSpPr>
        <p:spPr bwMode="auto">
          <a:xfrm>
            <a:off x="2127176" y="3573016"/>
            <a:ext cx="1724744" cy="2448272"/>
          </a:xfrm>
          <a:prstGeom prst="straightConnector1">
            <a:avLst/>
          </a:prstGeom>
          <a:noFill/>
          <a:ln w="38100">
            <a:solidFill>
              <a:srgbClr val="808080"/>
            </a:solidFill>
            <a:miter lim="800000"/>
            <a:headEnd/>
            <a:tailEnd type="triangle" w="lg" len="lg"/>
          </a:ln>
          <a:effectLst/>
        </p:spPr>
      </p:cxnSp>
      <p:cxnSp>
        <p:nvCxnSpPr>
          <p:cNvPr id="13" name="Straight Arrow Connector 12"/>
          <p:cNvCxnSpPr>
            <a:cxnSpLocks/>
          </p:cNvCxnSpPr>
          <p:nvPr/>
        </p:nvCxnSpPr>
        <p:spPr bwMode="auto">
          <a:xfrm flipV="1">
            <a:off x="2127176" y="2132856"/>
            <a:ext cx="1652736" cy="576064"/>
          </a:xfrm>
          <a:prstGeom prst="straightConnector1">
            <a:avLst/>
          </a:prstGeom>
          <a:noFill/>
          <a:ln w="38100">
            <a:solidFill>
              <a:srgbClr val="808080"/>
            </a:solidFill>
            <a:miter lim="800000"/>
            <a:headEnd/>
            <a:tailEnd type="triangle" w="lg" len="lg"/>
          </a:ln>
          <a:effectLst/>
        </p:spPr>
      </p:cxnSp>
    </p:spTree>
    <p:extLst>
      <p:ext uri="{BB962C8B-B14F-4D97-AF65-F5344CB8AC3E}">
        <p14:creationId xmlns:p14="http://schemas.microsoft.com/office/powerpoint/2010/main" val="3878576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79512" y="1161288"/>
            <a:ext cx="8136904" cy="1187592"/>
          </a:xfrm>
        </p:spPr>
        <p:txBody>
          <a:bodyPr>
            <a:normAutofit lnSpcReduction="10000"/>
          </a:bodyPr>
          <a:lstStyle/>
          <a:p>
            <a:r>
              <a:rPr lang="en-US" dirty="0"/>
              <a:t>Any search string can be used in a filter, </a:t>
            </a:r>
          </a:p>
          <a:p>
            <a:r>
              <a:rPr lang="en-US" dirty="0"/>
              <a:t>And you can test the search string in the TSCO console</a:t>
            </a:r>
          </a:p>
          <a:p>
            <a:r>
              <a:rPr lang="en-US" dirty="0"/>
              <a:t>And combine with tags  (if you use tags)</a:t>
            </a:r>
          </a:p>
          <a:p>
            <a:r>
              <a:rPr lang="en-US" dirty="0"/>
              <a:t>And combine with ( AND OR +  -  )  *</a:t>
            </a:r>
          </a:p>
        </p:txBody>
      </p:sp>
      <p:sp>
        <p:nvSpPr>
          <p:cNvPr id="4" name="Content Placeholder 3"/>
          <p:cNvSpPr>
            <a:spLocks noGrp="1"/>
          </p:cNvSpPr>
          <p:nvPr>
            <p:ph idx="1"/>
          </p:nvPr>
        </p:nvSpPr>
        <p:spPr>
          <a:xfrm>
            <a:off x="177404" y="2852936"/>
            <a:ext cx="8643068" cy="3600400"/>
          </a:xfrm>
        </p:spPr>
        <p:txBody>
          <a:bodyPr/>
          <a:lstStyle/>
          <a:p>
            <a:pPr marL="0" indent="0" algn="ctr">
              <a:buNone/>
            </a:pPr>
            <a:r>
              <a:rPr lang="en-US" sz="3200" dirty="0"/>
              <a:t>(type:sys –type:object)</a:t>
            </a:r>
          </a:p>
          <a:p>
            <a:pPr marL="0" indent="0" algn="ctr">
              <a:buNone/>
            </a:pPr>
            <a:endParaRPr lang="en-US" sz="2800" dirty="0"/>
          </a:p>
          <a:p>
            <a:pPr marL="0" indent="0" algn="ctr">
              <a:buNone/>
            </a:pPr>
            <a:r>
              <a:rPr lang="en-US" sz="2800" dirty="0"/>
              <a:t>(+(tag:AIX AND sys:p* NOT sys:*@*) –type:object</a:t>
            </a:r>
          </a:p>
          <a:p>
            <a:pPr marL="0" indent="0" algn="ctr">
              <a:buNone/>
            </a:pPr>
            <a:endParaRPr lang="en-US" sz="2400" dirty="0"/>
          </a:p>
          <a:p>
            <a:pPr marL="0" indent="0" algn="ctr">
              <a:buNone/>
            </a:pPr>
            <a:r>
              <a:rPr lang="en-US" sz="2400" dirty="0"/>
              <a:t>(((sys:*app01 OR sys:*app02) AND tag:Unix) –type:object)</a:t>
            </a:r>
          </a:p>
        </p:txBody>
      </p:sp>
      <p:sp>
        <p:nvSpPr>
          <p:cNvPr id="6" name="Title 5"/>
          <p:cNvSpPr>
            <a:spLocks noGrp="1"/>
          </p:cNvSpPr>
          <p:nvPr>
            <p:ph type="title"/>
          </p:nvPr>
        </p:nvSpPr>
        <p:spPr/>
        <p:txBody>
          <a:bodyPr/>
          <a:lstStyle/>
          <a:p>
            <a:r>
              <a:rPr lang="en-US" dirty="0"/>
              <a:t>Example Search String</a:t>
            </a:r>
          </a:p>
        </p:txBody>
      </p:sp>
    </p:spTree>
    <p:extLst>
      <p:ext uri="{BB962C8B-B14F-4D97-AF65-F5344CB8AC3E}">
        <p14:creationId xmlns:p14="http://schemas.microsoft.com/office/powerpoint/2010/main" val="1507064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3"/>
          </p:nvPr>
        </p:nvSpPr>
        <p:spPr/>
        <p:txBody>
          <a:bodyPr/>
          <a:lstStyle/>
          <a:p>
            <a:r>
              <a:rPr lang="en-US" dirty="0"/>
              <a:t>Actionable Intelligence Series</a:t>
            </a:r>
          </a:p>
        </p:txBody>
      </p:sp>
      <p:sp>
        <p:nvSpPr>
          <p:cNvPr id="3" name="Segnaposto testo 2"/>
          <p:cNvSpPr>
            <a:spLocks noGrp="1"/>
          </p:cNvSpPr>
          <p:nvPr>
            <p:ph type="body" sz="quarter" idx="10"/>
          </p:nvPr>
        </p:nvSpPr>
        <p:spPr/>
        <p:txBody>
          <a:bodyPr/>
          <a:lstStyle/>
          <a:p>
            <a:r>
              <a:rPr lang="en-US" dirty="0"/>
              <a:t>Loews Chicago Hotel - 2017, March 02</a:t>
            </a:r>
          </a:p>
        </p:txBody>
      </p:sp>
      <p:sp>
        <p:nvSpPr>
          <p:cNvPr id="4" name="Segnaposto testo 3"/>
          <p:cNvSpPr>
            <a:spLocks noGrp="1"/>
          </p:cNvSpPr>
          <p:nvPr>
            <p:ph type="body" sz="quarter" idx="12"/>
          </p:nvPr>
        </p:nvSpPr>
        <p:spPr/>
        <p:txBody>
          <a:bodyPr/>
          <a:lstStyle/>
          <a:p>
            <a:r>
              <a:rPr lang="en-US" dirty="0"/>
              <a:t>Ben.Davies@Moviri.com</a:t>
            </a:r>
          </a:p>
        </p:txBody>
      </p:sp>
      <p:sp>
        <p:nvSpPr>
          <p:cNvPr id="5" name="Titolo 4"/>
          <p:cNvSpPr>
            <a:spLocks noGrp="1"/>
          </p:cNvSpPr>
          <p:nvPr>
            <p:ph type="title"/>
          </p:nvPr>
        </p:nvSpPr>
        <p:spPr/>
        <p:txBody>
          <a:bodyPr/>
          <a:lstStyle/>
          <a:p>
            <a:r>
              <a:rPr lang="en-GB" dirty="0">
                <a:latin typeface="AvantGarde Md BT" pitchFamily="34" charset="0"/>
                <a:cs typeface="Arial" pitchFamily="34" charset="0"/>
              </a:rPr>
              <a:t>Filter Based Reporting</a:t>
            </a:r>
            <a:br>
              <a:rPr lang="en-GB" dirty="0">
                <a:latin typeface="AvantGarde Md BT" pitchFamily="34" charset="0"/>
                <a:cs typeface="Arial" pitchFamily="34" charset="0"/>
              </a:rPr>
            </a:br>
            <a:r>
              <a:rPr lang="en-GB" dirty="0">
                <a:latin typeface="AvantGarde Md BT" pitchFamily="34" charset="0"/>
                <a:cs typeface="Arial" pitchFamily="34" charset="0"/>
              </a:rPr>
              <a:t> with TrueSight Capacity Optimization</a:t>
            </a:r>
            <a:endParaRPr lang="en-US" dirty="0"/>
          </a:p>
        </p:txBody>
      </p:sp>
      <p:sp>
        <p:nvSpPr>
          <p:cNvPr id="6" name="Segnaposto testo 5"/>
          <p:cNvSpPr>
            <a:spLocks noGrp="1"/>
          </p:cNvSpPr>
          <p:nvPr>
            <p:ph type="body" sz="quarter" idx="13"/>
          </p:nvPr>
        </p:nvSpPr>
        <p:spPr/>
        <p:txBody>
          <a:bodyPr/>
          <a:lstStyle/>
          <a:p>
            <a:r>
              <a:rPr lang="en-US" dirty="0"/>
              <a:t>BMC DAY CHICAGO</a:t>
            </a:r>
          </a:p>
        </p:txBody>
      </p:sp>
      <p:sp>
        <p:nvSpPr>
          <p:cNvPr id="7" name="Segnaposto testo 15"/>
          <p:cNvSpPr txBox="1">
            <a:spLocks/>
          </p:cNvSpPr>
          <p:nvPr/>
        </p:nvSpPr>
        <p:spPr>
          <a:xfrm>
            <a:off x="5004048" y="6175889"/>
            <a:ext cx="3240360" cy="349455"/>
          </a:xfrm>
          <a:prstGeom prst="rect">
            <a:avLst/>
          </a:prstGeom>
        </p:spPr>
        <p:txBody>
          <a:bodyPr vert="horz" anchor="ctr">
            <a:noAutofit/>
          </a:bodyPr>
          <a:lstStyle>
            <a:lvl1pPr marL="0" indent="0" algn="l" rtl="0" eaLnBrk="1" fontAlgn="base" hangingPunct="1">
              <a:spcBef>
                <a:spcPct val="20000"/>
              </a:spcBef>
              <a:spcAft>
                <a:spcPct val="0"/>
              </a:spcAft>
              <a:buNone/>
              <a:defRPr lang="en-US" sz="15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342900" indent="0" algn="l" rtl="0" eaLnBrk="1" fontAlgn="base" hangingPunct="1">
              <a:spcBef>
                <a:spcPct val="20000"/>
              </a:spcBef>
              <a:spcAft>
                <a:spcPct val="0"/>
              </a:spcAft>
              <a:buNone/>
              <a:defRPr sz="1050">
                <a:solidFill>
                  <a:srgbClr val="61656A"/>
                </a:solidFill>
                <a:latin typeface="Arial" charset="0"/>
              </a:defRPr>
            </a:lvl2pPr>
            <a:lvl3pPr marL="685800" indent="0" algn="l" rtl="0" eaLnBrk="1" fontAlgn="base" hangingPunct="1">
              <a:spcBef>
                <a:spcPct val="20000"/>
              </a:spcBef>
              <a:spcAft>
                <a:spcPct val="0"/>
              </a:spcAft>
              <a:buNone/>
              <a:defRPr sz="1050">
                <a:solidFill>
                  <a:srgbClr val="61656A"/>
                </a:solidFill>
                <a:latin typeface="Arial" charset="0"/>
              </a:defRPr>
            </a:lvl3pPr>
            <a:lvl4pPr marL="1028700" indent="0" algn="l" rtl="0" eaLnBrk="1" fontAlgn="base" hangingPunct="1">
              <a:spcBef>
                <a:spcPct val="20000"/>
              </a:spcBef>
              <a:spcAft>
                <a:spcPct val="0"/>
              </a:spcAft>
              <a:buNone/>
              <a:defRPr sz="1050">
                <a:solidFill>
                  <a:srgbClr val="61656A"/>
                </a:solidFill>
                <a:latin typeface="Arial" charset="0"/>
              </a:defRPr>
            </a:lvl4pPr>
            <a:lvl5pPr marL="1371600" indent="0" algn="l" rtl="0" eaLnBrk="1" fontAlgn="base" hangingPunct="1">
              <a:spcBef>
                <a:spcPct val="20000"/>
              </a:spcBef>
              <a:spcAft>
                <a:spcPct val="0"/>
              </a:spcAft>
              <a:buNone/>
              <a:defRPr sz="1050">
                <a:solidFill>
                  <a:srgbClr val="61656A"/>
                </a:solidFill>
                <a:latin typeface="Arial" charset="0"/>
              </a:defRPr>
            </a:lvl5pPr>
            <a:lvl6pPr marL="2514600" indent="-228600" algn="l" rtl="0" eaLnBrk="1" fontAlgn="base" hangingPunct="1">
              <a:spcBef>
                <a:spcPct val="20000"/>
              </a:spcBef>
              <a:spcAft>
                <a:spcPct val="0"/>
              </a:spcAft>
              <a:buChar char="»"/>
              <a:defRPr sz="1200">
                <a:solidFill>
                  <a:srgbClr val="61656A"/>
                </a:solidFill>
                <a:latin typeface="+mn-lt"/>
              </a:defRPr>
            </a:lvl6pPr>
            <a:lvl7pPr marL="2971800" indent="-228600" algn="l" rtl="0" eaLnBrk="1" fontAlgn="base" hangingPunct="1">
              <a:spcBef>
                <a:spcPct val="20000"/>
              </a:spcBef>
              <a:spcAft>
                <a:spcPct val="0"/>
              </a:spcAft>
              <a:buChar char="»"/>
              <a:defRPr sz="1200">
                <a:solidFill>
                  <a:srgbClr val="61656A"/>
                </a:solidFill>
                <a:latin typeface="+mn-lt"/>
              </a:defRPr>
            </a:lvl7pPr>
            <a:lvl8pPr marL="3429000" indent="-228600" algn="l" rtl="0" eaLnBrk="1" fontAlgn="base" hangingPunct="1">
              <a:spcBef>
                <a:spcPct val="20000"/>
              </a:spcBef>
              <a:spcAft>
                <a:spcPct val="0"/>
              </a:spcAft>
              <a:buChar char="»"/>
              <a:defRPr sz="1200">
                <a:solidFill>
                  <a:srgbClr val="61656A"/>
                </a:solidFill>
                <a:latin typeface="+mn-lt"/>
              </a:defRPr>
            </a:lvl8pPr>
            <a:lvl9pPr marL="3886200" indent="-228600" algn="l" rtl="0" eaLnBrk="1" fontAlgn="base" hangingPunct="1">
              <a:spcBef>
                <a:spcPct val="20000"/>
              </a:spcBef>
              <a:spcAft>
                <a:spcPct val="0"/>
              </a:spcAft>
              <a:buChar char="»"/>
              <a:defRPr sz="1200">
                <a:solidFill>
                  <a:srgbClr val="61656A"/>
                </a:solidFill>
                <a:latin typeface="+mn-lt"/>
              </a:defRPr>
            </a:lvl9pPr>
          </a:lstStyle>
          <a:p>
            <a:pPr algn="r"/>
            <a:r>
              <a:rPr lang="en-US" sz="1100" kern="0" dirty="0"/>
              <a:t>We make heavy use of the notes section.</a:t>
            </a:r>
          </a:p>
        </p:txBody>
      </p:sp>
    </p:spTree>
    <p:extLst>
      <p:ext uri="{BB962C8B-B14F-4D97-AF65-F5344CB8AC3E}">
        <p14:creationId xmlns:p14="http://schemas.microsoft.com/office/powerpoint/2010/main" val="2538328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dirty="0"/>
          </a:p>
        </p:txBody>
      </p:sp>
      <p:sp>
        <p:nvSpPr>
          <p:cNvPr id="3" name="Text Placeholder 2"/>
          <p:cNvSpPr>
            <a:spLocks noGrp="1"/>
          </p:cNvSpPr>
          <p:nvPr>
            <p:ph type="body" sz="quarter" idx="16"/>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sp>
        <p:nvSpPr>
          <p:cNvPr id="5" name="Content Placeholder 4"/>
          <p:cNvSpPr>
            <a:spLocks noGrp="1"/>
          </p:cNvSpPr>
          <p:nvPr>
            <p:ph idx="10"/>
          </p:nvPr>
        </p:nvSpPr>
        <p:spPr/>
        <p:txBody>
          <a:bodyPr/>
          <a:lstStyle/>
          <a:p>
            <a:endParaRPr lang="en-US" dirty="0"/>
          </a:p>
        </p:txBody>
      </p:sp>
      <p:sp>
        <p:nvSpPr>
          <p:cNvPr id="6" name="Title 5"/>
          <p:cNvSpPr>
            <a:spLocks noGrp="1"/>
          </p:cNvSpPr>
          <p:nvPr>
            <p:ph type="title"/>
          </p:nvPr>
        </p:nvSpPr>
        <p:spPr/>
        <p:txBody>
          <a:bodyPr/>
          <a:lstStyle/>
          <a:p>
            <a:endParaRPr lang="en-US" dirty="0"/>
          </a:p>
        </p:txBody>
      </p:sp>
      <p:pic>
        <p:nvPicPr>
          <p:cNvPr id="15362" name="Picture 8" descr="image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50" y="1219200"/>
            <a:ext cx="35718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8" descr="image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616" y="3284984"/>
            <a:ext cx="35718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9" descr="image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321" y="4149080"/>
            <a:ext cx="35909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0" descr="image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704" y="-3226122"/>
            <a:ext cx="3733800" cy="71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image0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7471" y="1015552"/>
            <a:ext cx="11210925" cy="867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372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dirty="0"/>
          </a:p>
        </p:txBody>
      </p:sp>
      <p:sp>
        <p:nvSpPr>
          <p:cNvPr id="3" name="Text Placeholder 2"/>
          <p:cNvSpPr>
            <a:spLocks noGrp="1"/>
          </p:cNvSpPr>
          <p:nvPr>
            <p:ph type="body" sz="quarter" idx="16"/>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sp>
        <p:nvSpPr>
          <p:cNvPr id="5" name="Content Placeholder 4"/>
          <p:cNvSpPr>
            <a:spLocks noGrp="1"/>
          </p:cNvSpPr>
          <p:nvPr>
            <p:ph idx="10"/>
          </p:nvPr>
        </p:nvSpPr>
        <p:spPr/>
        <p:txBody>
          <a:bodyPr/>
          <a:lstStyle/>
          <a:p>
            <a:endParaRPr lang="en-US" dirty="0"/>
          </a:p>
        </p:txBody>
      </p:sp>
      <p:sp>
        <p:nvSpPr>
          <p:cNvPr id="6" name="Title 5"/>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Available References</a:t>
            </a:r>
          </a:p>
        </p:txBody>
      </p:sp>
      <p:pic>
        <p:nvPicPr>
          <p:cNvPr id="8" name="Picture 7"/>
          <p:cNvPicPr>
            <a:picLocks noChangeAspect="1"/>
          </p:cNvPicPr>
          <p:nvPr/>
        </p:nvPicPr>
        <p:blipFill>
          <a:blip r:embed="rId3"/>
          <a:stretch>
            <a:fillRect/>
          </a:stretch>
        </p:blipFill>
        <p:spPr>
          <a:xfrm rot="20708863">
            <a:off x="-184342" y="873922"/>
            <a:ext cx="8496300" cy="2609850"/>
          </a:xfrm>
          <a:prstGeom prst="rect">
            <a:avLst/>
          </a:prstGeom>
        </p:spPr>
      </p:pic>
      <p:pic>
        <p:nvPicPr>
          <p:cNvPr id="9" name="Picture 8"/>
          <p:cNvPicPr>
            <a:picLocks noChangeAspect="1"/>
          </p:cNvPicPr>
          <p:nvPr/>
        </p:nvPicPr>
        <p:blipFill>
          <a:blip r:embed="rId4"/>
          <a:stretch>
            <a:fillRect/>
          </a:stretch>
        </p:blipFill>
        <p:spPr>
          <a:xfrm rot="1207902">
            <a:off x="3268712" y="2786018"/>
            <a:ext cx="8086725" cy="3486150"/>
          </a:xfrm>
          <a:prstGeom prst="rect">
            <a:avLst/>
          </a:prstGeom>
        </p:spPr>
      </p:pic>
      <p:pic>
        <p:nvPicPr>
          <p:cNvPr id="10" name="Picture 9"/>
          <p:cNvPicPr>
            <a:picLocks noChangeAspect="1"/>
          </p:cNvPicPr>
          <p:nvPr/>
        </p:nvPicPr>
        <p:blipFill>
          <a:blip r:embed="rId5"/>
          <a:stretch>
            <a:fillRect/>
          </a:stretch>
        </p:blipFill>
        <p:spPr>
          <a:xfrm rot="317829">
            <a:off x="-72230" y="3974851"/>
            <a:ext cx="6524625" cy="2647950"/>
          </a:xfrm>
          <a:prstGeom prst="rect">
            <a:avLst/>
          </a:prstGeom>
        </p:spPr>
      </p:pic>
    </p:spTree>
    <p:extLst>
      <p:ext uri="{BB962C8B-B14F-4D97-AF65-F5344CB8AC3E}">
        <p14:creationId xmlns:p14="http://schemas.microsoft.com/office/powerpoint/2010/main" val="2454781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095072">
            <a:off x="579339" y="972595"/>
            <a:ext cx="2615139" cy="769441"/>
          </a:xfrm>
          <a:prstGeom prst="rect">
            <a:avLst/>
          </a:prstGeom>
          <a:noFill/>
        </p:spPr>
        <p:txBody>
          <a:bodyPr wrap="none" rtlCol="0">
            <a:spAutoFit/>
          </a:bodyPr>
          <a:lstStyle/>
          <a:p>
            <a:r>
              <a:rPr lang="en-US" sz="4400" b="1" dirty="0">
                <a:latin typeface="+mn-lt"/>
              </a:rPr>
              <a:t>Thank you</a:t>
            </a:r>
          </a:p>
        </p:txBody>
      </p:sp>
      <p:sp>
        <p:nvSpPr>
          <p:cNvPr id="3" name="TextBox 2"/>
          <p:cNvSpPr txBox="1"/>
          <p:nvPr/>
        </p:nvSpPr>
        <p:spPr>
          <a:xfrm>
            <a:off x="3851920" y="1124745"/>
            <a:ext cx="3960440" cy="830997"/>
          </a:xfrm>
          <a:prstGeom prst="rect">
            <a:avLst/>
          </a:prstGeom>
          <a:noFill/>
        </p:spPr>
        <p:txBody>
          <a:bodyPr wrap="square" rtlCol="0">
            <a:spAutoFit/>
          </a:bodyPr>
          <a:lstStyle/>
          <a:p>
            <a:r>
              <a:rPr lang="en-US" sz="4800" b="1" dirty="0">
                <a:latin typeface="+mn-lt"/>
              </a:rPr>
              <a:t>Questions??</a:t>
            </a:r>
          </a:p>
        </p:txBody>
      </p:sp>
      <p:sp>
        <p:nvSpPr>
          <p:cNvPr id="4" name="TextBox 3"/>
          <p:cNvSpPr txBox="1"/>
          <p:nvPr/>
        </p:nvSpPr>
        <p:spPr>
          <a:xfrm>
            <a:off x="0" y="4653136"/>
            <a:ext cx="9143999" cy="1508105"/>
          </a:xfrm>
          <a:prstGeom prst="rect">
            <a:avLst/>
          </a:prstGeom>
          <a:noFill/>
        </p:spPr>
        <p:txBody>
          <a:bodyPr wrap="square" rtlCol="0">
            <a:spAutoFit/>
          </a:bodyPr>
          <a:lstStyle/>
          <a:p>
            <a:pPr algn="ctr"/>
            <a:r>
              <a:rPr lang="en-US" sz="4400" dirty="0">
                <a:latin typeface="+mn-lt"/>
              </a:rPr>
              <a:t>Give us a call, Let us help you </a:t>
            </a:r>
          </a:p>
          <a:p>
            <a:pPr algn="ctr"/>
            <a:r>
              <a:rPr lang="en-US" sz="4800" b="1" dirty="0">
                <a:latin typeface="+mn-lt"/>
              </a:rPr>
              <a:t>Deliver Actionable Intelligence</a:t>
            </a:r>
          </a:p>
        </p:txBody>
      </p:sp>
    </p:spTree>
    <p:extLst>
      <p:ext uri="{BB962C8B-B14F-4D97-AF65-F5344CB8AC3E}">
        <p14:creationId xmlns:p14="http://schemas.microsoft.com/office/powerpoint/2010/main" val="529759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Keywords and Concepts</a:t>
            </a:r>
          </a:p>
        </p:txBody>
      </p:sp>
      <p:sp>
        <p:nvSpPr>
          <p:cNvPr id="3" name="TextBox 2"/>
          <p:cNvSpPr txBox="1"/>
          <p:nvPr/>
        </p:nvSpPr>
        <p:spPr>
          <a:xfrm>
            <a:off x="1528698" y="1340768"/>
            <a:ext cx="6086603" cy="4154984"/>
          </a:xfrm>
          <a:prstGeom prst="rect">
            <a:avLst/>
          </a:prstGeom>
          <a:noFill/>
        </p:spPr>
        <p:txBody>
          <a:bodyPr wrap="none" rtlCol="0">
            <a:spAutoFit/>
          </a:bodyPr>
          <a:lstStyle/>
          <a:p>
            <a:r>
              <a:rPr lang="en-US" sz="2400" b="1" dirty="0">
                <a:latin typeface="+mn-lt"/>
              </a:rPr>
              <a:t>Quick Analysis</a:t>
            </a:r>
          </a:p>
          <a:p>
            <a:r>
              <a:rPr lang="en-US" sz="2400" b="1" dirty="0">
                <a:latin typeface="+mn-lt"/>
              </a:rPr>
              <a:t>Works Reports</a:t>
            </a:r>
          </a:p>
          <a:p>
            <a:r>
              <a:rPr lang="en-US" sz="2400" b="1" dirty="0">
                <a:latin typeface="+mn-lt"/>
              </a:rPr>
              <a:t>Filter based reports</a:t>
            </a:r>
          </a:p>
          <a:p>
            <a:r>
              <a:rPr lang="en-US" sz="2400" b="1" dirty="0">
                <a:latin typeface="+mn-lt"/>
              </a:rPr>
              <a:t>	Search strings</a:t>
            </a:r>
          </a:p>
          <a:p>
            <a:r>
              <a:rPr lang="en-US" sz="2400" b="1" dirty="0">
                <a:latin typeface="+mn-lt"/>
              </a:rPr>
              <a:t>	Update filters – </a:t>
            </a:r>
          </a:p>
          <a:p>
            <a:r>
              <a:rPr lang="en-US" sz="2400" b="1" dirty="0">
                <a:latin typeface="+mn-lt"/>
              </a:rPr>
              <a:t>		filters drive reports, drive filters</a:t>
            </a:r>
          </a:p>
          <a:p>
            <a:r>
              <a:rPr lang="en-US" sz="2400" b="1" dirty="0">
                <a:latin typeface="+mn-lt"/>
              </a:rPr>
              <a:t>	Resource Monitor rules</a:t>
            </a:r>
          </a:p>
          <a:p>
            <a:endParaRPr lang="en-US" sz="2400" b="1" dirty="0">
              <a:latin typeface="+mn-lt"/>
            </a:endParaRPr>
          </a:p>
          <a:p>
            <a:r>
              <a:rPr lang="en-US" sz="2400" b="1" dirty="0">
                <a:latin typeface="+mn-lt"/>
              </a:rPr>
              <a:t>Separate report section</a:t>
            </a:r>
          </a:p>
          <a:p>
            <a:r>
              <a:rPr lang="en-US" sz="2400" b="1" dirty="0">
                <a:latin typeface="+mn-lt"/>
              </a:rPr>
              <a:t>	Sub sections for groups / mission</a:t>
            </a:r>
          </a:p>
          <a:p>
            <a:r>
              <a:rPr lang="en-US" sz="2400" b="1" dirty="0">
                <a:latin typeface="+mn-lt"/>
              </a:rPr>
              <a:t>	Copy reports</a:t>
            </a:r>
          </a:p>
        </p:txBody>
      </p:sp>
      <p:sp>
        <p:nvSpPr>
          <p:cNvPr id="4" name="TextBox 3"/>
          <p:cNvSpPr txBox="1"/>
          <p:nvPr/>
        </p:nvSpPr>
        <p:spPr>
          <a:xfrm>
            <a:off x="1881679" y="6165303"/>
            <a:ext cx="5380640" cy="584775"/>
          </a:xfrm>
          <a:prstGeom prst="rect">
            <a:avLst/>
          </a:prstGeom>
          <a:noFill/>
        </p:spPr>
        <p:txBody>
          <a:bodyPr wrap="none" rtlCol="0">
            <a:spAutoFit/>
          </a:bodyPr>
          <a:lstStyle/>
          <a:p>
            <a:pPr algn="ctr"/>
            <a:r>
              <a:rPr lang="en-US" sz="3200" b="1" dirty="0">
                <a:latin typeface="+mn-lt"/>
              </a:rPr>
              <a:t>Deliver Actionable Intelligence</a:t>
            </a:r>
          </a:p>
        </p:txBody>
      </p:sp>
      <p:sp>
        <p:nvSpPr>
          <p:cNvPr id="5" name="TextBox 4"/>
          <p:cNvSpPr txBox="1"/>
          <p:nvPr/>
        </p:nvSpPr>
        <p:spPr>
          <a:xfrm rot="1766947">
            <a:off x="5055627" y="1136386"/>
            <a:ext cx="3960440" cy="830997"/>
          </a:xfrm>
          <a:prstGeom prst="rect">
            <a:avLst/>
          </a:prstGeom>
          <a:noFill/>
        </p:spPr>
        <p:txBody>
          <a:bodyPr wrap="square" rtlCol="0">
            <a:spAutoFit/>
          </a:bodyPr>
          <a:lstStyle/>
          <a:p>
            <a:pPr algn="ctr"/>
            <a:r>
              <a:rPr lang="en-US" sz="4800" b="1" dirty="0">
                <a:latin typeface="+mn-lt"/>
              </a:rPr>
              <a:t>Questions??</a:t>
            </a:r>
          </a:p>
        </p:txBody>
      </p:sp>
    </p:spTree>
    <p:extLst>
      <p:ext uri="{BB962C8B-B14F-4D97-AF65-F5344CB8AC3E}">
        <p14:creationId xmlns:p14="http://schemas.microsoft.com/office/powerpoint/2010/main" val="1092994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3165"/>
                </a:solidFill>
                <a:latin typeface="Calibri" panose="020F0502020204030204" pitchFamily="34" charset="0"/>
                <a:cs typeface="Calibri" panose="020F0502020204030204" pitchFamily="34" charset="0"/>
              </a:rPr>
              <a:t>Agenda</a:t>
            </a:r>
          </a:p>
        </p:txBody>
      </p:sp>
      <p:sp>
        <p:nvSpPr>
          <p:cNvPr id="3" name="TextBox 2"/>
          <p:cNvSpPr txBox="1"/>
          <p:nvPr/>
        </p:nvSpPr>
        <p:spPr>
          <a:xfrm>
            <a:off x="1259632" y="1895739"/>
            <a:ext cx="3040448" cy="3693319"/>
          </a:xfrm>
          <a:prstGeom prst="rect">
            <a:avLst/>
          </a:prstGeom>
          <a:noFill/>
        </p:spPr>
        <p:txBody>
          <a:bodyPr wrap="none" rtlCol="0">
            <a:spAutoFit/>
          </a:bodyPr>
          <a:lstStyle/>
          <a:p>
            <a:r>
              <a:rPr lang="en-US" sz="2400" dirty="0">
                <a:solidFill>
                  <a:srgbClr val="003165"/>
                </a:solidFill>
                <a:latin typeface="Calibri" panose="020F0502020204030204" pitchFamily="34" charset="0"/>
                <a:cs typeface="Calibri" panose="020F0502020204030204" pitchFamily="34" charset="0"/>
              </a:rPr>
              <a:t>Quick introduction</a:t>
            </a:r>
          </a:p>
          <a:p>
            <a:endParaRPr lang="en-US" sz="2400" dirty="0">
              <a:solidFill>
                <a:srgbClr val="003165"/>
              </a:solidFill>
              <a:latin typeface="Calibri" panose="020F0502020204030204" pitchFamily="34" charset="0"/>
              <a:cs typeface="Calibri" panose="020F0502020204030204" pitchFamily="34" charset="0"/>
            </a:endParaRPr>
          </a:p>
          <a:p>
            <a:r>
              <a:rPr lang="en-US" sz="2400" dirty="0">
                <a:solidFill>
                  <a:srgbClr val="003165"/>
                </a:solidFill>
                <a:latin typeface="Calibri" panose="020F0502020204030204" pitchFamily="34" charset="0"/>
                <a:cs typeface="Calibri" panose="020F0502020204030204" pitchFamily="34" charset="0"/>
              </a:rPr>
              <a:t>Problem statement</a:t>
            </a:r>
          </a:p>
          <a:p>
            <a:endParaRPr lang="en-US" sz="2400" dirty="0">
              <a:solidFill>
                <a:srgbClr val="003165"/>
              </a:solidFill>
              <a:latin typeface="Calibri" panose="020F0502020204030204" pitchFamily="34" charset="0"/>
              <a:cs typeface="Calibri" panose="020F0502020204030204" pitchFamily="34" charset="0"/>
            </a:endParaRPr>
          </a:p>
          <a:p>
            <a:r>
              <a:rPr lang="en-US" sz="2400" dirty="0">
                <a:solidFill>
                  <a:srgbClr val="003165"/>
                </a:solidFill>
                <a:latin typeface="Calibri" panose="020F0502020204030204" pitchFamily="34" charset="0"/>
                <a:cs typeface="Calibri" panose="020F0502020204030204" pitchFamily="34" charset="0"/>
              </a:rPr>
              <a:t>Current State</a:t>
            </a:r>
          </a:p>
          <a:p>
            <a:endParaRPr lang="en-US" sz="2400" dirty="0">
              <a:solidFill>
                <a:srgbClr val="003165"/>
              </a:solidFill>
              <a:latin typeface="Calibri" panose="020F0502020204030204" pitchFamily="34" charset="0"/>
              <a:cs typeface="Calibri" panose="020F0502020204030204" pitchFamily="34" charset="0"/>
            </a:endParaRPr>
          </a:p>
          <a:p>
            <a:r>
              <a:rPr lang="en-US" sz="2400" dirty="0">
                <a:solidFill>
                  <a:srgbClr val="003165"/>
                </a:solidFill>
                <a:latin typeface="Calibri" panose="020F0502020204030204" pitchFamily="34" charset="0"/>
                <a:cs typeface="Calibri" panose="020F0502020204030204" pitchFamily="34" charset="0"/>
              </a:rPr>
              <a:t>Solution</a:t>
            </a:r>
          </a:p>
          <a:p>
            <a:r>
              <a:rPr lang="en-US" dirty="0">
                <a:solidFill>
                  <a:srgbClr val="003165"/>
                </a:solidFill>
                <a:latin typeface="Calibri" panose="020F0502020204030204" pitchFamily="34" charset="0"/>
                <a:cs typeface="Calibri" panose="020F0502020204030204" pitchFamily="34" charset="0"/>
              </a:rPr>
              <a:t>Deliver Actionable Intelligence</a:t>
            </a:r>
          </a:p>
          <a:p>
            <a:endParaRPr lang="en-US" sz="2400" dirty="0">
              <a:solidFill>
                <a:srgbClr val="003165"/>
              </a:solidFill>
              <a:latin typeface="Calibri" panose="020F0502020204030204" pitchFamily="34" charset="0"/>
              <a:cs typeface="Calibri" panose="020F0502020204030204" pitchFamily="34" charset="0"/>
            </a:endParaRPr>
          </a:p>
          <a:p>
            <a:r>
              <a:rPr lang="en-US" sz="2400" dirty="0">
                <a:solidFill>
                  <a:srgbClr val="003165"/>
                </a:solidFill>
                <a:latin typeface="Calibri" panose="020F0502020204030204" pitchFamily="34" charset="0"/>
                <a:cs typeface="Calibri" panose="020F0502020204030204" pitchFamily="34" charset="0"/>
              </a:rPr>
              <a:t>Questions</a:t>
            </a:r>
          </a:p>
        </p:txBody>
      </p:sp>
      <p:pic>
        <p:nvPicPr>
          <p:cNvPr id="4" name="Picture 4" descr="Image result for filter document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901514"/>
            <a:ext cx="1286887" cy="12868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charts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6657" y="2967374"/>
            <a:ext cx="1193798" cy="1193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6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p:txBody>
          <a:bodyPr>
            <a:normAutofit/>
          </a:bodyPr>
          <a:lstStyle/>
          <a:p>
            <a:r>
              <a:rPr lang="it-IT" sz="2400" dirty="0">
                <a:solidFill>
                  <a:srgbClr val="6E7072"/>
                </a:solidFill>
                <a:latin typeface="Calibri" panose="020F0502020204030204" pitchFamily="34" charset="0"/>
                <a:cs typeface="Calibri" panose="020F0502020204030204" pitchFamily="34" charset="0"/>
              </a:rPr>
              <a:t>Ben Davies - TSCO Power User</a:t>
            </a:r>
            <a:endParaRPr lang="en-US" sz="2400" dirty="0">
              <a:solidFill>
                <a:srgbClr val="6E7072"/>
              </a:solidFill>
              <a:latin typeface="Calibri" panose="020F0502020204030204" pitchFamily="34" charset="0"/>
              <a:cs typeface="Calibri" panose="020F0502020204030204" pitchFamily="34" charset="0"/>
            </a:endParaRPr>
          </a:p>
        </p:txBody>
      </p:sp>
      <p:sp>
        <p:nvSpPr>
          <p:cNvPr id="12" name="Text Placeholder 11"/>
          <p:cNvSpPr>
            <a:spLocks noGrp="1"/>
          </p:cNvSpPr>
          <p:nvPr>
            <p:ph type="body" sz="quarter" idx="16"/>
          </p:nvPr>
        </p:nvSpPr>
        <p:spPr/>
        <p:txBody>
          <a:bodyPr>
            <a:normAutofit/>
          </a:bodyPr>
          <a:lstStyle/>
          <a:p>
            <a:r>
              <a:rPr lang="en-US" sz="2400" dirty="0">
                <a:solidFill>
                  <a:srgbClr val="6E7072"/>
                </a:solidFill>
                <a:latin typeface="Calibri" panose="020F0502020204030204" pitchFamily="34" charset="0"/>
                <a:cs typeface="Calibri" panose="020F0502020204030204" pitchFamily="34" charset="0"/>
              </a:rPr>
              <a:t>Ben Davies - Movirian</a:t>
            </a:r>
          </a:p>
        </p:txBody>
      </p:sp>
      <p:sp>
        <p:nvSpPr>
          <p:cNvPr id="6" name="Content Placeholder 5"/>
          <p:cNvSpPr>
            <a:spLocks noGrp="1"/>
          </p:cNvSpPr>
          <p:nvPr>
            <p:ph idx="1"/>
          </p:nvPr>
        </p:nvSpPr>
        <p:spPr/>
        <p:txBody>
          <a:bodyPr/>
          <a:lstStyle/>
          <a:p>
            <a:r>
              <a:rPr lang="en-US" sz="2400" dirty="0">
                <a:latin typeface="Calibri" panose="020F0502020204030204" pitchFamily="34" charset="0"/>
                <a:cs typeface="Calibri" panose="020F0502020204030204" pitchFamily="34" charset="0"/>
              </a:rPr>
              <a:t>Capacity Planning for 4 years using seriously cool Excel spreadsheets</a:t>
            </a:r>
          </a:p>
          <a:p>
            <a:r>
              <a:rPr lang="en-US" sz="2400" dirty="0">
                <a:latin typeface="Calibri" panose="020F0502020204030204" pitchFamily="34" charset="0"/>
                <a:cs typeface="Calibri" panose="020F0502020204030204" pitchFamily="34" charset="0"/>
              </a:rPr>
              <a:t>Power User of TSCO for 3 years making several presentations at Engage</a:t>
            </a:r>
          </a:p>
          <a:p>
            <a:r>
              <a:rPr lang="en-US" sz="2400" dirty="0">
                <a:latin typeface="Calibri" panose="020F0502020204030204" pitchFamily="34" charset="0"/>
                <a:cs typeface="Calibri" panose="020F0502020204030204" pitchFamily="34" charset="0"/>
              </a:rPr>
              <a:t>Developed tools and techniques to deliver actionable intelligence using TSCO. Including this one</a:t>
            </a:r>
          </a:p>
        </p:txBody>
      </p:sp>
      <p:sp>
        <p:nvSpPr>
          <p:cNvPr id="8" name="Content Placeholder 7"/>
          <p:cNvSpPr>
            <a:spLocks noGrp="1"/>
          </p:cNvSpPr>
          <p:nvPr>
            <p:ph idx="10"/>
          </p:nvPr>
        </p:nvSpPr>
        <p:spPr/>
        <p:txBody>
          <a:bodyPr/>
          <a:lstStyle/>
          <a:p>
            <a:r>
              <a:rPr lang="en-US" sz="2400" dirty="0">
                <a:latin typeface="Calibri" panose="020F0502020204030204" pitchFamily="34" charset="0"/>
                <a:cs typeface="Calibri" panose="020F0502020204030204" pitchFamily="34" charset="0"/>
              </a:rPr>
              <a:t>Now as a Movirian (one of the cool kids at Moviri)  We can help you explore these possibilities, help implement and help them </a:t>
            </a:r>
            <a:r>
              <a:rPr lang="en-US" sz="2400" b="1" dirty="0">
                <a:latin typeface="Calibri" panose="020F0502020204030204" pitchFamily="34" charset="0"/>
                <a:cs typeface="Calibri" panose="020F0502020204030204" pitchFamily="34" charset="0"/>
              </a:rPr>
              <a:t>deliver actionable intelligence </a:t>
            </a:r>
            <a:r>
              <a:rPr lang="en-US" sz="2400" dirty="0">
                <a:latin typeface="Calibri" panose="020F0502020204030204" pitchFamily="34" charset="0"/>
                <a:cs typeface="Calibri" panose="020F0502020204030204" pitchFamily="34" charset="0"/>
              </a:rPr>
              <a:t>to your organization.</a:t>
            </a:r>
          </a:p>
          <a:p>
            <a:r>
              <a:rPr lang="en-US" sz="2400" dirty="0">
                <a:latin typeface="Calibri" panose="020F0502020204030204" pitchFamily="34" charset="0"/>
                <a:cs typeface="Calibri" panose="020F0502020204030204" pitchFamily="34" charset="0"/>
              </a:rPr>
              <a:t>So, call us.  We can be cool together.</a:t>
            </a:r>
          </a:p>
        </p:txBody>
      </p:sp>
      <p:sp>
        <p:nvSpPr>
          <p:cNvPr id="2" name="Title 1"/>
          <p:cNvSpPr>
            <a:spLocks noGrp="1"/>
          </p:cNvSpPr>
          <p:nvPr>
            <p:ph type="title"/>
          </p:nvPr>
        </p:nvSpPr>
        <p:spPr/>
        <p:txBody>
          <a:bodyPr/>
          <a:lstStyle/>
          <a:p>
            <a:r>
              <a:rPr lang="en-US" sz="3600" dirty="0">
                <a:latin typeface="Calibri" panose="020F0502020204030204" pitchFamily="34" charset="0"/>
                <a:cs typeface="Calibri" panose="020F0502020204030204" pitchFamily="34" charset="0"/>
              </a:rPr>
              <a:t>Introduction To Two Versions Of Mr. Ben</a:t>
            </a:r>
          </a:p>
        </p:txBody>
      </p:sp>
    </p:spTree>
    <p:extLst>
      <p:ext uri="{BB962C8B-B14F-4D97-AF65-F5344CB8AC3E}">
        <p14:creationId xmlns:p14="http://schemas.microsoft.com/office/powerpoint/2010/main" val="399269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72000" y="1878115"/>
            <a:ext cx="11340106" cy="4979885"/>
          </a:xfrm>
          <a:prstGeom prst="rect">
            <a:avLst/>
          </a:prstGeom>
        </p:spPr>
      </p:pic>
      <p:sp>
        <p:nvSpPr>
          <p:cNvPr id="5" name="Segnaposto testo 4"/>
          <p:cNvSpPr>
            <a:spLocks noGrp="1"/>
          </p:cNvSpPr>
          <p:nvPr>
            <p:ph type="body" sz="quarter" idx="15"/>
          </p:nvPr>
        </p:nvSpPr>
        <p:spPr/>
        <p:txBody>
          <a:bodyPr/>
          <a:lstStyle/>
          <a:p>
            <a:r>
              <a:rPr lang="it-IT" dirty="0"/>
              <a:t>Quick Analysis</a:t>
            </a:r>
            <a:endParaRPr lang="en-US" dirty="0"/>
          </a:p>
        </p:txBody>
      </p:sp>
      <p:sp>
        <p:nvSpPr>
          <p:cNvPr id="11" name="Segnaposto testo 10"/>
          <p:cNvSpPr>
            <a:spLocks noGrp="1"/>
          </p:cNvSpPr>
          <p:nvPr>
            <p:ph type="body" sz="quarter" idx="16"/>
          </p:nvPr>
        </p:nvSpPr>
        <p:spPr/>
        <p:txBody>
          <a:bodyPr/>
          <a:lstStyle/>
          <a:p>
            <a:r>
              <a:rPr lang="en-US" dirty="0"/>
              <a:t>Works Reporting</a:t>
            </a:r>
          </a:p>
        </p:txBody>
      </p:sp>
      <p:pic>
        <p:nvPicPr>
          <p:cNvPr id="4" name="Content Placeholder 3"/>
          <p:cNvPicPr>
            <a:picLocks noGrp="1" noChangeAspect="1"/>
          </p:cNvPicPr>
          <p:nvPr>
            <p:ph idx="1"/>
          </p:nvPr>
        </p:nvPicPr>
        <p:blipFill>
          <a:blip r:embed="rId4"/>
          <a:stretch>
            <a:fillRect/>
          </a:stretch>
        </p:blipFill>
        <p:spPr>
          <a:xfrm>
            <a:off x="-66444" y="2276872"/>
            <a:ext cx="4624922" cy="3672408"/>
          </a:xfrm>
          <a:prstGeom prst="rect">
            <a:avLst/>
          </a:prstGeom>
        </p:spPr>
      </p:pic>
      <p:sp>
        <p:nvSpPr>
          <p:cNvPr id="2" name="Title 1"/>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The Situation</a:t>
            </a:r>
          </a:p>
        </p:txBody>
      </p:sp>
    </p:spTree>
    <p:extLst>
      <p:ext uri="{BB962C8B-B14F-4D97-AF65-F5344CB8AC3E}">
        <p14:creationId xmlns:p14="http://schemas.microsoft.com/office/powerpoint/2010/main" val="3142555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5"/>
          </p:nvPr>
        </p:nvSpPr>
        <p:spPr/>
        <p:txBody>
          <a:bodyPr/>
          <a:lstStyle/>
          <a:p>
            <a:r>
              <a:rPr lang="it-IT" dirty="0"/>
              <a:t>Quick Analysis</a:t>
            </a:r>
            <a:endParaRPr lang="en-US" dirty="0"/>
          </a:p>
        </p:txBody>
      </p:sp>
      <p:sp>
        <p:nvSpPr>
          <p:cNvPr id="11" name="Segnaposto testo 10"/>
          <p:cNvSpPr>
            <a:spLocks noGrp="1"/>
          </p:cNvSpPr>
          <p:nvPr>
            <p:ph type="body" sz="quarter" idx="16"/>
          </p:nvPr>
        </p:nvSpPr>
        <p:spPr/>
        <p:txBody>
          <a:bodyPr/>
          <a:lstStyle/>
          <a:p>
            <a:r>
              <a:rPr lang="en-US" dirty="0"/>
              <a:t>Works reporting</a:t>
            </a:r>
          </a:p>
        </p:txBody>
      </p:sp>
      <p:pic>
        <p:nvPicPr>
          <p:cNvPr id="6" name="Content Placeholder 5"/>
          <p:cNvPicPr>
            <a:picLocks noGrp="1" noChangeAspect="1"/>
          </p:cNvPicPr>
          <p:nvPr>
            <p:ph idx="1"/>
          </p:nvPr>
        </p:nvPicPr>
        <p:blipFill>
          <a:blip r:embed="rId3"/>
          <a:stretch>
            <a:fillRect/>
          </a:stretch>
        </p:blipFill>
        <p:spPr>
          <a:xfrm>
            <a:off x="179512" y="2228602"/>
            <a:ext cx="6266408" cy="3478442"/>
          </a:xfrm>
          <a:prstGeom prst="rect">
            <a:avLst/>
          </a:prstGeom>
        </p:spPr>
      </p:pic>
      <p:pic>
        <p:nvPicPr>
          <p:cNvPr id="10" name="Content Placeholder 9"/>
          <p:cNvPicPr>
            <a:picLocks noGrp="1" noChangeAspect="1"/>
          </p:cNvPicPr>
          <p:nvPr>
            <p:ph idx="10"/>
          </p:nvPr>
        </p:nvPicPr>
        <p:blipFill>
          <a:blip r:embed="rId4"/>
          <a:stretch>
            <a:fillRect/>
          </a:stretch>
        </p:blipFill>
        <p:spPr>
          <a:xfrm>
            <a:off x="4598516" y="1759214"/>
            <a:ext cx="4221956" cy="2389169"/>
          </a:xfrm>
          <a:prstGeom prst="rect">
            <a:avLst/>
          </a:prstGeom>
        </p:spPr>
      </p:pic>
      <p:sp>
        <p:nvSpPr>
          <p:cNvPr id="2" name="Title 1"/>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Problem Statement</a:t>
            </a:r>
          </a:p>
        </p:txBody>
      </p:sp>
      <p:pic>
        <p:nvPicPr>
          <p:cNvPr id="12" name="Picture 11"/>
          <p:cNvPicPr>
            <a:picLocks noChangeAspect="1"/>
          </p:cNvPicPr>
          <p:nvPr/>
        </p:nvPicPr>
        <p:blipFill>
          <a:blip r:embed="rId5"/>
          <a:stretch>
            <a:fillRect/>
          </a:stretch>
        </p:blipFill>
        <p:spPr>
          <a:xfrm>
            <a:off x="4554489" y="4148383"/>
            <a:ext cx="5981680" cy="2304953"/>
          </a:xfrm>
          <a:prstGeom prst="rect">
            <a:avLst/>
          </a:prstGeom>
        </p:spPr>
      </p:pic>
    </p:spTree>
    <p:extLst>
      <p:ext uri="{BB962C8B-B14F-4D97-AF65-F5344CB8AC3E}">
        <p14:creationId xmlns:p14="http://schemas.microsoft.com/office/powerpoint/2010/main" val="2867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94945" y="980728"/>
            <a:ext cx="2908903" cy="4608512"/>
          </a:xfrm>
        </p:spPr>
        <p:txBody>
          <a:bodyPr/>
          <a:lstStyle/>
          <a:p>
            <a:r>
              <a:rPr lang="en-US" dirty="0"/>
              <a:t>Metrics can be added or removed easily from the chart.</a:t>
            </a:r>
          </a:p>
          <a:p>
            <a:r>
              <a:rPr lang="en-US" dirty="0"/>
              <a:t>Takes time to select each metric if metrics are across several systems.</a:t>
            </a:r>
          </a:p>
        </p:txBody>
      </p:sp>
      <p:pic>
        <p:nvPicPr>
          <p:cNvPr id="8" name="Content Placeholder 3"/>
          <p:cNvPicPr>
            <a:picLocks noGrp="1" noChangeAspect="1"/>
          </p:cNvPicPr>
          <p:nvPr>
            <p:ph idx="10"/>
          </p:nvPr>
        </p:nvPicPr>
        <p:blipFill>
          <a:blip r:embed="rId3"/>
          <a:stretch>
            <a:fillRect/>
          </a:stretch>
        </p:blipFill>
        <p:spPr>
          <a:xfrm>
            <a:off x="3327715" y="764704"/>
            <a:ext cx="6207646" cy="4929166"/>
          </a:xfrm>
          <a:prstGeom prst="rect">
            <a:avLst/>
          </a:prstGeom>
        </p:spPr>
      </p:pic>
      <p:sp>
        <p:nvSpPr>
          <p:cNvPr id="2" name="Title 1"/>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Quick Analysis</a:t>
            </a:r>
          </a:p>
        </p:txBody>
      </p:sp>
      <p:pic>
        <p:nvPicPr>
          <p:cNvPr id="9" name="Content Placeholder 5"/>
          <p:cNvPicPr>
            <a:picLocks noGrp="1" noChangeAspect="1"/>
          </p:cNvPicPr>
          <p:nvPr>
            <p:ph idx="4294967295"/>
          </p:nvPr>
        </p:nvPicPr>
        <p:blipFill>
          <a:blip r:embed="rId4"/>
          <a:stretch>
            <a:fillRect/>
          </a:stretch>
        </p:blipFill>
        <p:spPr>
          <a:xfrm>
            <a:off x="0" y="3294063"/>
            <a:ext cx="5511800" cy="3059112"/>
          </a:xfrm>
          <a:prstGeom prst="rect">
            <a:avLst/>
          </a:prstGeom>
        </p:spPr>
      </p:pic>
    </p:spTree>
    <p:extLst>
      <p:ext uri="{BB962C8B-B14F-4D97-AF65-F5344CB8AC3E}">
        <p14:creationId xmlns:p14="http://schemas.microsoft.com/office/powerpoint/2010/main" val="331385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7404" y="3429000"/>
            <a:ext cx="3314476" cy="3024336"/>
          </a:xfrm>
        </p:spPr>
        <p:txBody>
          <a:bodyPr/>
          <a:lstStyle/>
          <a:p>
            <a:r>
              <a:rPr lang="en-US" dirty="0"/>
              <a:t>Have the option to create different types of analyses, and use templates.</a:t>
            </a:r>
          </a:p>
          <a:p>
            <a:r>
              <a:rPr lang="en-US" dirty="0"/>
              <a:t>Can also create models and reports, which compile your data in a nice, digestive way.</a:t>
            </a:r>
          </a:p>
          <a:p>
            <a:r>
              <a:rPr lang="en-US" dirty="0"/>
              <a:t>Difficult to define objects not already in a ‘bucket’</a:t>
            </a:r>
          </a:p>
        </p:txBody>
      </p:sp>
      <p:sp>
        <p:nvSpPr>
          <p:cNvPr id="2" name="Title 1"/>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Works Reporting</a:t>
            </a:r>
          </a:p>
        </p:txBody>
      </p:sp>
      <p:pic>
        <p:nvPicPr>
          <p:cNvPr id="9" name="Picture 8"/>
          <p:cNvPicPr>
            <a:picLocks noChangeAspect="1"/>
          </p:cNvPicPr>
          <p:nvPr/>
        </p:nvPicPr>
        <p:blipFill>
          <a:blip r:embed="rId3"/>
          <a:stretch>
            <a:fillRect/>
          </a:stretch>
        </p:blipFill>
        <p:spPr>
          <a:xfrm>
            <a:off x="3635895" y="1837514"/>
            <a:ext cx="5508556" cy="4693634"/>
          </a:xfrm>
          <a:prstGeom prst="rect">
            <a:avLst/>
          </a:prstGeom>
        </p:spPr>
      </p:pic>
      <p:pic>
        <p:nvPicPr>
          <p:cNvPr id="4" name="Picture 3"/>
          <p:cNvPicPr>
            <a:picLocks noChangeAspect="1"/>
          </p:cNvPicPr>
          <p:nvPr/>
        </p:nvPicPr>
        <p:blipFill>
          <a:blip r:embed="rId4"/>
          <a:stretch>
            <a:fillRect/>
          </a:stretch>
        </p:blipFill>
        <p:spPr>
          <a:xfrm>
            <a:off x="365590" y="972131"/>
            <a:ext cx="5438769" cy="2205459"/>
          </a:xfrm>
          <a:prstGeom prst="rect">
            <a:avLst/>
          </a:prstGeom>
        </p:spPr>
      </p:pic>
    </p:spTree>
    <p:extLst>
      <p:ext uri="{BB962C8B-B14F-4D97-AF65-F5344CB8AC3E}">
        <p14:creationId xmlns:p14="http://schemas.microsoft.com/office/powerpoint/2010/main" val="667208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p:cNvSpPr>
            <a:spLocks noGrp="1"/>
          </p:cNvSpPr>
          <p:nvPr>
            <p:ph type="body" sz="quarter" idx="15"/>
          </p:nvPr>
        </p:nvSpPr>
        <p:spPr>
          <a:xfrm>
            <a:off x="539552" y="1161288"/>
            <a:ext cx="2966682" cy="540000"/>
          </a:xfrm>
        </p:spPr>
        <p:txBody>
          <a:bodyPr>
            <a:normAutofit/>
          </a:bodyPr>
          <a:lstStyle/>
          <a:p>
            <a:pPr algn="ctr"/>
            <a:r>
              <a:rPr lang="en-US" sz="2400" dirty="0"/>
              <a:t>Quick Analysis</a:t>
            </a:r>
          </a:p>
        </p:txBody>
      </p:sp>
      <p:sp>
        <p:nvSpPr>
          <p:cNvPr id="7" name="Segnaposto testo 6"/>
          <p:cNvSpPr>
            <a:spLocks noGrp="1"/>
          </p:cNvSpPr>
          <p:nvPr>
            <p:ph type="body" sz="quarter" idx="16"/>
          </p:nvPr>
        </p:nvSpPr>
        <p:spPr>
          <a:xfrm>
            <a:off x="5403172" y="1161288"/>
            <a:ext cx="3129267" cy="540000"/>
          </a:xfrm>
        </p:spPr>
        <p:txBody>
          <a:bodyPr>
            <a:normAutofit/>
          </a:bodyPr>
          <a:lstStyle/>
          <a:p>
            <a:pPr algn="ctr"/>
            <a:r>
              <a:rPr lang="en-US" sz="2400" dirty="0"/>
              <a:t>Works Reports </a:t>
            </a:r>
          </a:p>
        </p:txBody>
      </p:sp>
      <p:sp>
        <p:nvSpPr>
          <p:cNvPr id="3" name="Titolo 2"/>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What is an Analyst to do?? </a:t>
            </a:r>
          </a:p>
        </p:txBody>
      </p:sp>
      <p:pic>
        <p:nvPicPr>
          <p:cNvPr id="13" name="Picture 12"/>
          <p:cNvPicPr>
            <a:picLocks noChangeAspect="1"/>
          </p:cNvPicPr>
          <p:nvPr/>
        </p:nvPicPr>
        <p:blipFill>
          <a:blip r:embed="rId3"/>
          <a:stretch>
            <a:fillRect/>
          </a:stretch>
        </p:blipFill>
        <p:spPr>
          <a:xfrm>
            <a:off x="3764121" y="4932005"/>
            <a:ext cx="1615758" cy="1674513"/>
          </a:xfrm>
          <a:prstGeom prst="rect">
            <a:avLst/>
          </a:prstGeom>
        </p:spPr>
      </p:pic>
      <p:sp>
        <p:nvSpPr>
          <p:cNvPr id="4" name="Speech Bubble: Rectangle with Corners Rounded 3"/>
          <p:cNvSpPr/>
          <p:nvPr/>
        </p:nvSpPr>
        <p:spPr bwMode="auto">
          <a:xfrm>
            <a:off x="539552" y="1881848"/>
            <a:ext cx="2966682" cy="2771288"/>
          </a:xfrm>
          <a:prstGeom prst="wedgeRoundRectCallout">
            <a:avLst>
              <a:gd name="adj1" fmla="val 71452"/>
              <a:gd name="adj2" fmla="val 73125"/>
              <a:gd name="adj3" fmla="val 16667"/>
            </a:avLst>
          </a:prstGeom>
          <a:solidFill>
            <a:schemeClr val="bg1">
              <a:lumMod val="95000"/>
            </a:schemeClr>
          </a:solidFill>
          <a:ln>
            <a:solidFill>
              <a:schemeClr val="bg1">
                <a:lumMod val="95000"/>
              </a:schemeClr>
            </a:solidFill>
          </a:ln>
          <a:effectLst>
            <a:prstShdw prst="shdw17" dist="17961" dir="2700000">
              <a:srgbClr val="C0C0C0">
                <a:gamma/>
                <a:shade val="60000"/>
                <a:invGamma/>
              </a:srgbClr>
            </a:prstShdw>
          </a:effectLst>
        </p:spPr>
        <p:txBody>
          <a:bodyPr lIns="72000" tIns="36000" rIns="72000" bIns="36000" rtlCol="0" anchor="ctr" anchorCtr="1"/>
          <a:lstStyle/>
          <a:p>
            <a:pPr algn="ctr" eaLnBrk="0" hangingPunct="0">
              <a:buClr>
                <a:schemeClr val="tx1"/>
              </a:buClr>
              <a:buFont typeface="Wingdings" pitchFamily="2" charset="2"/>
              <a:buNone/>
            </a:pPr>
            <a:r>
              <a:rPr lang="en-US" sz="2800" dirty="0"/>
              <a:t>Quick to make</a:t>
            </a:r>
          </a:p>
          <a:p>
            <a:pPr algn="ctr" eaLnBrk="0" hangingPunct="0">
              <a:buClr>
                <a:schemeClr val="tx1"/>
              </a:buClr>
              <a:buFont typeface="Wingdings" pitchFamily="2" charset="2"/>
              <a:buNone/>
            </a:pPr>
            <a:endParaRPr lang="en-US" sz="2800" dirty="0"/>
          </a:p>
          <a:p>
            <a:pPr algn="ctr" eaLnBrk="0" hangingPunct="0">
              <a:buClr>
                <a:schemeClr val="tx1"/>
              </a:buClr>
              <a:buFont typeface="Wingdings" pitchFamily="2" charset="2"/>
              <a:buNone/>
            </a:pPr>
            <a:r>
              <a:rPr lang="en-US" sz="2800" dirty="0"/>
              <a:t>Not easy to change</a:t>
            </a:r>
          </a:p>
        </p:txBody>
      </p:sp>
      <p:sp>
        <p:nvSpPr>
          <p:cNvPr id="14" name="Speech Bubble: Rectangle with Corners Rounded 13"/>
          <p:cNvSpPr/>
          <p:nvPr/>
        </p:nvSpPr>
        <p:spPr bwMode="auto">
          <a:xfrm>
            <a:off x="5403172" y="1844824"/>
            <a:ext cx="3129267" cy="2808312"/>
          </a:xfrm>
          <a:prstGeom prst="wedgeRoundRectCallout">
            <a:avLst>
              <a:gd name="adj1" fmla="val -66711"/>
              <a:gd name="adj2" fmla="val 72341"/>
              <a:gd name="adj3" fmla="val 16667"/>
            </a:avLst>
          </a:prstGeom>
          <a:solidFill>
            <a:schemeClr val="bg1">
              <a:lumMod val="95000"/>
            </a:schemeClr>
          </a:solidFill>
          <a:ln>
            <a:solidFill>
              <a:schemeClr val="bg1">
                <a:lumMod val="95000"/>
              </a:schemeClr>
            </a:solidFill>
          </a:ln>
          <a:effectLst>
            <a:prstShdw prst="shdw17" dist="17961" dir="2700000">
              <a:srgbClr val="C0C0C0">
                <a:gamma/>
                <a:shade val="60000"/>
                <a:invGamma/>
              </a:srgbClr>
            </a:prstShdw>
          </a:effectLst>
        </p:spPr>
        <p:txBody>
          <a:bodyPr lIns="72000" tIns="36000" rIns="72000" bIns="36000" rtlCol="0" anchor="ctr" anchorCtr="1"/>
          <a:lstStyle/>
          <a:p>
            <a:pPr algn="ctr" eaLnBrk="0" hangingPunct="0">
              <a:buClr>
                <a:schemeClr val="tx1"/>
              </a:buClr>
              <a:buFont typeface="Wingdings" pitchFamily="2" charset="2"/>
              <a:buNone/>
            </a:pPr>
            <a:r>
              <a:rPr lang="en-US" sz="2400" dirty="0"/>
              <a:t>Can have many different types of custom reports</a:t>
            </a:r>
          </a:p>
          <a:p>
            <a:pPr algn="ctr" eaLnBrk="0" hangingPunct="0">
              <a:buClr>
                <a:schemeClr val="tx1"/>
              </a:buClr>
              <a:buFont typeface="Wingdings" pitchFamily="2" charset="2"/>
              <a:buNone/>
            </a:pPr>
            <a:endParaRPr lang="en-US" sz="2400" dirty="0"/>
          </a:p>
          <a:p>
            <a:pPr algn="ctr" eaLnBrk="0" hangingPunct="0">
              <a:buClr>
                <a:schemeClr val="tx1"/>
              </a:buClr>
              <a:buFont typeface="Wingdings" pitchFamily="2" charset="2"/>
              <a:buNone/>
            </a:pPr>
            <a:r>
              <a:rPr lang="en-US" sz="2400" dirty="0"/>
              <a:t>Not easy to change objects</a:t>
            </a:r>
          </a:p>
        </p:txBody>
      </p:sp>
      <p:sp>
        <p:nvSpPr>
          <p:cNvPr id="2" name="Thought Bubble: Cloud 1"/>
          <p:cNvSpPr/>
          <p:nvPr/>
        </p:nvSpPr>
        <p:spPr bwMode="auto">
          <a:xfrm>
            <a:off x="3764121" y="2636912"/>
            <a:ext cx="1434247" cy="2322548"/>
          </a:xfrm>
          <a:prstGeom prst="cloudCallout">
            <a:avLst>
              <a:gd name="adj1" fmla="val -850"/>
              <a:gd name="adj2" fmla="val 62501"/>
            </a:avLst>
          </a:prstGeom>
          <a:solidFill>
            <a:schemeClr val="bg1"/>
          </a:solidFill>
          <a:ln>
            <a:solidFill>
              <a:schemeClr val="accent1"/>
            </a:solidFill>
          </a:ln>
          <a:effectLst/>
        </p:spPr>
        <p:txBody>
          <a:bodyPr lIns="72000" tIns="36000" rIns="72000" bIns="36000" rtlCol="0" anchor="ctr" anchorCtr="1"/>
          <a:lstStyle/>
          <a:p>
            <a:pPr algn="ctr" eaLnBrk="0" hangingPunct="0">
              <a:buClr>
                <a:schemeClr val="tx1"/>
              </a:buClr>
              <a:buFont typeface="Wingdings" pitchFamily="2" charset="2"/>
              <a:buNone/>
            </a:pPr>
            <a:r>
              <a:rPr lang="en-US" sz="1200" dirty="0"/>
              <a:t>Hummm.</a:t>
            </a:r>
          </a:p>
          <a:p>
            <a:pPr algn="ctr" eaLnBrk="0" hangingPunct="0">
              <a:buClr>
                <a:schemeClr val="tx1"/>
              </a:buClr>
              <a:buFont typeface="Wingdings" pitchFamily="2" charset="2"/>
              <a:buNone/>
            </a:pPr>
            <a:endParaRPr lang="en-US" sz="1200" dirty="0"/>
          </a:p>
          <a:p>
            <a:pPr algn="ctr" eaLnBrk="0" hangingPunct="0">
              <a:buClr>
                <a:schemeClr val="tx1"/>
              </a:buClr>
              <a:buFont typeface="Wingdings" pitchFamily="2" charset="2"/>
              <a:buNone/>
            </a:pPr>
            <a:r>
              <a:rPr lang="en-US" sz="1200" dirty="0"/>
              <a:t>I wish a mix of each.</a:t>
            </a:r>
          </a:p>
          <a:p>
            <a:pPr algn="ctr" eaLnBrk="0" hangingPunct="0">
              <a:buClr>
                <a:schemeClr val="tx1"/>
              </a:buClr>
              <a:buFont typeface="Wingdings" pitchFamily="2" charset="2"/>
              <a:buNone/>
            </a:pPr>
            <a:endParaRPr lang="en-US" sz="1200" dirty="0"/>
          </a:p>
          <a:p>
            <a:pPr algn="ctr" eaLnBrk="0" hangingPunct="0">
              <a:buClr>
                <a:schemeClr val="tx1"/>
              </a:buClr>
              <a:buFont typeface="Wingdings" pitchFamily="2" charset="2"/>
              <a:buNone/>
            </a:pPr>
            <a:r>
              <a:rPr lang="en-US" sz="1200" dirty="0"/>
              <a:t>Is there such a thing?</a:t>
            </a:r>
          </a:p>
        </p:txBody>
      </p:sp>
      <p:sp>
        <p:nvSpPr>
          <p:cNvPr id="5" name="Double Wave 4"/>
          <p:cNvSpPr/>
          <p:nvPr/>
        </p:nvSpPr>
        <p:spPr bwMode="auto">
          <a:xfrm rot="16200000">
            <a:off x="6156176" y="5312061"/>
            <a:ext cx="914400" cy="914400"/>
          </a:xfrm>
          <a:prstGeom prst="doubleWave">
            <a:avLst/>
          </a:prstGeom>
          <a:solidFill>
            <a:schemeClr val="bg1"/>
          </a:solidFill>
          <a:ln>
            <a:solidFill>
              <a:schemeClr val="accent1"/>
            </a:solid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p>
        </p:txBody>
      </p:sp>
      <p:sp>
        <p:nvSpPr>
          <p:cNvPr id="8" name="Moon 7"/>
          <p:cNvSpPr/>
          <p:nvPr/>
        </p:nvSpPr>
        <p:spPr bwMode="auto">
          <a:xfrm rot="5400000">
            <a:off x="6359624" y="5290357"/>
            <a:ext cx="457200" cy="1872208"/>
          </a:xfrm>
          <a:prstGeom prst="moon">
            <a:avLst>
              <a:gd name="adj" fmla="val 71053"/>
            </a:avLst>
          </a:prstGeom>
          <a:solidFill>
            <a:schemeClr val="bg1"/>
          </a:solidFill>
          <a:ln>
            <a:solidFill>
              <a:schemeClr val="accent1"/>
            </a:solidFill>
          </a:ln>
          <a:effectLst/>
        </p:spPr>
        <p:txBody>
          <a:bodyPr lIns="72000" tIns="36000" rIns="72000" bIns="36000" rtlCol="0" anchor="ctr" anchorCtr="1"/>
          <a:lstStyle/>
          <a:p>
            <a:pPr algn="ctr" eaLnBrk="0" hangingPunct="0">
              <a:buClr>
                <a:schemeClr val="tx1"/>
              </a:buClr>
              <a:buFont typeface="Wingdings" pitchFamily="2" charset="2"/>
              <a:buNone/>
            </a:pPr>
            <a:endParaRPr lang="en-US" sz="1200" dirty="0"/>
          </a:p>
        </p:txBody>
      </p:sp>
      <p:sp>
        <p:nvSpPr>
          <p:cNvPr id="9" name="TextBox 8"/>
          <p:cNvSpPr txBox="1"/>
          <p:nvPr/>
        </p:nvSpPr>
        <p:spPr>
          <a:xfrm>
            <a:off x="5927130" y="5973634"/>
            <a:ext cx="1372492" cy="461665"/>
          </a:xfrm>
          <a:prstGeom prst="rect">
            <a:avLst/>
          </a:prstGeom>
          <a:noFill/>
        </p:spPr>
        <p:txBody>
          <a:bodyPr wrap="none" rtlCol="0">
            <a:spAutoFit/>
          </a:bodyPr>
          <a:lstStyle/>
          <a:p>
            <a:r>
              <a:rPr lang="en-US" sz="2400" b="1" dirty="0">
                <a:latin typeface="+mn-lt"/>
              </a:rPr>
              <a:t>Suck Less</a:t>
            </a:r>
          </a:p>
        </p:txBody>
      </p:sp>
    </p:spTree>
    <p:extLst>
      <p:ext uri="{BB962C8B-B14F-4D97-AF65-F5344CB8AC3E}">
        <p14:creationId xmlns:p14="http://schemas.microsoft.com/office/powerpoint/2010/main" val="4146258822"/>
      </p:ext>
    </p:extLst>
  </p:cSld>
  <p:clrMapOvr>
    <a:masterClrMapping/>
  </p:clrMapOvr>
</p:sld>
</file>

<file path=ppt/theme/theme1.xml><?xml version="1.0" encoding="utf-8"?>
<a:theme xmlns:a="http://schemas.openxmlformats.org/drawingml/2006/main" name="2_Moviri template">
  <a:themeElements>
    <a:clrScheme name="Moviri">
      <a:dk1>
        <a:srgbClr val="003165"/>
      </a:dk1>
      <a:lt1>
        <a:srgbClr val="FFFFFF"/>
      </a:lt1>
      <a:dk2>
        <a:srgbClr val="002423"/>
      </a:dk2>
      <a:lt2>
        <a:srgbClr val="FAAF4C"/>
      </a:lt2>
      <a:accent1>
        <a:srgbClr val="3C6481"/>
      </a:accent1>
      <a:accent2>
        <a:srgbClr val="0375AB"/>
      </a:accent2>
      <a:accent3>
        <a:srgbClr val="939597"/>
      </a:accent3>
      <a:accent4>
        <a:srgbClr val="C74E66"/>
      </a:accent4>
      <a:accent5>
        <a:srgbClr val="F4998B"/>
      </a:accent5>
      <a:accent6>
        <a:srgbClr val="CDA987"/>
      </a:accent6>
      <a:hlink>
        <a:srgbClr val="002423"/>
      </a:hlink>
      <a:folHlink>
        <a:srgbClr val="C74E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solidFill>
            <a:schemeClr val="accent1"/>
          </a:solidFill>
        </a:ln>
        <a:effectLst/>
      </a:spPr>
      <a:bodyPr lIns="72000" tIns="36000" rIns="72000" bIns="36000" rtlCol="0" anchor="ctr" anchorCtr="1"/>
      <a:lstStyle>
        <a:defPPr algn="ctr" eaLnBrk="0" hangingPunct="0">
          <a:buClr>
            <a:schemeClr val="tx1"/>
          </a:buClr>
          <a:buFont typeface="Wingdings" pitchFamily="2" charset="2"/>
          <a:buNone/>
          <a:defRPr sz="1200" dirty="0" err="1" smtClean="0"/>
        </a:defPPr>
      </a:lstStyle>
    </a:spDef>
    <a:lnDef>
      <a:spPr bwMode="auto">
        <a:noFill/>
        <a:ln w="9525">
          <a:solidFill>
            <a:srgbClr val="808080"/>
          </a:solidFill>
          <a:miter lim="800000"/>
          <a:headEnd/>
          <a:tailEnd/>
        </a:ln>
        <a:effectLst/>
      </a:spPr>
      <a:bodyPr/>
      <a:lstStyle/>
    </a:lnDef>
    <a:txDef>
      <a:spPr>
        <a:noFill/>
      </a:spPr>
      <a:bodyPr wrap="square" rtlCol="0">
        <a:spAutoFit/>
      </a:bodyPr>
      <a:lstStyle>
        <a:defPPr>
          <a:defRPr sz="2400" b="1" dirty="0" err="1" smtClean="0">
            <a:latin typeface="+mn-lt"/>
          </a:defRPr>
        </a:defPPr>
      </a:lstStyle>
    </a:tx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dello DRAFT template pptx 16-9" id="{2ABB75A2-B0AA-40FA-B0FF-7451ECF1BE5D}" vid="{E8C8CE55-B64F-4E0C-81B7-E6DB30D1EE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59784</TotalTime>
  <Words>3097</Words>
  <Application>Microsoft Office PowerPoint</Application>
  <PresentationFormat>On-screen Show (4:3)</PresentationFormat>
  <Paragraphs>372</Paragraphs>
  <Slides>23</Slides>
  <Notes>23</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AvantGarde Md BT</vt:lpstr>
      <vt:lpstr>Calibri</vt:lpstr>
      <vt:lpstr>Calibri Light</vt:lpstr>
      <vt:lpstr>Century Gothic</vt:lpstr>
      <vt:lpstr>Courier New</vt:lpstr>
      <vt:lpstr>Lato</vt:lpstr>
      <vt:lpstr>PT Sans</vt:lpstr>
      <vt:lpstr>Wingdings</vt:lpstr>
      <vt:lpstr>2_Moviri template</vt:lpstr>
      <vt:lpstr>PowerPoint Presentation</vt:lpstr>
      <vt:lpstr>Filter Based Reporting  with TrueSight Capacity Optimization</vt:lpstr>
      <vt:lpstr>Agenda</vt:lpstr>
      <vt:lpstr>Introduction To Two Versions Of Mr. Ben</vt:lpstr>
      <vt:lpstr>The Situation</vt:lpstr>
      <vt:lpstr>Problem Statement</vt:lpstr>
      <vt:lpstr>Quick Analysis</vt:lpstr>
      <vt:lpstr>Works Reporting</vt:lpstr>
      <vt:lpstr>What is an Analyst to do?? </vt:lpstr>
      <vt:lpstr>Is There An Alternative?</vt:lpstr>
      <vt:lpstr>Time for the Suck Less hat… </vt:lpstr>
      <vt:lpstr>Filter Based Reporting</vt:lpstr>
      <vt:lpstr>Analysis And Reports Section</vt:lpstr>
      <vt:lpstr>Use Case – Command Center / Help Desk</vt:lpstr>
      <vt:lpstr>Use Case - Capacity Ad Hoc Requests</vt:lpstr>
      <vt:lpstr>Use Case - Alerted Storage</vt:lpstr>
      <vt:lpstr>Resource Monitor</vt:lpstr>
      <vt:lpstr>Use Case - Alerted Storage Windows Filter</vt:lpstr>
      <vt:lpstr>Example Search String</vt:lpstr>
      <vt:lpstr>PowerPoint Presentation</vt:lpstr>
      <vt:lpstr>Available References</vt:lpstr>
      <vt:lpstr>PowerPoint Presentation</vt:lpstr>
      <vt:lpstr>Keywords and Concepts</vt:lpstr>
    </vt:vector>
  </TitlesOfParts>
  <Company>Moviri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paola.ghidotti</dc:creator>
  <cp:lastModifiedBy> </cp:lastModifiedBy>
  <cp:revision>1572</cp:revision>
  <cp:lastPrinted>2017-01-25T21:44:03Z</cp:lastPrinted>
  <dcterms:created xsi:type="dcterms:W3CDTF">2012-09-25T08:34:41Z</dcterms:created>
  <dcterms:modified xsi:type="dcterms:W3CDTF">2017-02-22T20:56:59Z</dcterms:modified>
</cp:coreProperties>
</file>