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9" r:id="rId1"/>
  </p:sldMasterIdLst>
  <p:notesMasterIdLst>
    <p:notesMasterId r:id="rId36"/>
  </p:notesMasterIdLst>
  <p:handoutMasterIdLst>
    <p:handoutMasterId r:id="rId37"/>
  </p:handoutMasterIdLst>
  <p:sldIdLst>
    <p:sldId id="776" r:id="rId2"/>
    <p:sldId id="528" r:id="rId3"/>
    <p:sldId id="695" r:id="rId4"/>
    <p:sldId id="748" r:id="rId5"/>
    <p:sldId id="692" r:id="rId6"/>
    <p:sldId id="753" r:id="rId7"/>
    <p:sldId id="754" r:id="rId8"/>
    <p:sldId id="755" r:id="rId9"/>
    <p:sldId id="770" r:id="rId10"/>
    <p:sldId id="777" r:id="rId11"/>
    <p:sldId id="744" r:id="rId12"/>
    <p:sldId id="756" r:id="rId13"/>
    <p:sldId id="771" r:id="rId14"/>
    <p:sldId id="772" r:id="rId15"/>
    <p:sldId id="750" r:id="rId16"/>
    <p:sldId id="757" r:id="rId17"/>
    <p:sldId id="779" r:id="rId18"/>
    <p:sldId id="766" r:id="rId19"/>
    <p:sldId id="767" r:id="rId20"/>
    <p:sldId id="758" r:id="rId21"/>
    <p:sldId id="765" r:id="rId22"/>
    <p:sldId id="768" r:id="rId23"/>
    <p:sldId id="759" r:id="rId24"/>
    <p:sldId id="761" r:id="rId25"/>
    <p:sldId id="762" r:id="rId26"/>
    <p:sldId id="760" r:id="rId27"/>
    <p:sldId id="778" r:id="rId28"/>
    <p:sldId id="751" r:id="rId29"/>
    <p:sldId id="763" r:id="rId30"/>
    <p:sldId id="774" r:id="rId31"/>
    <p:sldId id="769" r:id="rId32"/>
    <p:sldId id="775" r:id="rId33"/>
    <p:sldId id="752" r:id="rId34"/>
    <p:sldId id="633" r:id="rId35"/>
  </p:sldIdLst>
  <p:sldSz cx="12192000" cy="6858000"/>
  <p:notesSz cx="6889750" cy="10021888"/>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Look-alike proposal" id="{5C747024-B5EB-1D45-9837-AC7186E1A021}">
          <p14:sldIdLst>
            <p14:sldId id="776"/>
            <p14:sldId id="528"/>
            <p14:sldId id="695"/>
            <p14:sldId id="748"/>
            <p14:sldId id="692"/>
            <p14:sldId id="753"/>
            <p14:sldId id="754"/>
            <p14:sldId id="755"/>
            <p14:sldId id="770"/>
            <p14:sldId id="777"/>
            <p14:sldId id="744"/>
            <p14:sldId id="756"/>
            <p14:sldId id="771"/>
            <p14:sldId id="772"/>
            <p14:sldId id="750"/>
            <p14:sldId id="757"/>
            <p14:sldId id="779"/>
            <p14:sldId id="766"/>
            <p14:sldId id="767"/>
            <p14:sldId id="758"/>
            <p14:sldId id="765"/>
            <p14:sldId id="768"/>
            <p14:sldId id="759"/>
            <p14:sldId id="761"/>
            <p14:sldId id="762"/>
            <p14:sldId id="760"/>
            <p14:sldId id="778"/>
            <p14:sldId id="751"/>
            <p14:sldId id="763"/>
            <p14:sldId id="774"/>
            <p14:sldId id="769"/>
            <p14:sldId id="775"/>
            <p14:sldId id="752"/>
            <p14:sldId id="633"/>
          </p14:sldIdLst>
        </p14:section>
      </p14:sectionLst>
    </p:ext>
    <p:ext uri="{EFAFB233-063F-42B5-8137-9DF3F51BA10A}">
      <p15:sldGuideLst xmlns:p15="http://schemas.microsoft.com/office/powerpoint/2012/main">
        <p15:guide id="1" orient="horz" pos="4156" userDrawn="1">
          <p15:clr>
            <a:srgbClr val="A4A3A4"/>
          </p15:clr>
        </p15:guide>
        <p15:guide id="2" pos="3568" userDrawn="1">
          <p15:clr>
            <a:srgbClr val="A4A3A4"/>
          </p15:clr>
        </p15:guide>
      </p15:sldGuideLst>
    </p:ext>
    <p:ext uri="{2D200454-40CA-4A62-9FC3-DE9A4176ACB9}">
      <p15:notesGuideLst xmlns:p15="http://schemas.microsoft.com/office/powerpoint/2012/main">
        <p15:guide id="1" orient="horz" pos="3158" userDrawn="1">
          <p15:clr>
            <a:srgbClr val="A4A3A4"/>
          </p15:clr>
        </p15:guide>
        <p15:guide id="2" pos="217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ia Berlusconi" initials="MB"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38543"/>
    <a:srgbClr val="77B54F"/>
    <a:srgbClr val="2FB1D3"/>
    <a:srgbClr val="000000"/>
    <a:srgbClr val="001D3A"/>
    <a:srgbClr val="003366"/>
    <a:srgbClr val="FCFCB6"/>
    <a:srgbClr val="FFFDD0"/>
    <a:srgbClr val="FFF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F2DE63D5-997A-4646-A377-4702673A728D}">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59259" autoAdjust="0"/>
  </p:normalViewPr>
  <p:slideViewPr>
    <p:cSldViewPr snapToObjects="1" showGuides="1">
      <p:cViewPr varScale="1">
        <p:scale>
          <a:sx n="65" d="100"/>
          <a:sy n="65" d="100"/>
        </p:scale>
        <p:origin x="2190" y="60"/>
      </p:cViewPr>
      <p:guideLst>
        <p:guide orient="horz" pos="4156"/>
        <p:guide pos="3568"/>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howGuides="1">
      <p:cViewPr varScale="1">
        <p:scale>
          <a:sx n="50" d="100"/>
          <a:sy n="50" d="100"/>
        </p:scale>
        <p:origin x="2904" y="48"/>
      </p:cViewPr>
      <p:guideLst>
        <p:guide orient="horz" pos="3158"/>
        <p:guide pos="217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8"/>
            <a:ext cx="2985558" cy="501094"/>
          </a:xfrm>
          <a:prstGeom prst="rect">
            <a:avLst/>
          </a:prstGeom>
        </p:spPr>
        <p:txBody>
          <a:bodyPr vert="horz" lIns="93037" tIns="46520" rIns="93037" bIns="46520" rtlCol="0"/>
          <a:lstStyle>
            <a:lvl1pPr algn="l">
              <a:defRPr sz="1200"/>
            </a:lvl1pPr>
          </a:lstStyle>
          <a:p>
            <a:endParaRPr lang="en-US" dirty="0"/>
          </a:p>
        </p:txBody>
      </p:sp>
      <p:sp>
        <p:nvSpPr>
          <p:cNvPr id="3" name="Date Placeholder 2"/>
          <p:cNvSpPr>
            <a:spLocks noGrp="1"/>
          </p:cNvSpPr>
          <p:nvPr>
            <p:ph type="dt" sz="quarter" idx="1"/>
          </p:nvPr>
        </p:nvSpPr>
        <p:spPr>
          <a:xfrm>
            <a:off x="3902599" y="8"/>
            <a:ext cx="2985558" cy="501094"/>
          </a:xfrm>
          <a:prstGeom prst="rect">
            <a:avLst/>
          </a:prstGeom>
        </p:spPr>
        <p:txBody>
          <a:bodyPr vert="horz" lIns="93037" tIns="46520" rIns="93037" bIns="46520" rtlCol="0"/>
          <a:lstStyle>
            <a:lvl1pPr algn="r">
              <a:defRPr sz="1200"/>
            </a:lvl1pPr>
          </a:lstStyle>
          <a:p>
            <a:fld id="{90E6015D-D711-493F-A0E9-52DE7608FEE3}" type="datetimeFigureOut">
              <a:rPr lang="en-US" smtClean="0"/>
              <a:pPr/>
              <a:t>11/6/2017</a:t>
            </a:fld>
            <a:endParaRPr lang="en-US" dirty="0"/>
          </a:p>
        </p:txBody>
      </p:sp>
      <p:sp>
        <p:nvSpPr>
          <p:cNvPr id="4" name="Footer Placeholder 3"/>
          <p:cNvSpPr>
            <a:spLocks noGrp="1"/>
          </p:cNvSpPr>
          <p:nvPr>
            <p:ph type="ftr" sz="quarter" idx="2"/>
          </p:nvPr>
        </p:nvSpPr>
        <p:spPr>
          <a:xfrm>
            <a:off x="3" y="9519062"/>
            <a:ext cx="2985558" cy="501094"/>
          </a:xfrm>
          <a:prstGeom prst="rect">
            <a:avLst/>
          </a:prstGeom>
        </p:spPr>
        <p:txBody>
          <a:bodyPr vert="horz" lIns="93037" tIns="46520" rIns="93037" bIns="465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02599" y="9519062"/>
            <a:ext cx="2985558" cy="501094"/>
          </a:xfrm>
          <a:prstGeom prst="rect">
            <a:avLst/>
          </a:prstGeom>
        </p:spPr>
        <p:txBody>
          <a:bodyPr vert="horz" lIns="93037" tIns="46520" rIns="93037" bIns="46520" rtlCol="0" anchor="b"/>
          <a:lstStyle>
            <a:lvl1pPr algn="r">
              <a:defRPr sz="1200"/>
            </a:lvl1pPr>
          </a:lstStyle>
          <a:p>
            <a:fld id="{BDC8AFB7-3CEB-42B5-84E2-61FA872FA1BB}" type="slidenum">
              <a:rPr lang="en-US" smtClean="0"/>
              <a:pPr/>
              <a:t>‹#›</a:t>
            </a:fld>
            <a:endParaRPr lang="en-US" dirty="0"/>
          </a:p>
        </p:txBody>
      </p:sp>
    </p:spTree>
    <p:extLst>
      <p:ext uri="{BB962C8B-B14F-4D97-AF65-F5344CB8AC3E}">
        <p14:creationId xmlns:p14="http://schemas.microsoft.com/office/powerpoint/2010/main" val="40929042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8"/>
            <a:ext cx="2985558" cy="501094"/>
          </a:xfrm>
          <a:prstGeom prst="rect">
            <a:avLst/>
          </a:prstGeom>
        </p:spPr>
        <p:txBody>
          <a:bodyPr vert="horz" lIns="93037" tIns="46520" rIns="93037" bIns="46520" rtlCol="0"/>
          <a:lstStyle>
            <a:lvl1pPr algn="l">
              <a:defRPr sz="1200"/>
            </a:lvl1pPr>
          </a:lstStyle>
          <a:p>
            <a:endParaRPr lang="en-US" dirty="0"/>
          </a:p>
        </p:txBody>
      </p:sp>
      <p:sp>
        <p:nvSpPr>
          <p:cNvPr id="3" name="Date Placeholder 2"/>
          <p:cNvSpPr>
            <a:spLocks noGrp="1"/>
          </p:cNvSpPr>
          <p:nvPr>
            <p:ph type="dt" idx="1"/>
          </p:nvPr>
        </p:nvSpPr>
        <p:spPr>
          <a:xfrm>
            <a:off x="3902599" y="8"/>
            <a:ext cx="2985558" cy="501094"/>
          </a:xfrm>
          <a:prstGeom prst="rect">
            <a:avLst/>
          </a:prstGeom>
        </p:spPr>
        <p:txBody>
          <a:bodyPr vert="horz" lIns="93037" tIns="46520" rIns="93037" bIns="46520" rtlCol="0"/>
          <a:lstStyle>
            <a:lvl1pPr algn="r">
              <a:defRPr sz="1200"/>
            </a:lvl1pPr>
          </a:lstStyle>
          <a:p>
            <a:fld id="{92AFE544-0A69-4C50-94C8-A81381EA7605}" type="datetimeFigureOut">
              <a:rPr lang="en-US" smtClean="0"/>
              <a:pPr/>
              <a:t>11/6/2017</a:t>
            </a:fld>
            <a:endParaRPr lang="en-US" dirty="0"/>
          </a:p>
        </p:txBody>
      </p:sp>
      <p:sp>
        <p:nvSpPr>
          <p:cNvPr id="4" name="Slide Image Placeholder 3"/>
          <p:cNvSpPr>
            <a:spLocks noGrp="1" noRot="1" noChangeAspect="1"/>
          </p:cNvSpPr>
          <p:nvPr>
            <p:ph type="sldImg" idx="2"/>
          </p:nvPr>
        </p:nvSpPr>
        <p:spPr>
          <a:xfrm>
            <a:off x="101600" y="750888"/>
            <a:ext cx="6686550" cy="3760787"/>
          </a:xfrm>
          <a:prstGeom prst="rect">
            <a:avLst/>
          </a:prstGeom>
          <a:noFill/>
          <a:ln w="12700">
            <a:solidFill>
              <a:prstClr val="black"/>
            </a:solidFill>
          </a:ln>
        </p:spPr>
        <p:txBody>
          <a:bodyPr vert="horz" lIns="93037" tIns="46520" rIns="93037" bIns="46520" rtlCol="0" anchor="ctr"/>
          <a:lstStyle/>
          <a:p>
            <a:endParaRPr lang="en-US" dirty="0"/>
          </a:p>
        </p:txBody>
      </p:sp>
      <p:sp>
        <p:nvSpPr>
          <p:cNvPr id="5" name="Notes Placeholder 4"/>
          <p:cNvSpPr>
            <a:spLocks noGrp="1"/>
          </p:cNvSpPr>
          <p:nvPr>
            <p:ph type="body" sz="quarter" idx="3"/>
          </p:nvPr>
        </p:nvSpPr>
        <p:spPr>
          <a:xfrm>
            <a:off x="688976" y="4760400"/>
            <a:ext cx="5511800" cy="4509849"/>
          </a:xfrm>
          <a:prstGeom prst="rect">
            <a:avLst/>
          </a:prstGeom>
        </p:spPr>
        <p:txBody>
          <a:bodyPr vert="horz" lIns="93037" tIns="46520" rIns="93037" bIns="465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3" y="9519062"/>
            <a:ext cx="2985558" cy="501094"/>
          </a:xfrm>
          <a:prstGeom prst="rect">
            <a:avLst/>
          </a:prstGeom>
        </p:spPr>
        <p:txBody>
          <a:bodyPr vert="horz" lIns="93037" tIns="46520" rIns="93037" bIns="465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02599" y="9519062"/>
            <a:ext cx="2985558" cy="501094"/>
          </a:xfrm>
          <a:prstGeom prst="rect">
            <a:avLst/>
          </a:prstGeom>
        </p:spPr>
        <p:txBody>
          <a:bodyPr vert="horz" lIns="93037" tIns="46520" rIns="93037" bIns="46520" rtlCol="0" anchor="b"/>
          <a:lstStyle>
            <a:lvl1pPr algn="r">
              <a:defRPr sz="1200"/>
            </a:lvl1pPr>
          </a:lstStyle>
          <a:p>
            <a:fld id="{5E6E011A-51F3-42BB-8227-B66954A23F6D}" type="slidenum">
              <a:rPr lang="en-US" smtClean="0"/>
              <a:pPr/>
              <a:t>‹#›</a:t>
            </a:fld>
            <a:endParaRPr lang="en-US" dirty="0"/>
          </a:p>
        </p:txBody>
      </p:sp>
    </p:spTree>
    <p:extLst>
      <p:ext uri="{BB962C8B-B14F-4D97-AF65-F5344CB8AC3E}">
        <p14:creationId xmlns:p14="http://schemas.microsoft.com/office/powerpoint/2010/main" val="39412326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Cycle_bal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n.wikipedia.org/wiki/Unicycle_hockey"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rime.static-eric.com/"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sciencealert.com/scientists-find-australian-lizards-that-swap-gender-in-hot-weather" TargetMode="External"/><Relationship Id="rId4" Type="http://schemas.openxmlformats.org/officeDocument/2006/relationships/hyperlink" Target="http://www.smh.com.au/comment/how-climate-change-could-ruin-your-sex-life-20151105-gkrc67.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u="none" strike="noStrike" kern="1200" dirty="0">
                <a:solidFill>
                  <a:schemeClr val="tx1"/>
                </a:solidFill>
                <a:effectLst/>
                <a:latin typeface="Arial"/>
                <a:ea typeface="+mn-ea"/>
                <a:cs typeface="+mn-cs"/>
              </a:rPr>
              <a:t>Good afternoon. </a:t>
            </a:r>
          </a:p>
          <a:p>
            <a:endParaRPr lang="en-US" sz="1200" b="0" i="0" u="none" strike="noStrike" kern="1200" dirty="0">
              <a:solidFill>
                <a:schemeClr val="tx1"/>
              </a:solidFill>
              <a:effectLst/>
              <a:latin typeface="Arial"/>
              <a:ea typeface="+mn-ea"/>
              <a:cs typeface="+mn-cs"/>
            </a:endParaRPr>
          </a:p>
          <a:p>
            <a:r>
              <a:rPr lang="en-US" sz="1200" b="0" i="0" u="none" strike="noStrike" kern="1200" dirty="0">
                <a:solidFill>
                  <a:schemeClr val="tx1"/>
                </a:solidFill>
                <a:effectLst/>
                <a:latin typeface="Arial"/>
                <a:ea typeface="+mn-ea"/>
                <a:cs typeface="+mn-cs"/>
              </a:rPr>
              <a:t>Welcome to the CMG impact session </a:t>
            </a:r>
            <a:r>
              <a:rPr lang="en-US" sz="1200" b="1" i="0" u="none" strike="noStrike" kern="1200" dirty="0">
                <a:solidFill>
                  <a:schemeClr val="tx1"/>
                </a:solidFill>
                <a:effectLst/>
                <a:latin typeface="Arial"/>
                <a:ea typeface="+mn-ea"/>
                <a:cs typeface="+mn-cs"/>
              </a:rPr>
              <a:t>412</a:t>
            </a:r>
            <a:r>
              <a:rPr lang="en-US" sz="1200" b="0" i="0" u="none" strike="noStrike" kern="1200" dirty="0">
                <a:solidFill>
                  <a:schemeClr val="tx1"/>
                </a:solidFill>
                <a:effectLst/>
                <a:latin typeface="Arial"/>
                <a:ea typeface="+mn-ea"/>
                <a:cs typeface="+mn-cs"/>
              </a:rPr>
              <a:t> </a:t>
            </a:r>
            <a:r>
              <a:rPr lang="en-US" sz="1200" b="1" i="0" u="none" strike="noStrike" kern="1200" dirty="0">
                <a:solidFill>
                  <a:schemeClr val="tx1"/>
                </a:solidFill>
                <a:effectLst/>
                <a:latin typeface="Arial"/>
                <a:ea typeface="+mn-ea"/>
                <a:cs typeface="+mn-cs"/>
              </a:rPr>
              <a:t>“Incorporating Weather Data Into Capacity Planning Analysis”</a:t>
            </a:r>
            <a:r>
              <a:rPr lang="en-US" sz="1200" b="0" i="0" u="none" strike="noStrike" kern="1200" dirty="0">
                <a:solidFill>
                  <a:schemeClr val="tx1"/>
                </a:solidFill>
                <a:effectLst/>
                <a:latin typeface="Arial"/>
                <a:ea typeface="+mn-ea"/>
                <a:cs typeface="+mn-cs"/>
              </a:rPr>
              <a:t>.  This is a conversation about trying and failing, to get weather data incorporated into our capacity planning effort.  The original intent was to use this to help liberate other business data that we wanted to incorporate into our capacity planning efforts, which we eventually did.  Along the way we stumbled into using weather data to forecast a spike in VPN and VDI usage.</a:t>
            </a:r>
            <a:endParaRPr lang="en-US" sz="1200" kern="1200" dirty="0">
              <a:solidFill>
                <a:schemeClr val="tx1"/>
              </a:solidFill>
              <a:effectLst/>
              <a:latin typeface="Arial"/>
              <a:ea typeface="+mn-ea"/>
              <a:cs typeface="+mn-cs"/>
            </a:endParaRP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Note that a paper was submitted for publication in the CMG Journal.  So look out for that, or come talk to 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a booth in the vendor area, and would love to talk to you about this or any of our other presentations.</a:t>
            </a:r>
            <a:endParaRPr lang="en-US" sz="1200" kern="1200" dirty="0">
              <a:solidFill>
                <a:schemeClr val="tx1"/>
              </a:solidFill>
              <a:effectLst/>
              <a:latin typeface="Arial"/>
              <a:ea typeface="+mn-ea"/>
              <a:cs typeface="+mn-cs"/>
            </a:endParaRPr>
          </a:p>
          <a:p>
            <a:endParaRPr lang="en-US" sz="1200" kern="1200" dirty="0">
              <a:solidFill>
                <a:schemeClr val="tx1"/>
              </a:solidFill>
              <a:effectLst/>
              <a:latin typeface="Arial"/>
              <a:ea typeface="+mn-ea"/>
              <a:cs typeface="+mn-cs"/>
            </a:endParaRPr>
          </a:p>
          <a:p>
            <a:endParaRPr lang="en-US" sz="1200" kern="1200" dirty="0">
              <a:solidFill>
                <a:schemeClr val="tx1"/>
              </a:solidFill>
              <a:effectLst/>
              <a:latin typeface="Arial"/>
              <a:ea typeface="+mn-ea"/>
              <a:cs typeface="+mn-cs"/>
            </a:endParaRP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a:t>
            </a:r>
          </a:p>
          <a:p>
            <a:r>
              <a:rPr lang="en-US" sz="1200" kern="1200" dirty="0">
                <a:solidFill>
                  <a:schemeClr val="tx1"/>
                </a:solidFill>
                <a:effectLst/>
                <a:latin typeface="Arial"/>
                <a:ea typeface="+mn-ea"/>
                <a:cs typeface="+mn-cs"/>
              </a:rPr>
              <a:t>Congratulations!  It is my pleasure to notify you that your paper "</a:t>
            </a:r>
            <a:r>
              <a:rPr lang="en-US" sz="1200" i="1" kern="1200" dirty="0">
                <a:solidFill>
                  <a:schemeClr val="tx1"/>
                </a:solidFill>
                <a:effectLst/>
                <a:latin typeface="Arial"/>
                <a:ea typeface="+mn-ea"/>
                <a:cs typeface="+mn-cs"/>
              </a:rPr>
              <a:t>Incorporating Weather Data into Capacity Planning Analysis</a:t>
            </a:r>
            <a:r>
              <a:rPr lang="en-US" sz="1200" kern="1200" dirty="0">
                <a:solidFill>
                  <a:schemeClr val="tx1"/>
                </a:solidFill>
                <a:effectLst/>
                <a:latin typeface="Arial"/>
                <a:ea typeface="+mn-ea"/>
                <a:cs typeface="+mn-cs"/>
              </a:rPr>
              <a:t>" has been accepted for the CMG imPACt 2017 Conference to be held November 6 - 9, 2017 in New Orleans.  The Program Committee has scheduled your paper to the following session.</a:t>
            </a:r>
          </a:p>
          <a:p>
            <a:r>
              <a:rPr lang="en-US" sz="1200" kern="1200" dirty="0">
                <a:solidFill>
                  <a:schemeClr val="tx1"/>
                </a:solidFill>
                <a:effectLst/>
                <a:latin typeface="Arial"/>
                <a:ea typeface="+mn-ea"/>
                <a:cs typeface="+mn-cs"/>
              </a:rPr>
              <a:t> </a:t>
            </a:r>
          </a:p>
          <a:p>
            <a:r>
              <a:rPr lang="en-US" sz="1200" kern="1200" dirty="0">
                <a:solidFill>
                  <a:schemeClr val="tx1"/>
                </a:solidFill>
                <a:effectLst/>
                <a:latin typeface="Arial"/>
                <a:ea typeface="+mn-ea"/>
                <a:cs typeface="+mn-cs"/>
              </a:rPr>
              <a:t>Author(s):  Benjamin Davies</a:t>
            </a:r>
          </a:p>
          <a:p>
            <a:r>
              <a:rPr lang="en-US" sz="1200" kern="1200" dirty="0">
                <a:solidFill>
                  <a:schemeClr val="tx1"/>
                </a:solidFill>
                <a:effectLst/>
                <a:latin typeface="Arial"/>
                <a:ea typeface="+mn-ea"/>
                <a:cs typeface="+mn-cs"/>
              </a:rPr>
              <a:t>Session Number:  412</a:t>
            </a:r>
          </a:p>
          <a:p>
            <a:r>
              <a:rPr lang="en-US" sz="1200" kern="1200" dirty="0">
                <a:solidFill>
                  <a:schemeClr val="tx1"/>
                </a:solidFill>
                <a:effectLst/>
                <a:latin typeface="Arial"/>
                <a:ea typeface="+mn-ea"/>
                <a:cs typeface="+mn-cs"/>
              </a:rPr>
              <a:t>Subject Area:  CAP</a:t>
            </a:r>
          </a:p>
          <a:p>
            <a:r>
              <a:rPr lang="en-US" sz="1200" kern="1200" dirty="0">
                <a:solidFill>
                  <a:schemeClr val="tx1"/>
                </a:solidFill>
                <a:effectLst/>
                <a:latin typeface="Arial"/>
                <a:ea typeface="+mn-ea"/>
                <a:cs typeface="+mn-cs"/>
              </a:rPr>
              <a:t>Session Date and Time: 11/9/2017, 11:00 AM-12:00 PM</a:t>
            </a:r>
          </a:p>
          <a:p>
            <a:r>
              <a:rPr lang="en-US" sz="1200" kern="1200" dirty="0">
                <a:solidFill>
                  <a:schemeClr val="tx1"/>
                </a:solidFill>
                <a:effectLst/>
                <a:latin typeface="Arial"/>
                <a:ea typeface="+mn-ea"/>
                <a:cs typeface="+mn-cs"/>
              </a:rPr>
              <a:t>Room Assignment:  Beauregard</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a:t>
            </a:fld>
            <a:endParaRPr lang="en-US" dirty="0"/>
          </a:p>
        </p:txBody>
      </p:sp>
    </p:spTree>
    <p:extLst>
      <p:ext uri="{BB962C8B-B14F-4D97-AF65-F5344CB8AC3E}">
        <p14:creationId xmlns:p14="http://schemas.microsoft.com/office/powerpoint/2010/main" val="3764988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mn-cs"/>
              </a:rPr>
              <a:t>We found that the insurance claim lifecycle is not consistent enough to correlate claim count to the weather. The time between being hurt (weather related or not), to filing a claim is haphazard, and one event may create dozens of claims over extended periods of time.  Claims that are not weather related overwhelm any weather induced claims.  While the actuarials could tell the cost of the claims that were ‘weather related’, the counts of claims on a given day, did not correlate to the weather.</a:t>
            </a:r>
          </a:p>
          <a:p>
            <a:r>
              <a:rPr lang="en-US" sz="1200" kern="1200" dirty="0">
                <a:solidFill>
                  <a:schemeClr val="tx1"/>
                </a:solidFill>
                <a:effectLst/>
                <a:latin typeface="Arial"/>
                <a:ea typeface="+mn-ea"/>
                <a:cs typeface="+mn-cs"/>
              </a:rPr>
              <a:t> </a:t>
            </a:r>
          </a:p>
          <a:p>
            <a:r>
              <a:rPr lang="en-US" sz="1200" kern="1200" dirty="0">
                <a:solidFill>
                  <a:schemeClr val="tx1"/>
                </a:solidFill>
                <a:effectLst/>
                <a:latin typeface="Arial"/>
                <a:ea typeface="+mn-ea"/>
                <a:cs typeface="+mn-cs"/>
              </a:rPr>
              <a:t>We also found that the weather driving </a:t>
            </a:r>
            <a:r>
              <a:rPr lang="en-US" sz="1200" b="1" kern="1200" dirty="0">
                <a:solidFill>
                  <a:schemeClr val="tx1"/>
                </a:solidFill>
                <a:effectLst/>
                <a:latin typeface="Arial"/>
                <a:ea typeface="+mn-ea"/>
                <a:cs typeface="+mn-cs"/>
              </a:rPr>
              <a:t>people inside or outside did not diminish a person's propensity to hurt themselves</a:t>
            </a:r>
            <a:r>
              <a:rPr lang="en-US" sz="1200" kern="1200" dirty="0">
                <a:solidFill>
                  <a:schemeClr val="tx1"/>
                </a:solidFill>
                <a:effectLst/>
                <a:latin typeface="Arial"/>
                <a:ea typeface="+mn-ea"/>
                <a:cs typeface="+mn-cs"/>
              </a:rPr>
              <a:t>, as measured by claim counts.  Dumb luck and dumbassery are equal opportunity causations for injury.  Inside, outside, good weather or bad.  One can rock climb indoors and even sky dive indoors. We have even combined sports that can be played anywhere. Cycle Ball and Unicycle Hockey</a:t>
            </a:r>
          </a:p>
          <a:p>
            <a:r>
              <a:rPr lang="en-US" sz="1200" u="sng" kern="1200" dirty="0">
                <a:solidFill>
                  <a:schemeClr val="tx1"/>
                </a:solidFill>
                <a:effectLst/>
                <a:latin typeface="Arial"/>
                <a:ea typeface="+mn-ea"/>
                <a:cs typeface="+mn-cs"/>
                <a:hlinkClick r:id="rId3"/>
              </a:rPr>
              <a:t>https://en.wikipedia.org/wiki/Cycle_ball</a:t>
            </a:r>
            <a:endParaRPr lang="en-US" sz="1200" kern="1200" dirty="0">
              <a:solidFill>
                <a:schemeClr val="tx1"/>
              </a:solidFill>
              <a:effectLst/>
              <a:latin typeface="Arial"/>
              <a:ea typeface="+mn-ea"/>
              <a:cs typeface="+mn-cs"/>
            </a:endParaRPr>
          </a:p>
          <a:p>
            <a:r>
              <a:rPr lang="en-US" sz="1200" u="sng" kern="1200" dirty="0">
                <a:solidFill>
                  <a:schemeClr val="tx1"/>
                </a:solidFill>
                <a:effectLst/>
                <a:latin typeface="Arial"/>
                <a:ea typeface="+mn-ea"/>
                <a:cs typeface="+mn-cs"/>
                <a:hlinkClick r:id="rId4"/>
              </a:rPr>
              <a:t>https://en.wikipedia.org/wiki/Unicycle_hockey</a:t>
            </a:r>
            <a:r>
              <a:rPr lang="en-US" sz="1200" kern="1200" dirty="0">
                <a:solidFill>
                  <a:schemeClr val="tx1"/>
                </a:solidFill>
                <a:effectLst/>
                <a:latin typeface="Arial"/>
                <a:ea typeface="+mn-ea"/>
                <a:cs typeface="+mn-cs"/>
              </a:rPr>
              <a:t> </a:t>
            </a:r>
          </a:p>
          <a:p>
            <a:r>
              <a:rPr lang="en-US" sz="1200" kern="1200" dirty="0">
                <a:solidFill>
                  <a:schemeClr val="tx1"/>
                </a:solidFill>
                <a:effectLst/>
                <a:latin typeface="Arial"/>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10</a:t>
            </a:fld>
            <a:endParaRPr lang="en-US" dirty="0"/>
          </a:p>
        </p:txBody>
      </p:sp>
    </p:spTree>
    <p:extLst>
      <p:ext uri="{BB962C8B-B14F-4D97-AF65-F5344CB8AC3E}">
        <p14:creationId xmlns:p14="http://schemas.microsoft.com/office/powerpoint/2010/main" val="2054327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E6E011A-51F3-42BB-8227-B66954A23F6D}" type="slidenum">
              <a:rPr lang="en-US" smtClean="0"/>
              <a:pPr/>
              <a:t>11</a:t>
            </a:fld>
            <a:endParaRPr lang="en-US" dirty="0"/>
          </a:p>
        </p:txBody>
      </p:sp>
    </p:spTree>
    <p:extLst>
      <p:ext uri="{BB962C8B-B14F-4D97-AF65-F5344CB8AC3E}">
        <p14:creationId xmlns:p14="http://schemas.microsoft.com/office/powerpoint/2010/main" val="1061769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 expected benefits are that having more ‘non capacity’ metrics, enrich the capacity studies and make them more accurate. </a:t>
            </a:r>
          </a:p>
          <a:p>
            <a:endParaRPr lang="en-US" dirty="0"/>
          </a:p>
          <a:p>
            <a:r>
              <a:rPr lang="en-US" dirty="0"/>
              <a:t>Moreover this additional data would be used to attract more users to the capacity tool, to answer other business questions (not related to capacity) and increase the value of the tool.</a:t>
            </a:r>
          </a:p>
          <a:p>
            <a:endParaRPr lang="en-US" dirty="0"/>
          </a:p>
          <a:p>
            <a:r>
              <a:rPr lang="en-US" dirty="0"/>
              <a:t>We achieved all of these benefits</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12</a:t>
            </a:fld>
            <a:endParaRPr lang="en-US" dirty="0"/>
          </a:p>
        </p:txBody>
      </p:sp>
    </p:spTree>
    <p:extLst>
      <p:ext uri="{BB962C8B-B14F-4D97-AF65-F5344CB8AC3E}">
        <p14:creationId xmlns:p14="http://schemas.microsoft.com/office/powerpoint/2010/main" val="2622071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wished non capacity data so that we could help the business look for forecast artifacts that relate to the business.   Sales start date and end date as compared to web views (and CPU use on web sites)</a:t>
            </a:r>
          </a:p>
          <a:p>
            <a:endParaRPr lang="en-US" dirty="0"/>
          </a:p>
          <a:p>
            <a:r>
              <a:rPr lang="en-US" dirty="0"/>
              <a:t>Promotions, coupons, tv ads, and other artificial drivers of web traffic to show a ‘spike’ is in relation to these forces  OR NOT.   </a:t>
            </a:r>
          </a:p>
          <a:p>
            <a:endParaRPr lang="en-US" dirty="0"/>
          </a:p>
          <a:p>
            <a:r>
              <a:rPr lang="en-US" dirty="0"/>
              <a:t>We found that web traffic spikes (small but noticeable) were driven from news stories, social media and other sources outside our control.</a:t>
            </a:r>
          </a:p>
          <a:p>
            <a:endParaRPr lang="en-US" dirty="0"/>
          </a:p>
          <a:p>
            <a:r>
              <a:rPr lang="en-US" dirty="0"/>
              <a:t>Noticing that social medial  drove some web use  helped convince the business units to create  social media offices .</a:t>
            </a:r>
          </a:p>
          <a:p>
            <a:endParaRPr lang="en-US" dirty="0"/>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13</a:t>
            </a:fld>
            <a:endParaRPr lang="en-US" dirty="0"/>
          </a:p>
        </p:txBody>
      </p:sp>
    </p:spTree>
    <p:extLst>
      <p:ext uri="{BB962C8B-B14F-4D97-AF65-F5344CB8AC3E}">
        <p14:creationId xmlns:p14="http://schemas.microsoft.com/office/powerpoint/2010/main" val="3065960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benefits as we got a better understanding of the metrics we though we understood.</a:t>
            </a:r>
          </a:p>
          <a:p>
            <a:endParaRPr lang="en-US" dirty="0"/>
          </a:p>
          <a:p>
            <a:r>
              <a:rPr lang="en-US" dirty="0"/>
              <a:t>Claims processed seems straight forward but these are original claims, reprocessed claims from before,  follow-on claims, secondary provider claims, medication claims etc.   </a:t>
            </a:r>
          </a:p>
          <a:p>
            <a:endParaRPr lang="en-US" dirty="0"/>
          </a:p>
          <a:p>
            <a:r>
              <a:rPr lang="en-US" dirty="0"/>
              <a:t>What we found out was one doctor visit with x-ray (for example) could yield a dozen claims.  Dr. office, x-ray, x-ray reader, consultant, specialist service, pharmacy, nursing, and office visit.    But a Dr. visit without x-ray was the office visit and Dr. time and were probably on one claim.</a:t>
            </a:r>
          </a:p>
          <a:p>
            <a:endParaRPr lang="en-US" dirty="0"/>
          </a:p>
          <a:p>
            <a:r>
              <a:rPr lang="en-US" dirty="0"/>
              <a:t>Our assumptions were dispelled and we ended up with better appreciation of what the count of work was exactly (or more exactly).</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14</a:t>
            </a:fld>
            <a:endParaRPr lang="en-US" dirty="0"/>
          </a:p>
        </p:txBody>
      </p:sp>
    </p:spTree>
    <p:extLst>
      <p:ext uri="{BB962C8B-B14F-4D97-AF65-F5344CB8AC3E}">
        <p14:creationId xmlns:p14="http://schemas.microsoft.com/office/powerpoint/2010/main" val="4264309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E6E011A-51F3-42BB-8227-B66954A23F6D}" type="slidenum">
              <a:rPr lang="en-US" smtClean="0"/>
              <a:pPr/>
              <a:t>15</a:t>
            </a:fld>
            <a:endParaRPr lang="en-US" dirty="0"/>
          </a:p>
        </p:txBody>
      </p:sp>
    </p:spTree>
    <p:extLst>
      <p:ext uri="{BB962C8B-B14F-4D97-AF65-F5344CB8AC3E}">
        <p14:creationId xmlns:p14="http://schemas.microsoft.com/office/powerpoint/2010/main" val="2936175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Finding a correlation with insurance claims data was super difficult since we had data which comparison made no sense: all of our claim counts were global daily counts in a single large bucket, but our weather data was hourly based on a dozen of our largest serviced cities.</a:t>
            </a:r>
          </a:p>
          <a:p>
            <a:endParaRPr lang="en-US" dirty="0"/>
          </a:p>
          <a:p>
            <a:r>
              <a:rPr lang="en-US" dirty="0"/>
              <a:t>In detail all the claims were related to business unit and not regional. Data were not divided in offices.</a:t>
            </a:r>
          </a:p>
          <a:p>
            <a:endParaRPr lang="en-US" dirty="0"/>
          </a:p>
          <a:p>
            <a:r>
              <a:rPr lang="en-US" dirty="0"/>
              <a:t>Moreover often claims occurs days later than the actual injury.</a:t>
            </a:r>
          </a:p>
          <a:p>
            <a:endParaRPr lang="en-US" dirty="0"/>
          </a:p>
          <a:p>
            <a:r>
              <a:rPr lang="en-US" dirty="0"/>
              <a:t>This makes weather data not comparable.</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16</a:t>
            </a:fld>
            <a:endParaRPr lang="en-US" dirty="0"/>
          </a:p>
        </p:txBody>
      </p:sp>
    </p:spTree>
    <p:extLst>
      <p:ext uri="{BB962C8B-B14F-4D97-AF65-F5344CB8AC3E}">
        <p14:creationId xmlns:p14="http://schemas.microsoft.com/office/powerpoint/2010/main" val="352589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r>
              <a:rPr lang="en-US" dirty="0"/>
              <a:t>In this chart we can see the number of claims per weeks submitted in 5 different cities. T</a:t>
            </a:r>
            <a:r>
              <a:rPr lang="en-US" baseline="0" dirty="0"/>
              <a:t>here is a slight increase in the number of claims submitted over the time of the chart.  This is driven by acquiring more members, the fluctuation in the claims line is within the ‘voice of the process’, except the Nov and Dec variations which are driven by external forces, not the weather.</a:t>
            </a:r>
          </a:p>
          <a:p>
            <a:endParaRPr lang="en-US" baseline="0" dirty="0"/>
          </a:p>
          <a:p>
            <a:r>
              <a:rPr lang="en-US" baseline="0" dirty="0"/>
              <a:t>The determination made is that, even with the limits of these metrics, claims are submitted in a regular cadence, so even if the weather is a meaningful component, there are likely other components that impact the claims submission rate as well.  Therefore, such a  simple comparison (average temperature vs claim submission rates) is not sufficient to determine the impact of weather on claim submission rate.</a:t>
            </a:r>
          </a:p>
          <a:p>
            <a:endParaRPr lang="en-US" baseline="0" dirty="0"/>
          </a:p>
          <a:p>
            <a:r>
              <a:rPr lang="en-US" dirty="0"/>
              <a:t>http://www.isixsigma.com/dictionary/voice-of-the-process-vop/</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How you use that data is up to you. Play around with the tools you have, make mistakes and learn from them. Analysis isn’t black and white, make sure you are looking at the problem from all angles. </a:t>
            </a:r>
          </a:p>
          <a:p>
            <a:endParaRPr lang="en-US" dirty="0"/>
          </a:p>
          <a:p>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TSCO will allow you to compare any number of metrics. We have compared insurance claims against the weather, with the thesis of good and bad weather increases the rate at which claims are submitted. Assuming that when the weather was nice people would be out more, and get hurt more.  When the weather was bad, people would be skiing (and other winter sports) and get hurt more.  We found that people file claims independent of the weather. OR that the process of submitting claims mutes</a:t>
            </a:r>
            <a:r>
              <a:rPr lang="en-US" baseline="0" dirty="0"/>
              <a:t> any fluctuation that would have indicated a connection to weather. OR that the metric of average temperature is a poor proxy for the weather that would drive behavior that would result in more or less claims being filed.</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FFA1F16-F859-4952-B92E-29FA7AC46F13}" type="slidenum">
              <a:rPr lang="en-US" smtClean="0"/>
              <a:t>17</a:t>
            </a:fld>
            <a:endParaRPr lang="en-US" dirty="0"/>
          </a:p>
        </p:txBody>
      </p:sp>
    </p:spTree>
    <p:extLst>
      <p:ext uri="{BB962C8B-B14F-4D97-AF65-F5344CB8AC3E}">
        <p14:creationId xmlns:p14="http://schemas.microsoft.com/office/powerpoint/2010/main" val="3022377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a:ea typeface="+mn-ea"/>
                <a:cs typeface="+mn-cs"/>
              </a:rPr>
              <a:t> </a:t>
            </a:r>
          </a:p>
          <a:p>
            <a:r>
              <a:rPr lang="en-US" sz="1200" kern="1200" dirty="0">
                <a:solidFill>
                  <a:schemeClr val="tx1"/>
                </a:solidFill>
                <a:effectLst/>
                <a:latin typeface="Arial"/>
                <a:ea typeface="+mn-ea"/>
                <a:cs typeface="+mn-cs"/>
              </a:rPr>
              <a:t>Local weather did not impact VPN in a significant way.  No weather events drove VPN over background variation. The largest driver to increased VPN use was a ‘modernization’ of business process that made work from home a more normal business operation mode.</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18</a:t>
            </a:fld>
            <a:endParaRPr lang="en-US" dirty="0"/>
          </a:p>
        </p:txBody>
      </p:sp>
    </p:spTree>
    <p:extLst>
      <p:ext uri="{BB962C8B-B14F-4D97-AF65-F5344CB8AC3E}">
        <p14:creationId xmlns:p14="http://schemas.microsoft.com/office/powerpoint/2010/main" val="1466445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Local weather did not impact VDI in a significant way.  No weather events drove VDI over background variation.  Here too business process modernization drove increases in VDI use.  </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We observed that IF an event would need additional VDI resources it takes several days to build servers and half a day to incorporate that into the pool.  Internal efforts were then dedicated to shorten  build times.  These efforts would prove most helpful, as we will see.</a:t>
            </a:r>
          </a:p>
          <a:p>
            <a:endParaRPr lang="en-US" sz="1200" kern="1200" dirty="0">
              <a:solidFill>
                <a:schemeClr val="tx1"/>
              </a:solidFill>
              <a:effectLst/>
              <a:latin typeface="Arial"/>
              <a:ea typeface="+mn-ea"/>
              <a:cs typeface="+mn-cs"/>
            </a:endParaRPr>
          </a:p>
        </p:txBody>
      </p:sp>
      <p:sp>
        <p:nvSpPr>
          <p:cNvPr id="4" name="Slide Number Placeholder 3"/>
          <p:cNvSpPr>
            <a:spLocks noGrp="1"/>
          </p:cNvSpPr>
          <p:nvPr>
            <p:ph type="sldNum" sz="quarter" idx="10"/>
          </p:nvPr>
        </p:nvSpPr>
        <p:spPr/>
        <p:txBody>
          <a:bodyPr/>
          <a:lstStyle/>
          <a:p>
            <a:fld id="{5E6E011A-51F3-42BB-8227-B66954A23F6D}" type="slidenum">
              <a:rPr lang="en-US" smtClean="0"/>
              <a:pPr/>
              <a:t>19</a:t>
            </a:fld>
            <a:endParaRPr lang="en-US" dirty="0"/>
          </a:p>
        </p:txBody>
      </p:sp>
    </p:spTree>
    <p:extLst>
      <p:ext uri="{BB962C8B-B14F-4D97-AF65-F5344CB8AC3E}">
        <p14:creationId xmlns:p14="http://schemas.microsoft.com/office/powerpoint/2010/main" val="2810805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Today we will cover what the business need is (was), our solution summary, the benifits of this solution, description of the solution, lessons learned then open up for questions.</a:t>
            </a:r>
          </a:p>
          <a:p>
            <a:endParaRPr lang="it-IT" dirty="0"/>
          </a:p>
        </p:txBody>
      </p:sp>
      <p:sp>
        <p:nvSpPr>
          <p:cNvPr id="4" name="Segnaposto numero diapositiva 3"/>
          <p:cNvSpPr>
            <a:spLocks noGrp="1"/>
          </p:cNvSpPr>
          <p:nvPr>
            <p:ph type="sldNum" sz="quarter" idx="10"/>
          </p:nvPr>
        </p:nvSpPr>
        <p:spPr/>
        <p:txBody>
          <a:bodyPr/>
          <a:lstStyle/>
          <a:p>
            <a:fld id="{5E6E011A-51F3-42BB-8227-B66954A23F6D}" type="slidenum">
              <a:rPr lang="en-US" smtClean="0"/>
              <a:pPr/>
              <a:t>2</a:t>
            </a:fld>
            <a:endParaRPr lang="en-US" dirty="0"/>
          </a:p>
        </p:txBody>
      </p:sp>
    </p:spTree>
    <p:extLst>
      <p:ext uri="{BB962C8B-B14F-4D97-AF65-F5344CB8AC3E}">
        <p14:creationId xmlns:p14="http://schemas.microsoft.com/office/powerpoint/2010/main" val="3910791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VPN and VDI we found weak to no correlation with the local weather.  </a:t>
            </a:r>
          </a:p>
          <a:p>
            <a:endParaRPr lang="en-US" dirty="0"/>
          </a:p>
          <a:p>
            <a:r>
              <a:rPr lang="en-US" dirty="0"/>
              <a:t> So again a bust.</a:t>
            </a:r>
          </a:p>
          <a:p>
            <a:endParaRPr lang="en-US" dirty="0"/>
          </a:p>
          <a:p>
            <a:endParaRPr lang="en-US" dirty="0"/>
          </a:p>
          <a:p>
            <a:r>
              <a:rPr lang="en-US" dirty="0"/>
              <a:t>But we DID find a correlation with big local cultural events.  When there was a ‘large’ cultural event, mostly in Chicago, we found that many of the Chicago HQ employees would work from home, driving VPN and VDI spikes.  </a:t>
            </a:r>
          </a:p>
          <a:p>
            <a:endParaRPr lang="en-US" dirty="0"/>
          </a:p>
          <a:p>
            <a:r>
              <a:rPr lang="en-US" dirty="0"/>
              <a:t>As the VPN and VDI environments were concentrated, these local surges did not overwhelm the systems.  </a:t>
            </a:r>
          </a:p>
          <a:p>
            <a:endParaRPr lang="en-US" dirty="0"/>
          </a:p>
          <a:p>
            <a:r>
              <a:rPr lang="en-US" dirty="0"/>
              <a:t>While the observation was helpful, it was not actionable (nothing to change).</a:t>
            </a:r>
          </a:p>
        </p:txBody>
      </p:sp>
      <p:sp>
        <p:nvSpPr>
          <p:cNvPr id="4" name="Slide Number Placeholder 3"/>
          <p:cNvSpPr>
            <a:spLocks noGrp="1"/>
          </p:cNvSpPr>
          <p:nvPr>
            <p:ph type="sldNum" sz="quarter" idx="10"/>
          </p:nvPr>
        </p:nvSpPr>
        <p:spPr/>
        <p:txBody>
          <a:bodyPr/>
          <a:lstStyle/>
          <a:p>
            <a:fld id="{5E6E011A-51F3-42BB-8227-B66954A23F6D}" type="slidenum">
              <a:rPr lang="en-US" smtClean="0"/>
              <a:pPr/>
              <a:t>20</a:t>
            </a:fld>
            <a:endParaRPr lang="en-US" dirty="0"/>
          </a:p>
        </p:txBody>
      </p:sp>
    </p:spTree>
    <p:extLst>
      <p:ext uri="{BB962C8B-B14F-4D97-AF65-F5344CB8AC3E}">
        <p14:creationId xmlns:p14="http://schemas.microsoft.com/office/powerpoint/2010/main" val="3443976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mn-cs"/>
              </a:rPr>
              <a:t>Chicago Cultural events impacted the office because it was at the north end of Millennium Park.  And these events brought millions of additional people into the city, closed roads, and generally made the area around Millennium park a mess.</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Our office is in the circle at the top of the map.  Solder Field (Chicago Bears Stadium) is at the bottom and Millennium park is in-between.  </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The events that had a large impact was:</a:t>
            </a:r>
          </a:p>
          <a:p>
            <a:r>
              <a:rPr lang="en-US" sz="1200" b="1" kern="1200" dirty="0">
                <a:solidFill>
                  <a:schemeClr val="tx1"/>
                </a:solidFill>
                <a:latin typeface="Arial"/>
                <a:ea typeface="+mn-ea"/>
                <a:cs typeface="+mn-cs"/>
              </a:rPr>
              <a:t>Presidential Politics at the AON building next to our building</a:t>
            </a:r>
          </a:p>
          <a:p>
            <a:r>
              <a:rPr lang="en-US" sz="1200" b="1" kern="1200" dirty="0">
                <a:solidFill>
                  <a:schemeClr val="tx1"/>
                </a:solidFill>
                <a:latin typeface="Arial"/>
                <a:ea typeface="+mn-ea"/>
                <a:cs typeface="+mn-cs"/>
              </a:rPr>
              <a:t>Parades for Black Hawks Winning Sir Stanley’s Cup and the Cubs World Series win,</a:t>
            </a:r>
          </a:p>
          <a:p>
            <a:r>
              <a:rPr lang="en-US" sz="1200" b="1" kern="1200" dirty="0">
                <a:solidFill>
                  <a:schemeClr val="tx1"/>
                </a:solidFill>
                <a:latin typeface="Arial"/>
                <a:ea typeface="+mn-ea"/>
                <a:cs typeface="+mn-cs"/>
              </a:rPr>
              <a:t>Also Chicago Food Week and the NATO Summit caused impacts.</a:t>
            </a:r>
          </a:p>
          <a:p>
            <a:endParaRPr lang="en-US" sz="1200" kern="1200" dirty="0">
              <a:solidFill>
                <a:schemeClr val="tx1"/>
              </a:solidFill>
              <a:effectLst/>
              <a:latin typeface="Arial"/>
              <a:ea typeface="+mn-ea"/>
              <a:cs typeface="+mn-cs"/>
            </a:endParaRP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2010 Chicago Blackhawks win Stanley Cup (June 2010)</a:t>
            </a:r>
          </a:p>
          <a:p>
            <a:r>
              <a:rPr lang="en-US" sz="1200" kern="1200" dirty="0">
                <a:solidFill>
                  <a:schemeClr val="tx1"/>
                </a:solidFill>
                <a:effectLst/>
                <a:latin typeface="Arial"/>
                <a:ea typeface="+mn-ea"/>
                <a:cs typeface="+mn-cs"/>
              </a:rPr>
              <a:t>2012 NATO Summit Chicago (May 2012).</a:t>
            </a:r>
          </a:p>
          <a:p>
            <a:r>
              <a:rPr lang="en-US" sz="1200" kern="1200" dirty="0">
                <a:solidFill>
                  <a:schemeClr val="tx1"/>
                </a:solidFill>
                <a:effectLst/>
                <a:latin typeface="Arial"/>
                <a:ea typeface="+mn-ea"/>
                <a:cs typeface="+mn-cs"/>
              </a:rPr>
              <a:t>2013 Chicago Blackhawks win Stanley Cup (June 2013)</a:t>
            </a:r>
          </a:p>
          <a:p>
            <a:r>
              <a:rPr lang="en-US" sz="1200" kern="1200" dirty="0">
                <a:solidFill>
                  <a:schemeClr val="tx1"/>
                </a:solidFill>
                <a:effectLst/>
                <a:latin typeface="Arial"/>
                <a:ea typeface="+mn-ea"/>
                <a:cs typeface="+mn-cs"/>
              </a:rPr>
              <a:t>2015 Winter Storm (Feb 2015)</a:t>
            </a:r>
          </a:p>
          <a:p>
            <a:r>
              <a:rPr lang="en-US" sz="1200" kern="1200" dirty="0">
                <a:solidFill>
                  <a:schemeClr val="tx1"/>
                </a:solidFill>
                <a:effectLst/>
                <a:latin typeface="Arial"/>
                <a:ea typeface="+mn-ea"/>
                <a:cs typeface="+mn-cs"/>
              </a:rPr>
              <a:t>2015 Chicago Blackhawks win Stanley Cup (June 2015)</a:t>
            </a:r>
          </a:p>
          <a:p>
            <a:r>
              <a:rPr lang="en-US" sz="1200" kern="1200" dirty="0">
                <a:solidFill>
                  <a:schemeClr val="tx1"/>
                </a:solidFill>
                <a:effectLst/>
                <a:latin typeface="Arial"/>
                <a:ea typeface="+mn-ea"/>
                <a:cs typeface="+mn-cs"/>
              </a:rPr>
              <a:t>2016 Presidential trips (April, October)</a:t>
            </a:r>
          </a:p>
          <a:p>
            <a:r>
              <a:rPr lang="en-US" sz="1200" kern="1200" dirty="0">
                <a:solidFill>
                  <a:schemeClr val="tx1"/>
                </a:solidFill>
                <a:effectLst/>
                <a:latin typeface="Arial"/>
                <a:ea typeface="+mn-ea"/>
                <a:cs typeface="+mn-cs"/>
              </a:rPr>
              <a:t>2016 Chicago Cubs win World Series (October 2016)</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21</a:t>
            </a:fld>
            <a:endParaRPr lang="en-US" dirty="0"/>
          </a:p>
        </p:txBody>
      </p:sp>
    </p:spTree>
    <p:extLst>
      <p:ext uri="{BB962C8B-B14F-4D97-AF65-F5344CB8AC3E}">
        <p14:creationId xmlns:p14="http://schemas.microsoft.com/office/powerpoint/2010/main" val="2958738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there we have it.  Local weather has NO correlation with global claims counts, NO correlation to VPN usage, and NO correlation to VDI utilization.</a:t>
            </a:r>
          </a:p>
          <a:p>
            <a:endParaRPr lang="en-US" dirty="0"/>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22</a:t>
            </a:fld>
            <a:endParaRPr lang="en-US" dirty="0"/>
          </a:p>
        </p:txBody>
      </p:sp>
    </p:spTree>
    <p:extLst>
      <p:ext uri="{BB962C8B-B14F-4D97-AF65-F5344CB8AC3E}">
        <p14:creationId xmlns:p14="http://schemas.microsoft.com/office/powerpoint/2010/main" val="4152373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local weather did not drive large spikes, this big weather event surly would.  As if it were a very large cultural event. Making a mess of not only </a:t>
            </a:r>
            <a:r>
              <a:rPr lang="en-US" sz="1200" kern="1200" dirty="0">
                <a:solidFill>
                  <a:schemeClr val="tx1"/>
                </a:solidFill>
                <a:effectLst/>
                <a:latin typeface="Arial"/>
                <a:ea typeface="+mn-ea"/>
                <a:cs typeface="+mn-cs"/>
              </a:rPr>
              <a:t>Millennium</a:t>
            </a:r>
            <a:r>
              <a:rPr lang="en-US" dirty="0"/>
              <a:t> part but half of the country.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The monster storm of Feb 2015 would combine these regional (cultural) impacts in not trivial ways.  Our models predicted a five to ten fold increase in utilization of the work from home technologies and infrastructure.  The various technology owners exercised the business continuity plan (which is distinct from a disaster recovery plan) and quickly reinforced the VPN and VDI capacity to service 7 times current capacity, and adjusted to accommodate the 8 times capacity spike seen for the week of the weather event.</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23</a:t>
            </a:fld>
            <a:endParaRPr lang="en-US" dirty="0"/>
          </a:p>
        </p:txBody>
      </p:sp>
    </p:spTree>
    <p:extLst>
      <p:ext uri="{BB962C8B-B14F-4D97-AF65-F5344CB8AC3E}">
        <p14:creationId xmlns:p14="http://schemas.microsoft.com/office/powerpoint/2010/main" val="2182280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sz="1200" kern="1200" dirty="0">
                <a:solidFill>
                  <a:schemeClr val="tx1"/>
                </a:solidFill>
                <a:effectLst/>
                <a:latin typeface="Arial"/>
                <a:ea typeface="+mn-ea"/>
                <a:cs typeface="+mn-cs"/>
              </a:rPr>
              <a:t>Previous studies of VPN resources suggested that the hardware was ‘enough’ for 90% of the authorized user count, but the bandwidth would not ‘handle the load’. The solution to this was cleaver in that when there was 90% of the authorized users on VPN they would NOT be ‘in the office’, so the outbound internet connection would be leveraged via load managers, and clever network addressing to allow for inbound VPN traffic.</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Essentially we would commandeer the outbound internet pipe for inbound use of the VPN.</a:t>
            </a:r>
          </a:p>
          <a:p>
            <a:endParaRPr lang="en-US" sz="1200" kern="1200" dirty="0">
              <a:solidFill>
                <a:schemeClr val="tx1"/>
              </a:solidFill>
              <a:effectLst/>
              <a:latin typeface="Arial"/>
              <a:ea typeface="+mn-ea"/>
              <a:cs typeface="+mn-cs"/>
            </a:endParaRPr>
          </a:p>
          <a:p>
            <a:endParaRPr lang="en-US" sz="1200" kern="1200" dirty="0">
              <a:solidFill>
                <a:schemeClr val="tx1"/>
              </a:solidFill>
              <a:effectLst/>
              <a:latin typeface="Arial"/>
              <a:ea typeface="+mn-ea"/>
              <a:cs typeface="+mn-cs"/>
            </a:endParaRP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24</a:t>
            </a:fld>
            <a:endParaRPr lang="en-US" dirty="0"/>
          </a:p>
        </p:txBody>
      </p:sp>
    </p:spTree>
    <p:extLst>
      <p:ext uri="{BB962C8B-B14F-4D97-AF65-F5344CB8AC3E}">
        <p14:creationId xmlns:p14="http://schemas.microsoft.com/office/powerpoint/2010/main" val="1168286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VDI needed to built out.  And our previous efforts made the build process less than a day. So by leveraging business continuity processes, disaster recovery equipment, and other resources (test and dev equipment) VDI was quickly expanded to 8 times ‘normal’ to account for the surge.</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25</a:t>
            </a:fld>
            <a:endParaRPr lang="en-US" dirty="0"/>
          </a:p>
        </p:txBody>
      </p:sp>
    </p:spTree>
    <p:extLst>
      <p:ext uri="{BB962C8B-B14F-4D97-AF65-F5344CB8AC3E}">
        <p14:creationId xmlns:p14="http://schemas.microsoft.com/office/powerpoint/2010/main" val="2518212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This is a significant result as these employees, working from home, </a:t>
            </a:r>
            <a:r>
              <a:rPr lang="en-US" sz="1200" b="1" kern="1200" dirty="0">
                <a:solidFill>
                  <a:schemeClr val="tx1"/>
                </a:solidFill>
                <a:effectLst/>
                <a:latin typeface="Arial"/>
                <a:ea typeface="+mn-ea"/>
                <a:cs typeface="+mn-cs"/>
              </a:rPr>
              <a:t>allowed the company to function uninterrupted</a:t>
            </a:r>
            <a:r>
              <a:rPr lang="en-US" sz="1200" kern="1200" dirty="0">
                <a:solidFill>
                  <a:schemeClr val="tx1"/>
                </a:solidFill>
                <a:effectLst/>
                <a:latin typeface="Arial"/>
                <a:ea typeface="+mn-ea"/>
                <a:cs typeface="+mn-cs"/>
              </a:rPr>
              <a:t>.  While many other companies were closed, losing revenue and disappointing customers during a stressful time, we remained open and processing claims, answering provider and user questions, and reacting to the local demands of the storm as it affected our locations.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This was made possible by a few brilliant observations that a big weather event is equivalent to a cultural event (not local weather), and allowed the capacity team to combine and forecast cultural event type impacts on the network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After the storm, the aftermath made travel hazardous, but still we remained essentially fully staffed using the work from home resources, and business process that made working from home a ‘normal business activity’.  Yes, many people did take PTO (Personal Time Off), but quite a few did not, </a:t>
            </a:r>
            <a:r>
              <a:rPr lang="en-US" sz="1200" b="1" kern="1200" dirty="0">
                <a:solidFill>
                  <a:schemeClr val="tx1"/>
                </a:solidFill>
                <a:effectLst/>
                <a:latin typeface="Arial"/>
                <a:ea typeface="+mn-ea"/>
                <a:cs typeface="+mn-cs"/>
              </a:rPr>
              <a:t>specifically because business processes were modified to use the work from home technology, and the technology was expandable to meet this demand.</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26</a:t>
            </a:fld>
            <a:endParaRPr lang="en-US" dirty="0"/>
          </a:p>
        </p:txBody>
      </p:sp>
    </p:spTree>
    <p:extLst>
      <p:ext uri="{BB962C8B-B14F-4D97-AF65-F5344CB8AC3E}">
        <p14:creationId xmlns:p14="http://schemas.microsoft.com/office/powerpoint/2010/main" val="3033585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Side note</a:t>
            </a:r>
          </a:p>
          <a:p>
            <a:endParaRPr lang="en-US" dirty="0"/>
          </a:p>
          <a:p>
            <a:r>
              <a:rPr lang="en-US" dirty="0"/>
              <a:t>Business modernization..  Expanded the demand for VPN and VDI which capacity detected and expanded the service.  This was an unplanned un budgeted expense.  IT got more expensive.  However the business began closing small offices and saved real estate money.  </a:t>
            </a:r>
          </a:p>
          <a:p>
            <a:endParaRPr lang="en-US" dirty="0"/>
          </a:p>
          <a:p>
            <a:r>
              <a:rPr lang="en-US" dirty="0"/>
              <a:t>This was a double bonus to the business as they got what amounted to free IT service and saved on real estate.   Once this was ‘discovered’  it caused the typical uncomfortable conversation about how expensive IT has become.</a:t>
            </a:r>
          </a:p>
          <a:p>
            <a:endParaRPr lang="en-US" dirty="0"/>
          </a:p>
          <a:p>
            <a:r>
              <a:rPr lang="en-US" dirty="0"/>
              <a:t>&lt;start the gif&gt;</a:t>
            </a:r>
          </a:p>
          <a:p>
            <a:endParaRPr lang="en-US" dirty="0"/>
          </a:p>
          <a:p>
            <a:r>
              <a:rPr lang="en-US" dirty="0"/>
              <a:t>We found a GIF that illustrated all the items that used to be on the desktop that ended up on the computer.   IT never got reimbursed for this value add.   That is why IT is ‘so expensive’.  The business quit paying for things that were now on the desktop but never transferred the budget to IT.  It happened so slowly at first that no one noticed or did notice but were so excited that the computers were being used they did not mind.</a:t>
            </a:r>
          </a:p>
          <a:p>
            <a:endParaRPr lang="en-US" dirty="0"/>
          </a:p>
          <a:p>
            <a:r>
              <a:rPr lang="en-US" dirty="0"/>
              <a:t>But when the million dollar telephone system ended up on a $100,000 computer system, IT got more expensive, and the business quit paying the million bucks.   Rinse and repeat and you have what we have today.</a:t>
            </a:r>
          </a:p>
          <a:p>
            <a:endParaRPr lang="en-US" dirty="0"/>
          </a:p>
          <a:p>
            <a:r>
              <a:rPr lang="en-US" dirty="0"/>
              <a:t>https://boygeniusreport.files.wordpress.com/2015/07/desk-evolution.jpg</a:t>
            </a:r>
          </a:p>
        </p:txBody>
      </p:sp>
      <p:sp>
        <p:nvSpPr>
          <p:cNvPr id="4" name="Slide Number Placeholder 3"/>
          <p:cNvSpPr>
            <a:spLocks noGrp="1"/>
          </p:cNvSpPr>
          <p:nvPr>
            <p:ph type="sldNum" sz="quarter" idx="10"/>
          </p:nvPr>
        </p:nvSpPr>
        <p:spPr/>
        <p:txBody>
          <a:bodyPr/>
          <a:lstStyle/>
          <a:p>
            <a:fld id="{5E6E011A-51F3-42BB-8227-B66954A23F6D}" type="slidenum">
              <a:rPr lang="en-US" smtClean="0"/>
              <a:pPr/>
              <a:t>27</a:t>
            </a:fld>
            <a:endParaRPr lang="en-US" dirty="0"/>
          </a:p>
        </p:txBody>
      </p:sp>
    </p:spTree>
    <p:extLst>
      <p:ext uri="{BB962C8B-B14F-4D97-AF65-F5344CB8AC3E}">
        <p14:creationId xmlns:p14="http://schemas.microsoft.com/office/powerpoint/2010/main" val="2590828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E6E011A-51F3-42BB-8227-B66954A23F6D}" type="slidenum">
              <a:rPr lang="en-US" smtClean="0"/>
              <a:pPr/>
              <a:t>28</a:t>
            </a:fld>
            <a:endParaRPr lang="en-US" dirty="0"/>
          </a:p>
        </p:txBody>
      </p:sp>
    </p:spTree>
    <p:extLst>
      <p:ext uri="{BB962C8B-B14F-4D97-AF65-F5344CB8AC3E}">
        <p14:creationId xmlns:p14="http://schemas.microsoft.com/office/powerpoint/2010/main" val="586439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 capacity data is helpful for capacity studies.</a:t>
            </a:r>
          </a:p>
          <a:p>
            <a:endParaRPr lang="en-US" dirty="0"/>
          </a:p>
          <a:p>
            <a:r>
              <a:rPr lang="en-US" dirty="0"/>
              <a:t>Look for at data for understanding, then capacity.</a:t>
            </a:r>
          </a:p>
          <a:p>
            <a:endParaRPr lang="en-US" dirty="0"/>
          </a:p>
          <a:p>
            <a:r>
              <a:rPr lang="en-US" dirty="0"/>
              <a:t>Each brilliant insight is based on dozens of failed thesis statements.</a:t>
            </a:r>
          </a:p>
          <a:p>
            <a:endParaRPr lang="en-US" dirty="0"/>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29</a:t>
            </a:fld>
            <a:endParaRPr lang="en-US" dirty="0"/>
          </a:p>
        </p:txBody>
      </p:sp>
    </p:spTree>
    <p:extLst>
      <p:ext uri="{BB962C8B-B14F-4D97-AF65-F5344CB8AC3E}">
        <p14:creationId xmlns:p14="http://schemas.microsoft.com/office/powerpoint/2010/main" val="925345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E6E011A-51F3-42BB-8227-B66954A23F6D}" type="slidenum">
              <a:rPr lang="en-US" smtClean="0"/>
              <a:pPr/>
              <a:t>3</a:t>
            </a:fld>
            <a:endParaRPr lang="en-US" dirty="0"/>
          </a:p>
        </p:txBody>
      </p:sp>
    </p:spTree>
    <p:extLst>
      <p:ext uri="{BB962C8B-B14F-4D97-AF65-F5344CB8AC3E}">
        <p14:creationId xmlns:p14="http://schemas.microsoft.com/office/powerpoint/2010/main" val="2660159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were smaller geographically the weather would have worked</a:t>
            </a:r>
          </a:p>
          <a:p>
            <a:endParaRPr lang="en-US" dirty="0"/>
          </a:p>
          <a:p>
            <a:r>
              <a:rPr lang="en-US" dirty="0"/>
              <a:t>IF we were not RIGHT NEXT to such a large cultural place, millennium park,  the cultural events may not have been such a big deal.</a:t>
            </a:r>
          </a:p>
          <a:p>
            <a:endParaRPr lang="en-US" dirty="0"/>
          </a:p>
          <a:p>
            <a:r>
              <a:rPr lang="en-US" dirty="0"/>
              <a:t> I am sure there are observations to be made for your environment on these two points.    Weather vs location.   Cultural events vs location,   </a:t>
            </a:r>
          </a:p>
          <a:p>
            <a:endParaRPr lang="en-US" dirty="0"/>
          </a:p>
          <a:p>
            <a:r>
              <a:rPr lang="en-US" dirty="0"/>
              <a:t>and I may suppose that virtual cultural events social media may cause spikes or valleys in your data..</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30</a:t>
            </a:fld>
            <a:endParaRPr lang="en-US" dirty="0"/>
          </a:p>
        </p:txBody>
      </p:sp>
    </p:spTree>
    <p:extLst>
      <p:ext uri="{BB962C8B-B14F-4D97-AF65-F5344CB8AC3E}">
        <p14:creationId xmlns:p14="http://schemas.microsoft.com/office/powerpoint/2010/main" val="3525834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said it a few times now about ‘non capacity’ metrics.  These are everything not ‘capacity metrics’ which are: CPU, MEM, Storage, and IO.</a:t>
            </a:r>
          </a:p>
          <a:p>
            <a:endParaRPr lang="en-US" dirty="0"/>
          </a:p>
          <a:p>
            <a:r>
              <a:rPr lang="en-US" dirty="0">
                <a:solidFill>
                  <a:srgbClr val="FF0000"/>
                </a:solidFill>
              </a:rPr>
              <a:t>What we realized, way too late, is that we should have been MUCH more obvious and asked for ‘workload counts’ or something like that, rather than ‘business metrics</a:t>
            </a:r>
            <a:r>
              <a:rPr lang="en-US" dirty="0"/>
              <a:t>’, ‘transaction data’ or ‘non capacity data’  which they heard as wanting the inside the transaction data (like names, dollar amounts, and other federally protected data). </a:t>
            </a:r>
          </a:p>
          <a:p>
            <a:endParaRPr lang="en-US" dirty="0"/>
          </a:p>
          <a:p>
            <a:r>
              <a:rPr lang="en-US" dirty="0"/>
              <a:t>With this understanding, they were right to reject our request out of hand and write us off as lunatics.</a:t>
            </a:r>
          </a:p>
          <a:p>
            <a:endParaRPr lang="en-US" dirty="0"/>
          </a:p>
          <a:p>
            <a:r>
              <a:rPr lang="en-US" dirty="0"/>
              <a:t>Once this was cleared up, </a:t>
            </a:r>
            <a:r>
              <a:rPr lang="en-US" b="1" dirty="0"/>
              <a:t>thanks to our weather data examples</a:t>
            </a:r>
            <a:r>
              <a:rPr lang="en-US" dirty="0"/>
              <a:t>, we got much of our use counts data and we achieved all of our expected benefits. </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31</a:t>
            </a:fld>
            <a:endParaRPr lang="en-US" dirty="0"/>
          </a:p>
        </p:txBody>
      </p:sp>
    </p:spTree>
    <p:extLst>
      <p:ext uri="{BB962C8B-B14F-4D97-AF65-F5344CB8AC3E}">
        <p14:creationId xmlns:p14="http://schemas.microsoft.com/office/powerpoint/2010/main" val="13770436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mn-cs"/>
              </a:rPr>
              <a:t>Note that a paper was submitted for publication in the CMG Journal.  So look out for that, or come talk to 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a booth in the vendor area, and would love to talk to you about this or any of our other presentations.</a:t>
            </a:r>
            <a:endParaRPr lang="en-US" sz="1200" kern="1200" dirty="0">
              <a:solidFill>
                <a:schemeClr val="tx1"/>
              </a:solidFill>
              <a:effectLst/>
              <a:latin typeface="Arial"/>
              <a:ea typeface="+mn-ea"/>
              <a:cs typeface="+mn-cs"/>
            </a:endParaRP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32</a:t>
            </a:fld>
            <a:endParaRPr lang="en-US" dirty="0"/>
          </a:p>
        </p:txBody>
      </p:sp>
    </p:spTree>
    <p:extLst>
      <p:ext uri="{BB962C8B-B14F-4D97-AF65-F5344CB8AC3E}">
        <p14:creationId xmlns:p14="http://schemas.microsoft.com/office/powerpoint/2010/main" val="3115043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E6E011A-51F3-42BB-8227-B66954A23F6D}" type="slidenum">
              <a:rPr lang="en-US" smtClean="0"/>
              <a:pPr/>
              <a:t>33</a:t>
            </a:fld>
            <a:endParaRPr lang="en-US" dirty="0"/>
          </a:p>
        </p:txBody>
      </p:sp>
    </p:spTree>
    <p:extLst>
      <p:ext uri="{BB962C8B-B14F-4D97-AF65-F5344CB8AC3E}">
        <p14:creationId xmlns:p14="http://schemas.microsoft.com/office/powerpoint/2010/main" val="13874003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E011A-51F3-42BB-8227-B66954A23F6D}" type="slidenum">
              <a:rPr lang="en-US" smtClean="0"/>
              <a:pPr/>
              <a:t>34</a:t>
            </a:fld>
            <a:endParaRPr lang="en-US" dirty="0"/>
          </a:p>
        </p:txBody>
      </p:sp>
    </p:spTree>
    <p:extLst>
      <p:ext uri="{BB962C8B-B14F-4D97-AF65-F5344CB8AC3E}">
        <p14:creationId xmlns:p14="http://schemas.microsoft.com/office/powerpoint/2010/main" val="1884934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business need in this case was to encourage data owners to liberate their metric data to the capacity team for capacity studies.</a:t>
            </a:r>
          </a:p>
          <a:p>
            <a:endParaRPr lang="en-US" dirty="0"/>
          </a:p>
          <a:p>
            <a:r>
              <a:rPr lang="en-US" dirty="0"/>
              <a:t>Our mantra became: </a:t>
            </a:r>
            <a:r>
              <a:rPr lang="en-US" b="1" dirty="0"/>
              <a:t>These metric data are Corporate assets and must be liberated to all legitimate corporate purposes.</a:t>
            </a:r>
          </a:p>
          <a:p>
            <a:r>
              <a:rPr lang="en-US" dirty="0"/>
              <a:t>Every data owner were resistant to this revolutionary (for us) idea. </a:t>
            </a:r>
          </a:p>
          <a:p>
            <a:endParaRPr lang="en-US" dirty="0"/>
          </a:p>
          <a:p>
            <a:r>
              <a:rPr lang="en-US" dirty="0"/>
              <a:t>The capacity team decided to incorporate weather data into the capacity studies and show that ‘non capacity’ metrics were, in fact, useful metrics to account for in capacity studies.</a:t>
            </a:r>
          </a:p>
          <a:p>
            <a:endParaRPr lang="en-US" i="1" dirty="0"/>
          </a:p>
          <a:p>
            <a:r>
              <a:rPr lang="en-US" i="0" dirty="0"/>
              <a:t>The “business need” then became to leverage weather data into the existing capacity plans of the VPN (Virtual Private Network) systems, the VDI (Virtual Desktop Infrastructure) systems and insurance claim volumes.</a:t>
            </a:r>
          </a:p>
          <a:p>
            <a:endParaRPr lang="en-US" i="1" dirty="0"/>
          </a:p>
          <a:p>
            <a:endParaRPr lang="en-US" i="1"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4</a:t>
            </a:fld>
            <a:endParaRPr lang="en-US" dirty="0"/>
          </a:p>
        </p:txBody>
      </p:sp>
    </p:spTree>
    <p:extLst>
      <p:ext uri="{BB962C8B-B14F-4D97-AF65-F5344CB8AC3E}">
        <p14:creationId xmlns:p14="http://schemas.microsoft.com/office/powerpoint/2010/main" val="608036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E6E011A-51F3-42BB-8227-B66954A23F6D}" type="slidenum">
              <a:rPr lang="en-US" smtClean="0"/>
              <a:pPr/>
              <a:t>5</a:t>
            </a:fld>
            <a:endParaRPr lang="en-US" dirty="0"/>
          </a:p>
        </p:txBody>
      </p:sp>
    </p:spTree>
    <p:extLst>
      <p:ext uri="{BB962C8B-B14F-4D97-AF65-F5344CB8AC3E}">
        <p14:creationId xmlns:p14="http://schemas.microsoft.com/office/powerpoint/2010/main" val="2123613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battle plan was to ‘just go get weather data, put it in BCO (BMC Capacity Optimization), then make some comparisons’. </a:t>
            </a:r>
          </a:p>
          <a:p>
            <a:r>
              <a:rPr lang="en-US" dirty="0"/>
              <a:t>Like most battle plans, it did not survive long.</a:t>
            </a:r>
          </a:p>
          <a:p>
            <a:endParaRPr lang="en-US" dirty="0"/>
          </a:p>
          <a:p>
            <a:r>
              <a:rPr lang="en-US" dirty="0"/>
              <a:t>We had to modify the plan to narrow the scope to some specific thesis statements, that we could then attempt to prove (or not).</a:t>
            </a:r>
          </a:p>
          <a:p>
            <a:endParaRPr lang="en-US" dirty="0"/>
          </a:p>
          <a:p>
            <a:r>
              <a:rPr lang="en-US" dirty="0"/>
              <a:t>The thesis statement became “determine if and how weather conditions affect customer interaction, employee behavior, and infrastructure utilization”.    </a:t>
            </a:r>
          </a:p>
          <a:p>
            <a:endParaRPr lang="en-US" dirty="0"/>
          </a:p>
          <a:p>
            <a:r>
              <a:rPr lang="en-US" dirty="0"/>
              <a:t>It was further narrowed to these thesis questions:</a:t>
            </a:r>
          </a:p>
          <a:p>
            <a:pPr marL="342900" indent="-342900">
              <a:buFont typeface="Arial" panose="020B0604020202020204" pitchFamily="34" charset="0"/>
              <a:buChar char="•"/>
            </a:pPr>
            <a:r>
              <a:rPr lang="en-US" sz="1600" dirty="0"/>
              <a:t>Is weather a key driver for insurance claim volumes? </a:t>
            </a:r>
          </a:p>
          <a:p>
            <a:pPr marL="342900" indent="-342900">
              <a:buFont typeface="Arial" panose="020B0604020202020204" pitchFamily="34" charset="0"/>
              <a:buChar char="•"/>
            </a:pPr>
            <a:r>
              <a:rPr lang="en-US" sz="1600" dirty="0"/>
              <a:t>Is weather a key driver in ‘work from home' infrastructure utilization?</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6</a:t>
            </a:fld>
            <a:endParaRPr lang="en-US" dirty="0"/>
          </a:p>
        </p:txBody>
      </p:sp>
    </p:spTree>
    <p:extLst>
      <p:ext uri="{BB962C8B-B14F-4D97-AF65-F5344CB8AC3E}">
        <p14:creationId xmlns:p14="http://schemas.microsoft.com/office/powerpoint/2010/main" val="1778968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To answer the thesis questions, it is clear that we need the business metrics:</a:t>
            </a:r>
          </a:p>
          <a:p>
            <a:pPr marL="228600" indent="-228600">
              <a:buFont typeface="+mj-lt"/>
              <a:buAutoNum type="arabicPeriod"/>
            </a:pPr>
            <a:r>
              <a:rPr lang="en-US" sz="1200" kern="1200" dirty="0">
                <a:solidFill>
                  <a:schemeClr val="tx1"/>
                </a:solidFill>
                <a:effectLst/>
                <a:latin typeface="Arial"/>
                <a:ea typeface="+mn-ea"/>
                <a:cs typeface="+mn-cs"/>
              </a:rPr>
              <a:t>The insurance claim volume, already present in BCO</a:t>
            </a:r>
          </a:p>
          <a:p>
            <a:pPr marL="228600" indent="-228600">
              <a:buFont typeface="+mj-lt"/>
              <a:buAutoNum type="arabicPeriod"/>
            </a:pPr>
            <a:r>
              <a:rPr lang="en-US" sz="1200" kern="1200" dirty="0">
                <a:solidFill>
                  <a:schemeClr val="tx1"/>
                </a:solidFill>
                <a:effectLst/>
                <a:latin typeface="Arial"/>
                <a:ea typeface="+mn-ea"/>
                <a:cs typeface="+mn-cs"/>
              </a:rPr>
              <a:t>The work from home metrics in terms of</a:t>
            </a:r>
          </a:p>
          <a:p>
            <a:pPr marL="685800" lvl="1" indent="-228600">
              <a:buFont typeface="+mj-lt"/>
              <a:buAutoNum type="arabicPeriod"/>
            </a:pPr>
            <a:r>
              <a:rPr lang="en-US" sz="1200" kern="1200" dirty="0">
                <a:solidFill>
                  <a:schemeClr val="tx1"/>
                </a:solidFill>
                <a:effectLst/>
                <a:latin typeface="Arial"/>
                <a:ea typeface="+mn-ea"/>
                <a:cs typeface="+mn-cs"/>
              </a:rPr>
              <a:t>Total authorized VPN and VDI users</a:t>
            </a:r>
          </a:p>
          <a:p>
            <a:pPr marL="685800" lvl="1" indent="-228600">
              <a:buFont typeface="+mj-lt"/>
              <a:buAutoNum type="arabicPeriod"/>
            </a:pPr>
            <a:r>
              <a:rPr lang="en-US" sz="1200" kern="1200" dirty="0">
                <a:solidFill>
                  <a:schemeClr val="tx1"/>
                </a:solidFill>
                <a:effectLst/>
                <a:latin typeface="Arial"/>
                <a:ea typeface="+mn-ea"/>
                <a:cs typeface="+mn-cs"/>
              </a:rPr>
              <a:t>VPN and VDI connected users</a:t>
            </a:r>
          </a:p>
          <a:p>
            <a:pPr marL="685800" lvl="1" indent="-228600">
              <a:buFont typeface="+mj-lt"/>
              <a:buAutoNum type="arabicPeriod"/>
            </a:pPr>
            <a:r>
              <a:rPr lang="en-US" sz="1200" kern="1200" dirty="0">
                <a:solidFill>
                  <a:schemeClr val="tx1"/>
                </a:solidFill>
                <a:effectLst/>
                <a:latin typeface="Arial"/>
                <a:ea typeface="+mn-ea"/>
                <a:cs typeface="+mn-cs"/>
              </a:rPr>
              <a:t>Bandwidth statistics (In, Out, Available)</a:t>
            </a:r>
          </a:p>
          <a:p>
            <a:pPr marL="0" lvl="0" indent="0">
              <a:buFont typeface="+mj-lt"/>
              <a:buNone/>
            </a:pPr>
            <a:endParaRPr lang="en-US" sz="1200" kern="1200" dirty="0">
              <a:solidFill>
                <a:schemeClr val="tx1"/>
              </a:solidFill>
              <a:effectLst/>
              <a:latin typeface="Arial"/>
              <a:ea typeface="+mn-ea"/>
              <a:cs typeface="+mn-cs"/>
            </a:endParaRPr>
          </a:p>
          <a:p>
            <a:pPr marL="0" lvl="0" indent="0">
              <a:buFont typeface="+mj-lt"/>
              <a:buNone/>
            </a:pPr>
            <a:r>
              <a:rPr lang="en-US" sz="1200" kern="1200" dirty="0">
                <a:solidFill>
                  <a:schemeClr val="tx1"/>
                </a:solidFill>
                <a:effectLst/>
                <a:latin typeface="Arial"/>
                <a:ea typeface="+mn-ea"/>
                <a:cs typeface="+mn-cs"/>
              </a:rPr>
              <a:t>That left only the “weather data”….</a:t>
            </a:r>
          </a:p>
          <a:p>
            <a:r>
              <a:rPr lang="en-US" sz="1200" kern="1200" dirty="0">
                <a:solidFill>
                  <a:schemeClr val="tx1"/>
                </a:solidFill>
                <a:effectLst/>
                <a:latin typeface="Arial"/>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7</a:t>
            </a:fld>
            <a:endParaRPr lang="en-US" dirty="0"/>
          </a:p>
        </p:txBody>
      </p:sp>
    </p:spTree>
    <p:extLst>
      <p:ext uri="{BB962C8B-B14F-4D97-AF65-F5344CB8AC3E}">
        <p14:creationId xmlns:p14="http://schemas.microsoft.com/office/powerpoint/2010/main" val="194934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effectLst/>
                <a:latin typeface="Arial"/>
                <a:ea typeface="+mn-ea"/>
                <a:cs typeface="+mn-cs"/>
              </a:rPr>
              <a:t>Weather data can be collected for free from the internet.</a:t>
            </a:r>
          </a:p>
          <a:p>
            <a:endParaRPr lang="en-US" sz="1200" kern="1200" dirty="0">
              <a:solidFill>
                <a:schemeClr val="tx1"/>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Finding a site to connect to at the time was easy as I remember.  Looking now yields paid sites, and a lot of projects that have compared other metrics vs the weather.   (Like crime vs the weather - </a:t>
            </a:r>
            <a:r>
              <a:rPr lang="en-US" sz="1200" u="sng" kern="1200" dirty="0">
                <a:solidFill>
                  <a:schemeClr val="tx1"/>
                </a:solidFill>
                <a:effectLst/>
                <a:latin typeface="Arial"/>
                <a:ea typeface="+mn-ea"/>
                <a:cs typeface="+mn-cs"/>
                <a:hlinkClick r:id="rId3"/>
              </a:rPr>
              <a:t>http://crime.static-eric.com/</a:t>
            </a:r>
            <a:r>
              <a:rPr lang="en-US" sz="1200" kern="1200" dirty="0">
                <a:solidFill>
                  <a:schemeClr val="tx1"/>
                </a:solidFill>
                <a:effectLst/>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and how weather is ruining sex - </a:t>
            </a:r>
            <a:r>
              <a:rPr lang="en-US" sz="1200" u="sng" kern="1200" dirty="0">
                <a:solidFill>
                  <a:schemeClr val="tx1"/>
                </a:solidFill>
                <a:effectLst/>
                <a:latin typeface="Arial"/>
                <a:ea typeface="+mn-ea"/>
                <a:cs typeface="+mn-cs"/>
                <a:hlinkClick r:id="rId4"/>
              </a:rPr>
              <a:t>http://www.smh.com.au/comment/how-climate-change-could-ruin-your-sex-life-20151105-gkrc67.html</a:t>
            </a:r>
            <a:r>
              <a:rPr lang="en-US" sz="1200" kern="1200" dirty="0">
                <a:solidFill>
                  <a:schemeClr val="tx1"/>
                </a:solidFill>
                <a:effectLst/>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or how weather determines the sex of lizards  </a:t>
            </a:r>
            <a:r>
              <a:rPr lang="en-US" sz="1200" u="sng" kern="1200" dirty="0">
                <a:solidFill>
                  <a:schemeClr val="tx1"/>
                </a:solidFill>
                <a:effectLst/>
                <a:latin typeface="Arial"/>
                <a:ea typeface="+mn-ea"/>
                <a:cs typeface="+mn-cs"/>
                <a:hlinkClick r:id="rId5"/>
              </a:rPr>
              <a:t>https://www.sciencealert.com/scientists-find-australian-lizards-that-swap-gender-in-hot-weather</a:t>
            </a:r>
            <a:r>
              <a:rPr lang="en-US" sz="1200" kern="1200" dirty="0">
                <a:solidFill>
                  <a:schemeClr val="tx1"/>
                </a:solidFill>
                <a:effectLst/>
                <a:latin typeface="Arial"/>
                <a:ea typeface="+mn-ea"/>
                <a:cs typeface="+mn-cs"/>
              </a:rPr>
              <a:t> )</a:t>
            </a:r>
          </a:p>
          <a:p>
            <a:endParaRPr lang="en-US" sz="1200" kern="1200" dirty="0">
              <a:solidFill>
                <a:schemeClr val="tx1"/>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Weather data was in CSV format. While other formats were available this was the easiest for us to use.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We gathered weather data and compared with business metrics.  The overall method was one of iterative (brute force):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Arial"/>
                <a:ea typeface="+mn-ea"/>
                <a:cs typeface="+mn-cs"/>
              </a:rPr>
              <a:t>Compare metrics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Arial"/>
                <a:ea typeface="+mn-ea"/>
                <a:cs typeface="+mn-cs"/>
              </a:rPr>
              <a:t>Make observations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Arial"/>
                <a:ea typeface="+mn-ea"/>
                <a:cs typeface="+mn-cs"/>
              </a:rPr>
              <a:t>Try to apply this to prove or disprove our thesis statements.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kern="1200" dirty="0">
              <a:solidFill>
                <a:schemeClr val="tx1"/>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effectLst/>
                <a:latin typeface="Arial"/>
                <a:ea typeface="+mn-ea"/>
                <a:cs typeface="+mn-cs"/>
              </a:rPr>
              <a:t>Sometime this caused 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a:ea typeface="+mn-ea"/>
                <a:cs typeface="+mn-cs"/>
              </a:rPr>
              <a:t>to find new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a:ea typeface="+mn-ea"/>
                <a:cs typeface="+mn-cs"/>
              </a:rPr>
              <a:t>clarify the definition and meaning of existing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a:ea typeface="+mn-ea"/>
                <a:cs typeface="+mn-cs"/>
              </a:rPr>
              <a:t>alter our understandings of the systems and sub systems involved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a:ea typeface="+mn-ea"/>
                <a:cs typeface="+mn-cs"/>
              </a:rPr>
              <a:t>and revise the thesis statement.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a:solidFill>
                <a:schemeClr val="tx1"/>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effectLst/>
                <a:latin typeface="Arial"/>
                <a:ea typeface="+mn-ea"/>
                <a:cs typeface="+mn-cs"/>
              </a:rPr>
              <a:t>We quickly found out that ‘the weather data’ is an incompletely defined term, since you need to grade the combination of weather conditions (temperature, humidity, precipitation…) into a single metric.  Good day, ice day, cold day, snow day etc. </a:t>
            </a:r>
          </a:p>
        </p:txBody>
      </p:sp>
      <p:sp>
        <p:nvSpPr>
          <p:cNvPr id="4" name="Slide Number Placeholder 3"/>
          <p:cNvSpPr>
            <a:spLocks noGrp="1"/>
          </p:cNvSpPr>
          <p:nvPr>
            <p:ph type="sldNum" sz="quarter" idx="10"/>
          </p:nvPr>
        </p:nvSpPr>
        <p:spPr/>
        <p:txBody>
          <a:bodyPr/>
          <a:lstStyle/>
          <a:p>
            <a:fld id="{5E6E011A-51F3-42BB-8227-B66954A23F6D}" type="slidenum">
              <a:rPr lang="en-US" smtClean="0"/>
              <a:pPr/>
              <a:t>8</a:t>
            </a:fld>
            <a:endParaRPr lang="en-US" dirty="0"/>
          </a:p>
        </p:txBody>
      </p:sp>
    </p:spTree>
    <p:extLst>
      <p:ext uri="{BB962C8B-B14F-4D97-AF65-F5344CB8AC3E}">
        <p14:creationId xmlns:p14="http://schemas.microsoft.com/office/powerpoint/2010/main" val="421578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Here is a bit of weather data.  Temperature was not useful by itself.  We thought of grading a good day or bad day based on rain, ice or snow.   So the first column could be temp /seasonal average – (sum of lines 12 through 28)   Or some such non sense.  But a good winter day is quite different than a good summer day.</a:t>
            </a:r>
          </a:p>
          <a:p>
            <a:endParaRPr lang="en-US" dirty="0"/>
          </a:p>
          <a:p>
            <a:r>
              <a:rPr lang="en-US" dirty="0"/>
              <a:t>We used  a score as viewed through the lenses of that region.  110 in Arizona (a good day) is quite different than 110 in Chicago  (uncomfortable day).  We also tried to define vs season.  40 and sunny in the winter (very good day) vs 40 and raining in summer (not such a good day)</a:t>
            </a:r>
          </a:p>
          <a:p>
            <a:endParaRPr lang="en-US" dirty="0"/>
          </a:p>
          <a:p>
            <a:r>
              <a:rPr lang="en-US" dirty="0"/>
              <a:t>We wished a single ‘day grade’ so that we could compare one weather metric to one business metric.  (claim count, VPN login, VDI login)</a:t>
            </a:r>
          </a:p>
          <a:p>
            <a:endParaRPr lang="en-US" dirty="0"/>
          </a:p>
          <a:p>
            <a:r>
              <a:rPr lang="en-US" b="1" dirty="0"/>
              <a:t>By this time we realized that the business metric data would never match </a:t>
            </a:r>
            <a:r>
              <a:rPr lang="en-US" dirty="0"/>
              <a:t>as it was never going to become a small enough region to compare to regional weather data.   Combining regions was silly as one day could have 9 different ‘day grades’ throughout our five state regions.</a:t>
            </a:r>
          </a:p>
          <a:p>
            <a:endParaRPr lang="en-US" dirty="0"/>
          </a:p>
          <a:p>
            <a:r>
              <a:rPr lang="en-US" dirty="0"/>
              <a:t>Other studies we found on the internet were based on smaller geographic regions so temperature was used along with precipitation (snow, rain, ice etc.).  This worked in there studies.</a:t>
            </a:r>
          </a:p>
          <a:p>
            <a:endParaRPr lang="en-US" dirty="0"/>
          </a:p>
          <a:p>
            <a:r>
              <a:rPr lang="en-US" dirty="0"/>
              <a:t>Matching geographic weather to geographic metric count is necessary, and we did not have it.</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9</a:t>
            </a:fld>
            <a:endParaRPr lang="en-US" dirty="0"/>
          </a:p>
        </p:txBody>
      </p:sp>
    </p:spTree>
    <p:extLst>
      <p:ext uri="{BB962C8B-B14F-4D97-AF65-F5344CB8AC3E}">
        <p14:creationId xmlns:p14="http://schemas.microsoft.com/office/powerpoint/2010/main" val="1355767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8" name="Segnaposto testo 4"/>
          <p:cNvSpPr>
            <a:spLocks noGrp="1"/>
          </p:cNvSpPr>
          <p:nvPr>
            <p:ph type="body" sz="quarter" idx="3" hasCustomPrompt="1"/>
          </p:nvPr>
        </p:nvSpPr>
        <p:spPr>
          <a:xfrm>
            <a:off x="1199456" y="3686120"/>
            <a:ext cx="9793088" cy="462960"/>
          </a:xfrm>
          <a:prstGeom prst="rect">
            <a:avLst/>
          </a:prstGeom>
        </p:spPr>
        <p:txBody>
          <a:bodyPr anchor="t" anchorCtr="0">
            <a:noAutofit/>
          </a:bodyPr>
          <a:lstStyle>
            <a:lvl1pPr marL="0" indent="0">
              <a:spcBef>
                <a:spcPts val="480"/>
              </a:spcBef>
              <a:buNone/>
              <a:defRPr sz="2800" b="0">
                <a:solidFill>
                  <a:schemeClr val="accent3">
                    <a:lumMod val="75000"/>
                  </a:schemeClr>
                </a:solidFill>
                <a:latin typeface="+mn-lt"/>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Subtitle</a:t>
            </a:r>
          </a:p>
        </p:txBody>
      </p:sp>
      <p:sp>
        <p:nvSpPr>
          <p:cNvPr id="10" name="Text Placeholder 2"/>
          <p:cNvSpPr>
            <a:spLocks noGrp="1"/>
          </p:cNvSpPr>
          <p:nvPr>
            <p:ph type="body" sz="quarter" idx="10" hasCustomPrompt="1"/>
          </p:nvPr>
        </p:nvSpPr>
        <p:spPr>
          <a:xfrm>
            <a:off x="1200544" y="5580779"/>
            <a:ext cx="9792000" cy="324000"/>
          </a:xfrm>
          <a:prstGeom prst="rect">
            <a:avLst/>
          </a:prstGeom>
        </p:spPr>
        <p:txBody>
          <a:bodyPr vert="horz" anchor="ctr">
            <a:noAutofit/>
          </a:bodyPr>
          <a:lstStyle>
            <a:lvl1pPr marL="0" indent="0">
              <a:buNone/>
              <a:defRPr lang="en-US" sz="2000" b="0" baseline="0" noProof="0" dirty="0" smtClean="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L="0" lvl="0" indent="0" algn="l" rtl="0" eaLnBrk="1" fontAlgn="base" hangingPunct="1">
              <a:spcBef>
                <a:spcPts val="480"/>
              </a:spcBef>
              <a:spcAft>
                <a:spcPct val="0"/>
              </a:spcAft>
              <a:buNone/>
            </a:pPr>
            <a:r>
              <a:rPr lang="en-US" noProof="0" dirty="0"/>
              <a:t>Location – Date</a:t>
            </a:r>
          </a:p>
        </p:txBody>
      </p:sp>
      <p:sp>
        <p:nvSpPr>
          <p:cNvPr id="14" name="Text Placeholder 2"/>
          <p:cNvSpPr>
            <a:spLocks noGrp="1"/>
          </p:cNvSpPr>
          <p:nvPr>
            <p:ph type="body" sz="quarter" idx="12" hasCustomPrompt="1"/>
          </p:nvPr>
        </p:nvSpPr>
        <p:spPr>
          <a:xfrm>
            <a:off x="1200544" y="5932358"/>
            <a:ext cx="9792000" cy="324000"/>
          </a:xfrm>
          <a:prstGeom prst="rect">
            <a:avLst/>
          </a:prstGeom>
        </p:spPr>
        <p:txBody>
          <a:bodyPr vert="horz" anchor="ctr">
            <a:noAutofit/>
          </a:bodyPr>
          <a:lstStyle>
            <a:lvl1pPr marL="0" indent="0">
              <a:buNone/>
              <a:defRPr lang="en-US" sz="2000" b="0" baseline="0" noProof="0" dirty="0" smtClean="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L="0" lvl="0" indent="0" algn="l" rtl="0" eaLnBrk="1" fontAlgn="base" hangingPunct="1">
              <a:spcBef>
                <a:spcPts val="480"/>
              </a:spcBef>
              <a:spcAft>
                <a:spcPct val="0"/>
              </a:spcAft>
              <a:buNone/>
            </a:pPr>
            <a:r>
              <a:rPr lang="en-US" noProof="0" dirty="0"/>
              <a:t>Author – Email</a:t>
            </a:r>
          </a:p>
        </p:txBody>
      </p:sp>
      <p:sp>
        <p:nvSpPr>
          <p:cNvPr id="2" name="Title 1"/>
          <p:cNvSpPr>
            <a:spLocks noGrp="1"/>
          </p:cNvSpPr>
          <p:nvPr>
            <p:ph type="title" hasCustomPrompt="1"/>
          </p:nvPr>
        </p:nvSpPr>
        <p:spPr>
          <a:xfrm>
            <a:off x="1199456" y="2852936"/>
            <a:ext cx="9793088" cy="757582"/>
          </a:xfrm>
          <a:prstGeom prst="rect">
            <a:avLst/>
          </a:prstGeom>
        </p:spPr>
        <p:txBody>
          <a:bodyPr anchor="b" anchorCtr="0">
            <a:noAutofit/>
          </a:bodyPr>
          <a:lstStyle>
            <a:lvl1pPr algn="l">
              <a:spcBef>
                <a:spcPts val="0"/>
              </a:spcBef>
              <a:defRPr lang="en-US" sz="4200" b="1" i="0" u="none">
                <a:solidFill>
                  <a:schemeClr val="tx1"/>
                </a:solidFill>
                <a:latin typeface="+mj-lt"/>
                <a:ea typeface="+mn-ea"/>
                <a:cs typeface="+mn-cs"/>
              </a:defRPr>
            </a:lvl1pPr>
          </a:lstStyle>
          <a:p>
            <a:pPr marL="0" lvl="0" indent="0">
              <a:spcBef>
                <a:spcPct val="20000"/>
              </a:spcBef>
              <a:buNone/>
            </a:pPr>
            <a:r>
              <a:rPr lang="en-US" noProof="0" dirty="0"/>
              <a:t>Click to edit Master title</a:t>
            </a:r>
          </a:p>
        </p:txBody>
      </p:sp>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6280" y="681830"/>
            <a:ext cx="2376264" cy="874962"/>
          </a:xfrm>
          <a:prstGeom prst="rect">
            <a:avLst/>
          </a:prstGeom>
        </p:spPr>
      </p:pic>
      <p:cxnSp>
        <p:nvCxnSpPr>
          <p:cNvPr id="7" name="Connettore 1 6"/>
          <p:cNvCxnSpPr/>
          <p:nvPr userDrawn="1"/>
        </p:nvCxnSpPr>
        <p:spPr bwMode="auto">
          <a:xfrm>
            <a:off x="1199456" y="3648319"/>
            <a:ext cx="9793088" cy="0"/>
          </a:xfrm>
          <a:prstGeom prst="line">
            <a:avLst/>
          </a:prstGeom>
          <a:noFill/>
          <a:ln w="9525">
            <a:solidFill>
              <a:schemeClr val="tx1"/>
            </a:solidFill>
            <a:miter lim="800000"/>
            <a:headEnd/>
            <a:tailEnd/>
          </a:ln>
          <a:effectLst/>
        </p:spPr>
      </p:cxnSp>
      <p:sp>
        <p:nvSpPr>
          <p:cNvPr id="25" name="Segnaposto testo 4"/>
          <p:cNvSpPr>
            <a:spLocks noGrp="1"/>
          </p:cNvSpPr>
          <p:nvPr>
            <p:ph type="body" sz="quarter" idx="13" hasCustomPrompt="1"/>
          </p:nvPr>
        </p:nvSpPr>
        <p:spPr>
          <a:xfrm>
            <a:off x="1200544" y="5216556"/>
            <a:ext cx="9792000" cy="324000"/>
          </a:xfrm>
          <a:prstGeom prst="rect">
            <a:avLst/>
          </a:prstGeom>
        </p:spPr>
        <p:txBody>
          <a:bodyPr anchor="ctr" anchorCtr="0">
            <a:noAutofit/>
          </a:bodyPr>
          <a:lstStyle>
            <a:lvl1pPr marL="0" indent="0">
              <a:spcBef>
                <a:spcPts val="480"/>
              </a:spcBef>
              <a:buNone/>
              <a:defRPr sz="2000" b="0" baseline="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Prepared for: Customer logo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contents">
    <p:spTree>
      <p:nvGrpSpPr>
        <p:cNvPr id="1" name=""/>
        <p:cNvGrpSpPr/>
        <p:nvPr/>
      </p:nvGrpSpPr>
      <p:grpSpPr>
        <a:xfrm>
          <a:off x="0" y="0"/>
          <a:ext cx="0" cy="0"/>
          <a:chOff x="0" y="0"/>
          <a:chExt cx="0" cy="0"/>
        </a:xfrm>
      </p:grpSpPr>
      <p:sp>
        <p:nvSpPr>
          <p:cNvPr id="17" name="Segnaposto contenuto 16"/>
          <p:cNvSpPr>
            <a:spLocks noGrp="1"/>
          </p:cNvSpPr>
          <p:nvPr>
            <p:ph sz="quarter" idx="10"/>
          </p:nvPr>
        </p:nvSpPr>
        <p:spPr>
          <a:xfrm>
            <a:off x="1487488" y="1557338"/>
            <a:ext cx="9288462" cy="4241800"/>
          </a:xfrm>
          <a:prstGeom prst="rect">
            <a:avLst/>
          </a:prstGeom>
        </p:spPr>
        <p:txBody>
          <a:bodyPr/>
          <a:lstStyle>
            <a:lvl1pPr>
              <a:buClr>
                <a:schemeClr val="accent3">
                  <a:lumMod val="75000"/>
                </a:schemeClr>
              </a:buClr>
              <a:defRPr sz="1400">
                <a:solidFill>
                  <a:schemeClr val="accent3">
                    <a:lumMod val="75000"/>
                  </a:schemeClr>
                </a:solidFill>
                <a:latin typeface="+mn-lt"/>
              </a:defRPr>
            </a:lvl1pPr>
            <a:lvl2pPr marL="742950" indent="-285750">
              <a:buClr>
                <a:schemeClr val="accent3">
                  <a:lumMod val="75000"/>
                </a:schemeClr>
              </a:buClr>
              <a:buFont typeface="Wingdings" panose="05000000000000000000" pitchFamily="2" charset="2"/>
              <a:buChar char="§"/>
              <a:defRPr sz="1200">
                <a:solidFill>
                  <a:schemeClr val="accent3">
                    <a:lumMod val="75000"/>
                  </a:schemeClr>
                </a:solidFill>
                <a:latin typeface="+mn-lt"/>
              </a:defRPr>
            </a:lvl2pPr>
            <a:lvl3pPr marL="1085850" indent="-171450">
              <a:buClr>
                <a:schemeClr val="accent3">
                  <a:lumMod val="75000"/>
                </a:schemeClr>
              </a:buClr>
              <a:buFont typeface="Calibri" panose="020F0502020204030204" pitchFamily="34" charset="0"/>
              <a:buChar char="‒"/>
              <a:defRPr sz="1000">
                <a:solidFill>
                  <a:schemeClr val="accent3">
                    <a:lumMod val="75000"/>
                  </a:schemeClr>
                </a:solidFill>
                <a:latin typeface="+mn-lt"/>
              </a:defRPr>
            </a:lvl3pPr>
          </a:lstStyle>
          <a:p>
            <a:pPr lvl="0"/>
            <a:r>
              <a:rPr lang="it-IT" dirty="0"/>
              <a:t>Fare clic per modificare stili del testo dello schema</a:t>
            </a:r>
          </a:p>
          <a:p>
            <a:pPr lvl="1"/>
            <a:r>
              <a:rPr lang="it-IT" dirty="0"/>
              <a:t>Secondo livello</a:t>
            </a:r>
          </a:p>
          <a:p>
            <a:pPr lvl="2"/>
            <a:r>
              <a:rPr lang="it-IT" dirty="0"/>
              <a:t>Terzo livello</a:t>
            </a:r>
          </a:p>
        </p:txBody>
      </p:sp>
      <p:sp>
        <p:nvSpPr>
          <p:cNvPr id="5" name="Titolo 1"/>
          <p:cNvSpPr>
            <a:spLocks noGrp="1"/>
          </p:cNvSpPr>
          <p:nvPr>
            <p:ph type="title" hasCustomPrompt="1"/>
          </p:nvPr>
        </p:nvSpPr>
        <p:spPr>
          <a:xfrm>
            <a:off x="469021" y="260649"/>
            <a:ext cx="11099587" cy="638175"/>
          </a:xfrm>
          <a:prstGeom prst="rect">
            <a:avLst/>
          </a:prstGeom>
        </p:spPr>
        <p:txBody>
          <a:bodyPr/>
          <a:lstStyle>
            <a:lvl1pPr algn="l" rtl="0" eaLnBrk="1" fontAlgn="base" hangingPunct="1">
              <a:spcBef>
                <a:spcPct val="0"/>
              </a:spcBef>
              <a:spcAft>
                <a:spcPct val="0"/>
              </a:spcAft>
              <a:defRPr lang="en-US" sz="2000" b="0" i="0" u="none" noProof="0" dirty="0">
                <a:solidFill>
                  <a:schemeClr val="tx1"/>
                </a:solidFill>
                <a:latin typeface="+mn-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Tree>
    <p:extLst>
      <p:ext uri="{BB962C8B-B14F-4D97-AF65-F5344CB8AC3E}">
        <p14:creationId xmlns:p14="http://schemas.microsoft.com/office/powerpoint/2010/main" val="2350125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Empty">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469021" y="260649"/>
            <a:ext cx="11099587" cy="638175"/>
          </a:xfrm>
          <a:prstGeom prst="rect">
            <a:avLst/>
          </a:prstGeom>
        </p:spPr>
        <p:txBody>
          <a:bodyPr/>
          <a:lstStyle>
            <a:lvl1pPr algn="l" rtl="0" eaLnBrk="1" fontAlgn="base" hangingPunct="1">
              <a:spcBef>
                <a:spcPct val="0"/>
              </a:spcBef>
              <a:spcAft>
                <a:spcPct val="0"/>
              </a:spcAft>
              <a:defRPr lang="en-US" sz="2000" b="0" i="0" u="none" noProof="0" dirty="0">
                <a:solidFill>
                  <a:schemeClr val="tx1"/>
                </a:solidFill>
                <a:latin typeface="+mn-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7" name="Segnaposto numero diapositiva 19"/>
          <p:cNvSpPr txBox="1">
            <a:spLocks/>
          </p:cNvSpPr>
          <p:nvPr userDrawn="1"/>
        </p:nvSpPr>
        <p:spPr bwMode="auto">
          <a:xfrm>
            <a:off x="10172881" y="6447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400" smtClean="0">
                <a:solidFill>
                  <a:schemeClr val="bg1"/>
                </a:solidFill>
                <a:latin typeface="+mn-lt"/>
                <a:cs typeface="Arial" pitchFamily="34" charset="0"/>
              </a:rPr>
              <a:pPr algn="l"/>
              <a:t>‹#›</a:t>
            </a:fld>
            <a:endParaRPr lang="it-IT" sz="1400" dirty="0">
              <a:solidFill>
                <a:schemeClr val="bg1"/>
              </a:solidFill>
              <a:latin typeface="+mn-lt"/>
              <a:cs typeface="Arial" pitchFamily="34" charset="0"/>
            </a:endParaRPr>
          </a:p>
        </p:txBody>
      </p:sp>
      <p:pic>
        <p:nvPicPr>
          <p:cNvPr id="10" name="Immagin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68788" y="6491436"/>
            <a:ext cx="540610" cy="144000"/>
          </a:xfrm>
          <a:prstGeom prst="rect">
            <a:avLst/>
          </a:prstGeom>
        </p:spPr>
      </p:pic>
      <p:sp>
        <p:nvSpPr>
          <p:cNvPr id="8" name="Segnaposto numero diapositiva 19"/>
          <p:cNvSpPr txBox="1">
            <a:spLocks/>
          </p:cNvSpPr>
          <p:nvPr userDrawn="1"/>
        </p:nvSpPr>
        <p:spPr bwMode="auto">
          <a:xfrm>
            <a:off x="11269043"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11" name="Immagin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Tree>
    <p:extLst>
      <p:ext uri="{BB962C8B-B14F-4D97-AF65-F5344CB8AC3E}">
        <p14:creationId xmlns:p14="http://schemas.microsoft.com/office/powerpoint/2010/main" val="3049789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2 vertical contents">
    <p:spTree>
      <p:nvGrpSpPr>
        <p:cNvPr id="1" name=""/>
        <p:cNvGrpSpPr/>
        <p:nvPr/>
      </p:nvGrpSpPr>
      <p:grpSpPr>
        <a:xfrm>
          <a:off x="0" y="0"/>
          <a:ext cx="0" cy="0"/>
          <a:chOff x="0" y="0"/>
          <a:chExt cx="0" cy="0"/>
        </a:xfrm>
      </p:grpSpPr>
      <p:sp>
        <p:nvSpPr>
          <p:cNvPr id="16" name="Segnaposto testo 15"/>
          <p:cNvSpPr>
            <a:spLocks noGrp="1"/>
          </p:cNvSpPr>
          <p:nvPr>
            <p:ph type="body" sz="quarter" idx="15" hasCustomPrompt="1"/>
          </p:nvPr>
        </p:nvSpPr>
        <p:spPr>
          <a:xfrm>
            <a:off x="469023" y="1701288"/>
            <a:ext cx="5146925" cy="540000"/>
          </a:xfrm>
          <a:prstGeom prst="rect">
            <a:avLst/>
          </a:prstGeom>
        </p:spPr>
        <p:txBody>
          <a:bodyPr anchor="t"/>
          <a:lstStyle>
            <a:lvl1pPr algn="l">
              <a:buNone/>
              <a:defRPr sz="1600" b="1">
                <a:solidFill>
                  <a:schemeClr val="tx1"/>
                </a:solidFill>
              </a:defRPr>
            </a:lvl1pPr>
            <a:lvl2pPr>
              <a:buNone/>
              <a:defRPr/>
            </a:lvl2pPr>
            <a:lvl3pPr>
              <a:buNone/>
              <a:defRPr/>
            </a:lvl3pPr>
            <a:lvl4pPr>
              <a:buNone/>
              <a:defRPr/>
            </a:lvl4pPr>
            <a:lvl5pPr>
              <a:buNone/>
              <a:defRPr/>
            </a:lvl5pPr>
          </a:lstStyle>
          <a:p>
            <a:pPr lvl="0"/>
            <a:r>
              <a:rPr lang="en-US" noProof="0" dirty="0"/>
              <a:t>Click to edit title</a:t>
            </a:r>
          </a:p>
        </p:txBody>
      </p:sp>
      <p:sp>
        <p:nvSpPr>
          <p:cNvPr id="20" name="Segnaposto testo 15"/>
          <p:cNvSpPr>
            <a:spLocks noGrp="1"/>
          </p:cNvSpPr>
          <p:nvPr>
            <p:ph type="body" sz="quarter" idx="16" hasCustomPrompt="1"/>
          </p:nvPr>
        </p:nvSpPr>
        <p:spPr>
          <a:xfrm>
            <a:off x="6384032" y="1701288"/>
            <a:ext cx="5184576" cy="540000"/>
          </a:xfrm>
          <a:prstGeom prst="rect">
            <a:avLst/>
          </a:prstGeom>
        </p:spPr>
        <p:txBody>
          <a:bodyPr anchor="t"/>
          <a:lstStyle>
            <a:lvl1pPr algn="l">
              <a:buNone/>
              <a:defRPr sz="1600" b="1">
                <a:solidFill>
                  <a:schemeClr val="tx1"/>
                </a:solidFill>
              </a:defRPr>
            </a:lvl1pPr>
            <a:lvl2pPr>
              <a:buNone/>
              <a:defRPr/>
            </a:lvl2pPr>
            <a:lvl3pPr>
              <a:buNone/>
              <a:defRPr/>
            </a:lvl3pPr>
            <a:lvl4pPr>
              <a:buNone/>
              <a:defRPr/>
            </a:lvl4pPr>
            <a:lvl5pPr>
              <a:buNone/>
              <a:defRPr/>
            </a:lvl5pPr>
          </a:lstStyle>
          <a:p>
            <a:pPr lvl="0"/>
            <a:r>
              <a:rPr lang="en-US" noProof="0" dirty="0"/>
              <a:t>Click to edit title</a:t>
            </a:r>
          </a:p>
        </p:txBody>
      </p:sp>
      <p:sp>
        <p:nvSpPr>
          <p:cNvPr id="10" name="Segnaposto contenuto 2"/>
          <p:cNvSpPr>
            <a:spLocks noGrp="1"/>
          </p:cNvSpPr>
          <p:nvPr>
            <p:ph idx="1" hasCustomPrompt="1"/>
          </p:nvPr>
        </p:nvSpPr>
        <p:spPr>
          <a:xfrm>
            <a:off x="469024" y="2241288"/>
            <a:ext cx="5146925" cy="3780000"/>
          </a:xfrm>
          <a:prstGeom prst="rect">
            <a:avLst/>
          </a:prstGeom>
        </p:spPr>
        <p:txBody>
          <a:bodyPr>
            <a:noAutofit/>
          </a:bodyPr>
          <a:lstStyle>
            <a:lvl1pPr marL="177800" indent="-177800" algn="l">
              <a:lnSpc>
                <a:spcPct val="100000"/>
              </a:lnSpc>
              <a:spcBef>
                <a:spcPts val="1200"/>
              </a:spcBef>
              <a:buClrTx/>
              <a:buSzPct val="100000"/>
              <a:buFont typeface="Wingdings" pitchFamily="2" charset="2"/>
              <a:buChar char="§"/>
              <a:defRPr sz="1600">
                <a:solidFill>
                  <a:schemeClr val="tx1">
                    <a:lumMod val="65000"/>
                    <a:lumOff val="35000"/>
                  </a:schemeClr>
                </a:solidFill>
              </a:defRPr>
            </a:lvl1pPr>
            <a:lvl2pPr marL="627063" indent="-169863" algn="l">
              <a:lnSpc>
                <a:spcPct val="100000"/>
              </a:lnSpc>
              <a:spcBef>
                <a:spcPts val="600"/>
              </a:spcBef>
              <a:buClrTx/>
              <a:buSzPct val="100000"/>
              <a:buFont typeface="Arial" pitchFamily="34" charset="0"/>
              <a:buChar char="−"/>
              <a:defRPr sz="1400">
                <a:solidFill>
                  <a:schemeClr val="tx1">
                    <a:lumMod val="65000"/>
                    <a:lumOff val="35000"/>
                  </a:schemeClr>
                </a:solidFill>
              </a:defRPr>
            </a:lvl2pPr>
            <a:lvl3pPr marL="1077913" indent="-163513" algn="l">
              <a:lnSpc>
                <a:spcPct val="100000"/>
              </a:lnSpc>
              <a:spcBef>
                <a:spcPts val="600"/>
              </a:spcBef>
              <a:buClrTx/>
              <a:buSzPct val="100000"/>
              <a:buFont typeface="Courier New" pitchFamily="49" charset="0"/>
              <a:buChar char="o"/>
              <a:defRPr sz="1200">
                <a:solidFill>
                  <a:schemeClr val="tx1">
                    <a:lumMod val="65000"/>
                    <a:lumOff val="35000"/>
                  </a:schemeClr>
                </a:solidFill>
              </a:defRPr>
            </a:lvl3pPr>
            <a:lvl4pPr marL="1528763" indent="-157163" algn="just">
              <a:lnSpc>
                <a:spcPct val="100000"/>
              </a:lnSpc>
              <a:spcBef>
                <a:spcPts val="0"/>
              </a:spcBef>
              <a:buClrTx/>
              <a:buSzPct val="100000"/>
              <a:buFont typeface="Wingdings" pitchFamily="2" charset="2"/>
              <a:buChar char="Ø"/>
              <a:defRPr sz="1200">
                <a:solidFill>
                  <a:schemeClr val="tx1">
                    <a:lumMod val="65000"/>
                    <a:lumOff val="35000"/>
                  </a:schemeClr>
                </a:solidFill>
              </a:defRPr>
            </a:lvl4pPr>
            <a:lvl5pPr marL="1979613" indent="-150813" algn="just">
              <a:lnSpc>
                <a:spcPct val="100000"/>
              </a:lnSpc>
              <a:spcBef>
                <a:spcPts val="0"/>
              </a:spcBef>
              <a:buClrTx/>
              <a:buSzPct val="100000"/>
              <a:buFont typeface="Arial" pitchFamily="34" charset="0"/>
              <a:buChar char="•"/>
              <a:defRPr sz="1000">
                <a:solidFill>
                  <a:schemeClr val="tx1">
                    <a:lumMod val="65000"/>
                    <a:lumOff val="35000"/>
                  </a:schemeClr>
                </a:solidFill>
              </a:defRPr>
            </a:lvl5pPr>
          </a:lstStyle>
          <a:p>
            <a:pPr lvl="0"/>
            <a:r>
              <a:rPr lang="en-US" noProof="0" dirty="0"/>
              <a:t>Click to edit Master text</a:t>
            </a:r>
          </a:p>
          <a:p>
            <a:pPr lvl="1"/>
            <a:r>
              <a:rPr lang="en-US" noProof="0" dirty="0"/>
              <a:t>Second level</a:t>
            </a:r>
          </a:p>
          <a:p>
            <a:pPr lvl="2"/>
            <a:r>
              <a:rPr lang="en-US" noProof="0" dirty="0"/>
              <a:t>Third level</a:t>
            </a:r>
          </a:p>
        </p:txBody>
      </p:sp>
      <p:sp>
        <p:nvSpPr>
          <p:cNvPr id="13" name="Segnaposto contenuto 2"/>
          <p:cNvSpPr>
            <a:spLocks noGrp="1"/>
          </p:cNvSpPr>
          <p:nvPr>
            <p:ph idx="10" hasCustomPrompt="1"/>
          </p:nvPr>
        </p:nvSpPr>
        <p:spPr>
          <a:xfrm>
            <a:off x="6384032" y="2241288"/>
            <a:ext cx="5184576" cy="3780000"/>
          </a:xfrm>
          <a:prstGeom prst="rect">
            <a:avLst/>
          </a:prstGeom>
        </p:spPr>
        <p:txBody>
          <a:bodyPr>
            <a:noAutofit/>
          </a:bodyPr>
          <a:lstStyle>
            <a:lvl1pPr marL="177800" indent="-177800" algn="l">
              <a:lnSpc>
                <a:spcPct val="100000"/>
              </a:lnSpc>
              <a:spcBef>
                <a:spcPts val="1200"/>
              </a:spcBef>
              <a:buClrTx/>
              <a:buSzPct val="100000"/>
              <a:buFont typeface="Wingdings" pitchFamily="2" charset="2"/>
              <a:buChar char="§"/>
              <a:defRPr sz="1600">
                <a:solidFill>
                  <a:schemeClr val="tx1">
                    <a:lumMod val="65000"/>
                    <a:lumOff val="35000"/>
                  </a:schemeClr>
                </a:solidFill>
              </a:defRPr>
            </a:lvl1pPr>
            <a:lvl2pPr marL="627063" indent="-169863" algn="l">
              <a:lnSpc>
                <a:spcPct val="100000"/>
              </a:lnSpc>
              <a:spcBef>
                <a:spcPts val="600"/>
              </a:spcBef>
              <a:buClrTx/>
              <a:buSzPct val="100000"/>
              <a:buFont typeface="Arial" pitchFamily="34" charset="0"/>
              <a:buChar char="−"/>
              <a:defRPr sz="1400">
                <a:solidFill>
                  <a:schemeClr val="tx1">
                    <a:lumMod val="65000"/>
                    <a:lumOff val="35000"/>
                  </a:schemeClr>
                </a:solidFill>
              </a:defRPr>
            </a:lvl2pPr>
            <a:lvl3pPr marL="1077913" indent="-163513" algn="l">
              <a:lnSpc>
                <a:spcPct val="100000"/>
              </a:lnSpc>
              <a:spcBef>
                <a:spcPts val="600"/>
              </a:spcBef>
              <a:buClrTx/>
              <a:buSzPct val="100000"/>
              <a:buFont typeface="Courier New" pitchFamily="49" charset="0"/>
              <a:buChar char="o"/>
              <a:defRPr sz="1200">
                <a:solidFill>
                  <a:schemeClr val="tx1">
                    <a:lumMod val="65000"/>
                    <a:lumOff val="35000"/>
                  </a:schemeClr>
                </a:solidFill>
              </a:defRPr>
            </a:lvl3pPr>
            <a:lvl4pPr marL="1528763" indent="-157163" algn="just">
              <a:lnSpc>
                <a:spcPct val="100000"/>
              </a:lnSpc>
              <a:spcBef>
                <a:spcPts val="0"/>
              </a:spcBef>
              <a:buClrTx/>
              <a:buSzPct val="100000"/>
              <a:buFont typeface="Wingdings" pitchFamily="2" charset="2"/>
              <a:buChar char="Ø"/>
              <a:defRPr sz="1200">
                <a:solidFill>
                  <a:schemeClr val="tx1">
                    <a:lumMod val="65000"/>
                    <a:lumOff val="35000"/>
                  </a:schemeClr>
                </a:solidFill>
              </a:defRPr>
            </a:lvl4pPr>
            <a:lvl5pPr marL="1979613" indent="-150813" algn="just">
              <a:lnSpc>
                <a:spcPct val="100000"/>
              </a:lnSpc>
              <a:spcBef>
                <a:spcPts val="0"/>
              </a:spcBef>
              <a:buClrTx/>
              <a:buSzPct val="100000"/>
              <a:buFont typeface="Arial" pitchFamily="34" charset="0"/>
              <a:buChar char="•"/>
              <a:defRPr sz="1000">
                <a:solidFill>
                  <a:schemeClr val="tx1">
                    <a:lumMod val="65000"/>
                    <a:lumOff val="35000"/>
                  </a:schemeClr>
                </a:solidFill>
              </a:defRPr>
            </a:lvl5pPr>
          </a:lstStyle>
          <a:p>
            <a:pPr lvl="0"/>
            <a:r>
              <a:rPr lang="en-US" noProof="0" dirty="0"/>
              <a:t>Click to edit Master text</a:t>
            </a:r>
          </a:p>
          <a:p>
            <a:pPr lvl="1"/>
            <a:r>
              <a:rPr lang="en-US" noProof="0" dirty="0"/>
              <a:t>Second level</a:t>
            </a:r>
          </a:p>
          <a:p>
            <a:pPr lvl="2"/>
            <a:r>
              <a:rPr lang="en-US" noProof="0" dirty="0"/>
              <a:t>Third level</a:t>
            </a:r>
          </a:p>
        </p:txBody>
      </p:sp>
      <p:sp>
        <p:nvSpPr>
          <p:cNvPr id="15" name="Segnaposto numero diapositiva 19"/>
          <p:cNvSpPr txBox="1">
            <a:spLocks/>
          </p:cNvSpPr>
          <p:nvPr userDrawn="1"/>
        </p:nvSpPr>
        <p:spPr bwMode="auto">
          <a:xfrm>
            <a:off x="0" y="6575906"/>
            <a:ext cx="815515" cy="282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fld id="{68144B80-572D-40C5-899C-C859039AFF8F}" type="slidenum">
              <a:rPr lang="it-IT" sz="1000" smtClean="0">
                <a:solidFill>
                  <a:schemeClr val="bg1"/>
                </a:solidFill>
                <a:latin typeface="Arial" pitchFamily="34" charset="0"/>
                <a:cs typeface="Arial" pitchFamily="34" charset="0"/>
              </a:rPr>
              <a:pPr/>
              <a:t>‹#›</a:t>
            </a:fld>
            <a:endParaRPr lang="it-IT" sz="1000" dirty="0">
              <a:solidFill>
                <a:schemeClr val="bg1"/>
              </a:solidFill>
              <a:latin typeface="Arial" pitchFamily="34" charset="0"/>
              <a:cs typeface="Arial" pitchFamily="34" charset="0"/>
            </a:endParaRPr>
          </a:p>
        </p:txBody>
      </p:sp>
      <p:pic>
        <p:nvPicPr>
          <p:cNvPr id="17" name="Immagine 16" descr="moviri_logo_vettoriale_rev_2_modified.png"/>
          <p:cNvPicPr>
            <a:picLocks noChangeAspect="1"/>
          </p:cNvPicPr>
          <p:nvPr userDrawn="1"/>
        </p:nvPicPr>
        <p:blipFill>
          <a:blip r:embed="rId2" cstate="print">
            <a:duotone>
              <a:prstClr val="black"/>
              <a:schemeClr val="bg1">
                <a:tint val="45000"/>
                <a:satMod val="400000"/>
              </a:schemeClr>
            </a:duotone>
            <a:lum bright="40000" contrast="40000"/>
            <a:extLst>
              <a:ext uri="{28A0092B-C50C-407E-A947-70E740481C1C}">
                <a14:useLocalDpi xmlns:a14="http://schemas.microsoft.com/office/drawing/2010/main" val="0"/>
              </a:ext>
            </a:extLst>
          </a:blip>
          <a:stretch>
            <a:fillRect/>
          </a:stretch>
        </p:blipFill>
        <p:spPr>
          <a:xfrm>
            <a:off x="10825381" y="6626952"/>
            <a:ext cx="839239" cy="180000"/>
          </a:xfrm>
          <a:prstGeom prst="rect">
            <a:avLst/>
          </a:prstGeom>
        </p:spPr>
      </p:pic>
      <p:sp>
        <p:nvSpPr>
          <p:cNvPr id="9" name="Titolo 1"/>
          <p:cNvSpPr>
            <a:spLocks noGrp="1"/>
          </p:cNvSpPr>
          <p:nvPr>
            <p:ph type="title"/>
          </p:nvPr>
        </p:nvSpPr>
        <p:spPr>
          <a:xfrm>
            <a:off x="469021" y="260649"/>
            <a:ext cx="11099587" cy="638175"/>
          </a:xfrm>
          <a:prstGeom prst="rect">
            <a:avLst/>
          </a:prstGeom>
        </p:spPr>
        <p:txBody>
          <a:bodyPr/>
          <a:lstStyle>
            <a:lvl1pPr>
              <a:defRPr lang="it-IT" sz="2000" b="1" kern="1200" dirty="0">
                <a:solidFill>
                  <a:srgbClr val="19375F"/>
                </a:solidFill>
                <a:latin typeface="Arial" pitchFamily="34" charset="0"/>
                <a:ea typeface="+mj-ea"/>
                <a:cs typeface="Arial" pitchFamily="34" charset="0"/>
              </a:defRPr>
            </a:lvl1pPr>
          </a:lstStyle>
          <a:p>
            <a:pPr lvl="0" algn="l" rtl="0" eaLnBrk="1" fontAlgn="base" hangingPunct="1">
              <a:spcBef>
                <a:spcPct val="0"/>
              </a:spcBef>
              <a:spcAft>
                <a:spcPct val="0"/>
              </a:spcAft>
            </a:pPr>
            <a:r>
              <a:rPr lang="en-US" noProof="0" dirty="0"/>
              <a:t>Click to edit Master title</a:t>
            </a:r>
          </a:p>
        </p:txBody>
      </p:sp>
    </p:spTree>
    <p:extLst>
      <p:ext uri="{BB962C8B-B14F-4D97-AF65-F5344CB8AC3E}">
        <p14:creationId xmlns:p14="http://schemas.microsoft.com/office/powerpoint/2010/main" val="575870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Calibri" charset="0"/>
              </a:rPr>
              <a:pPr algn="l"/>
              <a:t>‹#›</a:t>
            </a:fld>
            <a:endParaRPr lang="it-IT" sz="1200" dirty="0">
              <a:solidFill>
                <a:schemeClr val="tx1"/>
              </a:solidFill>
              <a:latin typeface="+mn-lt"/>
              <a:cs typeface="Calibri"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
        <p:nvSpPr>
          <p:cNvPr id="11"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2" name="Footer Placeholder 1"/>
          <p:cNvSpPr>
            <a:spLocks noGrp="1"/>
          </p:cNvSpPr>
          <p:nvPr>
            <p:ph type="ftr" sz="quarter" idx="10"/>
          </p:nvPr>
        </p:nvSpPr>
        <p:spPr>
          <a:xfrm>
            <a:off x="3672644" y="6165305"/>
            <a:ext cx="4896544" cy="365125"/>
          </a:xfrm>
          <a:prstGeom prst="rect">
            <a:avLst/>
          </a:prstGeom>
        </p:spPr>
        <p:txBody>
          <a:bodyPr/>
          <a:lstStyle/>
          <a:p>
            <a:r>
              <a:rPr lang="en-US" dirty="0"/>
              <a:t>Mastering Java Applications Capacity - December 2015 #movinar</a:t>
            </a:r>
          </a:p>
        </p:txBody>
      </p:sp>
    </p:spTree>
    <p:extLst>
      <p:ext uri="{BB962C8B-B14F-4D97-AF65-F5344CB8AC3E}">
        <p14:creationId xmlns:p14="http://schemas.microsoft.com/office/powerpoint/2010/main" val="2421265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with BG shap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rot="10800000">
            <a:off x="1" y="0"/>
            <a:ext cx="12182140" cy="6858000"/>
          </a:xfrm>
          <a:prstGeom prst="rect">
            <a:avLst/>
          </a:prstGeom>
        </p:spPr>
      </p:pic>
      <p:sp>
        <p:nvSpPr>
          <p:cNvPr id="2" name="Title 1"/>
          <p:cNvSpPr>
            <a:spLocks noGrp="1"/>
          </p:cNvSpPr>
          <p:nvPr>
            <p:ph type="title"/>
          </p:nvPr>
        </p:nvSpPr>
        <p:spPr/>
        <p:txBody>
          <a:bodyPr>
            <a:normAutofit/>
          </a:bodyPr>
          <a:lstStyle>
            <a:lvl1pPr algn="l">
              <a:defRPr sz="4800"/>
            </a:lvl1pPr>
          </a:lstStyle>
          <a:p>
            <a:r>
              <a:rPr lang="en-US" dirty="0"/>
              <a:t>Click to edit Master title style</a:t>
            </a:r>
          </a:p>
        </p:txBody>
      </p:sp>
      <p:sp>
        <p:nvSpPr>
          <p:cNvPr id="3" name="Date Placeholder 2"/>
          <p:cNvSpPr>
            <a:spLocks noGrp="1"/>
          </p:cNvSpPr>
          <p:nvPr>
            <p:ph type="dt" sz="half" idx="10"/>
          </p:nvPr>
        </p:nvSpPr>
        <p:spPr>
          <a:xfrm>
            <a:off x="1048349" y="6356352"/>
            <a:ext cx="1005017" cy="365125"/>
          </a:xfrm>
          <a:prstGeom prst="rect">
            <a:avLst/>
          </a:prstGeom>
        </p:spPr>
        <p:txBody>
          <a:bodyPr/>
          <a:lstStyle/>
          <a:p>
            <a:fld id="{EFD6A24A-A907-7C4E-9977-58CEC08EF34B}" type="datetimeFigureOut">
              <a:rPr lang="en-US">
                <a:solidFill>
                  <a:srgbClr val="F2F2F2">
                    <a:lumMod val="50000"/>
                  </a:srgbClr>
                </a:solidFill>
              </a:rPr>
              <a:pPr/>
              <a:t>11/6/2017</a:t>
            </a:fld>
            <a:endParaRPr dirty="0">
              <a:solidFill>
                <a:srgbClr val="F2F2F2">
                  <a:lumMod val="50000"/>
                </a:srgbClr>
              </a:solidFill>
            </a:endParaRPr>
          </a:p>
        </p:txBody>
      </p:sp>
      <p:sp>
        <p:nvSpPr>
          <p:cNvPr id="4" name="Footer Placeholder 3"/>
          <p:cNvSpPr>
            <a:spLocks noGrp="1"/>
          </p:cNvSpPr>
          <p:nvPr>
            <p:ph type="ftr" sz="quarter" idx="11"/>
          </p:nvPr>
        </p:nvSpPr>
        <p:spPr>
          <a:xfrm>
            <a:off x="3670949" y="6356352"/>
            <a:ext cx="3860800" cy="365125"/>
          </a:xfrm>
          <a:prstGeom prst="rect">
            <a:avLst/>
          </a:prstGeom>
        </p:spPr>
        <p:txBody>
          <a:bodyPr/>
          <a:lstStyle>
            <a:lvl1pPr>
              <a:defRPr>
                <a:latin typeface="Calibri"/>
              </a:defRPr>
            </a:lvl1pPr>
          </a:lstStyle>
          <a:p>
            <a:endParaRPr lang="en-US" dirty="0">
              <a:solidFill>
                <a:srgbClr val="F2F2F2">
                  <a:lumMod val="50000"/>
                </a:srgbClr>
              </a:solidFill>
            </a:endParaRPr>
          </a:p>
        </p:txBody>
      </p:sp>
      <p:sp>
        <p:nvSpPr>
          <p:cNvPr id="5" name="Slide Number Placeholder 4"/>
          <p:cNvSpPr>
            <a:spLocks noGrp="1"/>
          </p:cNvSpPr>
          <p:nvPr>
            <p:ph type="sldNum" sz="quarter" idx="12"/>
          </p:nvPr>
        </p:nvSpPr>
        <p:spPr>
          <a:xfrm>
            <a:off x="618934" y="6356352"/>
            <a:ext cx="429415" cy="365125"/>
          </a:xfrm>
          <a:prstGeom prst="rect">
            <a:avLst/>
          </a:prstGeom>
        </p:spPr>
        <p:txBody>
          <a:bodyPr/>
          <a:lstStyle/>
          <a:p>
            <a:fld id="{E99260B0-6E05-2B44-81C4-1D2FAA6D9A57}" type="slidenum">
              <a:rPr>
                <a:solidFill>
                  <a:srgbClr val="F2F2F2">
                    <a:lumMod val="50000"/>
                  </a:srgbClr>
                </a:solidFill>
              </a:rPr>
              <a:pPr/>
              <a:t>‹#›</a:t>
            </a:fld>
            <a:endParaRPr dirty="0">
              <a:solidFill>
                <a:srgbClr val="F2F2F2">
                  <a:lumMod val="50000"/>
                </a:srgbClr>
              </a:solidFill>
            </a:endParaRPr>
          </a:p>
        </p:txBody>
      </p:sp>
      <p:sp>
        <p:nvSpPr>
          <p:cNvPr id="7" name="Content Placeholder 2"/>
          <p:cNvSpPr>
            <a:spLocks noGrp="1"/>
          </p:cNvSpPr>
          <p:nvPr>
            <p:ph idx="1"/>
          </p:nvPr>
        </p:nvSpPr>
        <p:spPr>
          <a:xfrm>
            <a:off x="609600" y="16002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971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2909864" y="3441032"/>
            <a:ext cx="6400800" cy="1314450"/>
          </a:xfrm>
        </p:spPr>
        <p:txBody>
          <a:bodyPr/>
          <a:lstStyle>
            <a:lvl1pPr marL="0" indent="0" algn="ctr">
              <a:buNone/>
              <a:defRPr b="0">
                <a:solidFill>
                  <a:schemeClr val="accent3">
                    <a:lumMod val="75000"/>
                  </a:schemeClr>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it-IT"/>
              <a:t>Fare clic per modificare lo stile del sottotitolo dello schema</a:t>
            </a:r>
            <a:endParaRPr lang="en-US" dirty="0"/>
          </a:p>
        </p:txBody>
      </p:sp>
      <p:pic>
        <p:nvPicPr>
          <p:cNvPr id="19" name="Immagin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
        <p:nvSpPr>
          <p:cNvPr id="20" name="Segnaposto testo 19"/>
          <p:cNvSpPr>
            <a:spLocks noGrp="1"/>
          </p:cNvSpPr>
          <p:nvPr>
            <p:ph type="body" sz="quarter" idx="11" hasCustomPrompt="1"/>
          </p:nvPr>
        </p:nvSpPr>
        <p:spPr>
          <a:xfrm>
            <a:off x="2255838" y="2277045"/>
            <a:ext cx="7708900" cy="1223963"/>
          </a:xfrm>
        </p:spPr>
        <p:txBody>
          <a:bodyPr anchor="ctr">
            <a:normAutofit/>
          </a:bodyPr>
          <a:lstStyle>
            <a:lvl1pPr algn="ctr">
              <a:defRPr sz="3600">
                <a:solidFill>
                  <a:schemeClr val="tx1"/>
                </a:solidFill>
              </a:defRPr>
            </a:lvl1pPr>
          </a:lstStyle>
          <a:p>
            <a:pPr lvl="0"/>
            <a:r>
              <a:rPr lang="en-US" dirty="0"/>
              <a:t>Click to edit Master title style</a:t>
            </a:r>
            <a:endParaRPr lang="it-IT" dirty="0"/>
          </a:p>
        </p:txBody>
      </p:sp>
    </p:spTree>
    <p:extLst>
      <p:ext uri="{BB962C8B-B14F-4D97-AF65-F5344CB8AC3E}">
        <p14:creationId xmlns:p14="http://schemas.microsoft.com/office/powerpoint/2010/main" val="169123826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5"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
        <p:nvSpPr>
          <p:cNvPr id="7" name="Segnaposto testo 6"/>
          <p:cNvSpPr>
            <a:spLocks noGrp="1"/>
          </p:cNvSpPr>
          <p:nvPr>
            <p:ph type="body" sz="quarter" idx="10" hasCustomPrompt="1"/>
          </p:nvPr>
        </p:nvSpPr>
        <p:spPr>
          <a:xfrm>
            <a:off x="469021" y="1700213"/>
            <a:ext cx="11099587" cy="4176712"/>
          </a:xfrm>
        </p:spPr>
        <p:txBody>
          <a:bodyPr/>
          <a:lstStyle>
            <a:lvl1pPr marL="0" indent="0" algn="l" defTabSz="457181" rtl="0" eaLnBrk="1" latinLnBrk="0" hangingPunct="1">
              <a:spcBef>
                <a:spcPct val="20000"/>
              </a:spcBef>
              <a:buFont typeface="Arial"/>
              <a:buNone/>
              <a:defRPr b="0">
                <a:solidFill>
                  <a:schemeClr val="accent3">
                    <a:lumMod val="75000"/>
                  </a:schemeClr>
                </a:solidFill>
              </a:defRPr>
            </a:lvl1pPr>
            <a:lvl2pPr>
              <a:defRPr sz="2000">
                <a:solidFill>
                  <a:schemeClr val="accent3">
                    <a:lumMod val="75000"/>
                  </a:schemeClr>
                </a:solidFill>
              </a:defRPr>
            </a:lvl2pPr>
            <a:lvl3pPr>
              <a:defRPr sz="1800">
                <a:solidFill>
                  <a:schemeClr val="accent3">
                    <a:lumMod val="75000"/>
                  </a:schemeClr>
                </a:solidFill>
              </a:defRPr>
            </a:lvl3pPr>
            <a:lvl4pPr>
              <a:defRPr sz="1600">
                <a:solidFill>
                  <a:schemeClr val="accent3">
                    <a:lumMod val="75000"/>
                  </a:schemeClr>
                </a:solidFill>
              </a:defRPr>
            </a:lvl4pPr>
            <a:lvl5pPr>
              <a:defRPr sz="1600">
                <a:solidFill>
                  <a:schemeClr val="accent3">
                    <a:lumMod val="75000"/>
                  </a:schemeClr>
                </a:solidFill>
              </a:defRPr>
            </a:lvl5pPr>
          </a:lstStyle>
          <a:p>
            <a:pPr marL="0" lvl="0" indent="0" algn="l" defTabSz="457181" rtl="0" eaLnBrk="1" latinLnBrk="0" hangingPunct="1">
              <a:spcBef>
                <a:spcPct val="20000"/>
              </a:spcBef>
              <a:buFont typeface="Arial"/>
              <a:buNone/>
            </a:pPr>
            <a:r>
              <a:rPr lang="en-US" altLang="en-US" dirty="0"/>
              <a:t>Click to edit Master text styles</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285158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olo e tabella">
    <p:spTree>
      <p:nvGrpSpPr>
        <p:cNvPr id="1" name=""/>
        <p:cNvGrpSpPr/>
        <p:nvPr/>
      </p:nvGrpSpPr>
      <p:grpSpPr>
        <a:xfrm>
          <a:off x="0" y="0"/>
          <a:ext cx="0" cy="0"/>
          <a:chOff x="0" y="0"/>
          <a:chExt cx="0" cy="0"/>
        </a:xfrm>
      </p:grpSpPr>
      <p:sp>
        <p:nvSpPr>
          <p:cNvPr id="3" name="Segnaposto tabella 2"/>
          <p:cNvSpPr>
            <a:spLocks noGrp="1"/>
          </p:cNvSpPr>
          <p:nvPr>
            <p:ph type="tbl" sz="quarter" idx="11"/>
          </p:nvPr>
        </p:nvSpPr>
        <p:spPr>
          <a:xfrm>
            <a:off x="566225" y="1700213"/>
            <a:ext cx="11001888" cy="4176712"/>
          </a:xfrm>
        </p:spPr>
        <p:txBody>
          <a:bodyPr/>
          <a:lstStyle>
            <a:lvl1pPr>
              <a:defRPr>
                <a:solidFill>
                  <a:schemeClr val="accent3">
                    <a:lumMod val="75000"/>
                  </a:schemeClr>
                </a:solidFill>
              </a:defRPr>
            </a:lvl1pPr>
          </a:lstStyle>
          <a:p>
            <a:r>
              <a:rPr lang="it-IT"/>
              <a:t>Fare clic sull'icona per inserire una tabella</a:t>
            </a:r>
            <a:endParaRPr lang="it-IT" dirty="0"/>
          </a:p>
        </p:txBody>
      </p:sp>
      <p:sp>
        <p:nvSpPr>
          <p:cNvPr id="5"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Tree>
    <p:extLst>
      <p:ext uri="{BB962C8B-B14F-4D97-AF65-F5344CB8AC3E}">
        <p14:creationId xmlns:p14="http://schemas.microsoft.com/office/powerpoint/2010/main" val="351930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
        <p:nvSpPr>
          <p:cNvPr id="10" name="Content Placeholder 2"/>
          <p:cNvSpPr>
            <a:spLocks noGrp="1"/>
          </p:cNvSpPr>
          <p:nvPr>
            <p:ph sz="half" idx="1"/>
          </p:nvPr>
        </p:nvSpPr>
        <p:spPr>
          <a:xfrm>
            <a:off x="457200" y="1692202"/>
            <a:ext cx="5400000" cy="4113062"/>
          </a:xfrm>
        </p:spPr>
        <p:txBody>
          <a:bodyPr/>
          <a:lstStyle>
            <a:lvl1pPr>
              <a:defRPr sz="2800">
                <a:solidFill>
                  <a:schemeClr val="accent3">
                    <a:lumMod val="75000"/>
                  </a:schemeClr>
                </a:solidFill>
              </a:defRPr>
            </a:lvl1pPr>
            <a:lvl2pPr>
              <a:defRPr sz="2400">
                <a:solidFill>
                  <a:schemeClr val="accent3">
                    <a:lumMod val="75000"/>
                  </a:schemeClr>
                </a:solidFill>
              </a:defRPr>
            </a:lvl2pPr>
            <a:lvl3pPr>
              <a:defRPr sz="2000">
                <a:solidFill>
                  <a:schemeClr val="accent3">
                    <a:lumMod val="75000"/>
                  </a:schemeClr>
                </a:solidFill>
              </a:defRPr>
            </a:lvl3pPr>
            <a:lvl4pPr>
              <a:defRPr sz="1800">
                <a:solidFill>
                  <a:schemeClr val="accent3">
                    <a:lumMod val="75000"/>
                  </a:schemeClr>
                </a:solidFill>
              </a:defRPr>
            </a:lvl4pPr>
            <a:lvl5pPr>
              <a:defRPr sz="1800">
                <a:solidFill>
                  <a:schemeClr val="accent3">
                    <a:lumMod val="75000"/>
                  </a:schemeClr>
                </a:solidFill>
              </a:defRPr>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1" name="Content Placeholder 3"/>
          <p:cNvSpPr>
            <a:spLocks noGrp="1"/>
          </p:cNvSpPr>
          <p:nvPr>
            <p:ph sz="half" idx="2"/>
          </p:nvPr>
        </p:nvSpPr>
        <p:spPr>
          <a:xfrm>
            <a:off x="6312024" y="1692202"/>
            <a:ext cx="5400000" cy="4113062"/>
          </a:xfrm>
        </p:spPr>
        <p:txBody>
          <a:bodyPr/>
          <a:lstStyle>
            <a:lvl1pPr>
              <a:defRPr sz="2800">
                <a:solidFill>
                  <a:schemeClr val="accent3">
                    <a:lumMod val="75000"/>
                  </a:schemeClr>
                </a:solidFill>
              </a:defRPr>
            </a:lvl1pPr>
            <a:lvl2pPr>
              <a:defRPr sz="2400">
                <a:solidFill>
                  <a:schemeClr val="accent3">
                    <a:lumMod val="75000"/>
                  </a:schemeClr>
                </a:solidFill>
              </a:defRPr>
            </a:lvl2pPr>
            <a:lvl3pPr>
              <a:defRPr sz="2000">
                <a:solidFill>
                  <a:schemeClr val="accent3">
                    <a:lumMod val="75000"/>
                  </a:schemeClr>
                </a:solidFill>
              </a:defRPr>
            </a:lvl3pPr>
            <a:lvl4pPr>
              <a:defRPr sz="1800">
                <a:solidFill>
                  <a:schemeClr val="accent3">
                    <a:lumMod val="75000"/>
                  </a:schemeClr>
                </a:solidFill>
              </a:defRPr>
            </a:lvl4pPr>
            <a:lvl5pPr>
              <a:defRPr sz="1800">
                <a:solidFill>
                  <a:schemeClr val="accent3">
                    <a:lumMod val="75000"/>
                  </a:schemeClr>
                </a:solidFill>
              </a:defRPr>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Tree>
    <p:extLst>
      <p:ext uri="{BB962C8B-B14F-4D97-AF65-F5344CB8AC3E}">
        <p14:creationId xmlns:p14="http://schemas.microsoft.com/office/powerpoint/2010/main" val="2625423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
        <p:nvSpPr>
          <p:cNvPr id="10" name="Content Placeholder 2"/>
          <p:cNvSpPr>
            <a:spLocks noGrp="1"/>
          </p:cNvSpPr>
          <p:nvPr>
            <p:ph sz="half" idx="1"/>
          </p:nvPr>
        </p:nvSpPr>
        <p:spPr>
          <a:xfrm>
            <a:off x="457200" y="2348880"/>
            <a:ext cx="3564000" cy="3456384"/>
          </a:xfrm>
        </p:spPr>
        <p:txBody>
          <a:bodyPr/>
          <a:lstStyle>
            <a:lvl1pPr>
              <a:defRPr sz="1400">
                <a:solidFill>
                  <a:schemeClr val="accent3">
                    <a:lumMod val="75000"/>
                  </a:schemeClr>
                </a:solidFill>
              </a:defRPr>
            </a:lvl1pPr>
            <a:lvl2pPr>
              <a:defRPr sz="1200">
                <a:solidFill>
                  <a:schemeClr val="accent3">
                    <a:lumMod val="75000"/>
                  </a:schemeClr>
                </a:solidFill>
              </a:defRPr>
            </a:lvl2pPr>
            <a:lvl3pPr>
              <a:defRPr sz="1100">
                <a:solidFill>
                  <a:schemeClr val="accent3">
                    <a:lumMod val="75000"/>
                  </a:schemeClr>
                </a:solidFill>
              </a:defRPr>
            </a:lvl3pPr>
            <a:lvl4pPr>
              <a:defRPr sz="1050">
                <a:solidFill>
                  <a:schemeClr val="accent3">
                    <a:lumMod val="75000"/>
                  </a:schemeClr>
                </a:solidFill>
              </a:defRPr>
            </a:lvl4pPr>
            <a:lvl5pPr>
              <a:defRPr sz="1050">
                <a:solidFill>
                  <a:schemeClr val="accent3">
                    <a:lumMod val="75000"/>
                  </a:schemeClr>
                </a:solidFill>
              </a:defRPr>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9" name="Text Placeholder 2"/>
          <p:cNvSpPr>
            <a:spLocks noGrp="1"/>
          </p:cNvSpPr>
          <p:nvPr>
            <p:ph type="body" idx="12"/>
          </p:nvPr>
        </p:nvSpPr>
        <p:spPr>
          <a:xfrm>
            <a:off x="457200" y="1556792"/>
            <a:ext cx="3564000" cy="604778"/>
          </a:xfrm>
        </p:spPr>
        <p:txBody>
          <a:bodyPr anchor="b">
            <a:normAutofit/>
          </a:bodyPr>
          <a:lstStyle>
            <a:lvl1pPr marL="0" indent="0">
              <a:buNone/>
              <a:defRPr lang="en-US" sz="1800" b="1" kern="1200" dirty="0" smtClean="0">
                <a:solidFill>
                  <a:schemeClr val="tx1"/>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it-IT"/>
              <a:t>Fare clic per modificare stili del testo dello schema</a:t>
            </a:r>
          </a:p>
        </p:txBody>
      </p:sp>
      <p:sp>
        <p:nvSpPr>
          <p:cNvPr id="18" name="Content Placeholder 2"/>
          <p:cNvSpPr>
            <a:spLocks noGrp="1"/>
          </p:cNvSpPr>
          <p:nvPr>
            <p:ph sz="half" idx="13" hasCustomPrompt="1"/>
          </p:nvPr>
        </p:nvSpPr>
        <p:spPr>
          <a:xfrm>
            <a:off x="4295800" y="2348880"/>
            <a:ext cx="3564000" cy="3456384"/>
          </a:xfrm>
        </p:spPr>
        <p:txBody>
          <a:bodyPr>
            <a:normAutofit/>
          </a:bodyPr>
          <a:lstStyle>
            <a:lvl1pPr algn="l" rtl="0" eaLnBrk="1" fontAlgn="base" hangingPunct="1">
              <a:spcBef>
                <a:spcPct val="20000"/>
              </a:spcBef>
              <a:spcAft>
                <a:spcPct val="0"/>
              </a:spcAft>
              <a:defRPr lang="en-US" altLang="en-US" sz="1400" b="0" kern="1200" dirty="0" smtClean="0">
                <a:solidFill>
                  <a:schemeClr val="accent3">
                    <a:lumMod val="75000"/>
                  </a:schemeClr>
                </a:solidFill>
                <a:latin typeface="+mn-lt"/>
                <a:ea typeface="+mn-ea"/>
                <a:cs typeface="Arial"/>
              </a:defRPr>
            </a:lvl1pPr>
            <a:lvl2pPr marL="800081" indent="-342900" algn="l" rtl="0" eaLnBrk="1" fontAlgn="base" hangingPunct="1">
              <a:spcBef>
                <a:spcPct val="20000"/>
              </a:spcBef>
              <a:spcAft>
                <a:spcPct val="0"/>
              </a:spcAft>
              <a:defRPr lang="en-US" altLang="en-US" sz="1200" kern="1200" dirty="0" smtClean="0">
                <a:solidFill>
                  <a:schemeClr val="accent3">
                    <a:lumMod val="75000"/>
                  </a:schemeClr>
                </a:solidFill>
                <a:latin typeface="+mn-lt"/>
                <a:ea typeface="+mn-ea"/>
                <a:cs typeface="Arial"/>
              </a:defRPr>
            </a:lvl2pPr>
            <a:lvl3pPr marL="1257261" indent="-342900" algn="l" rtl="0" eaLnBrk="1" fontAlgn="base" hangingPunct="1">
              <a:spcBef>
                <a:spcPct val="20000"/>
              </a:spcBef>
              <a:spcAft>
                <a:spcPct val="0"/>
              </a:spcAft>
              <a:defRPr lang="en-US" altLang="en-US" sz="1100" kern="1200" dirty="0" smtClean="0">
                <a:solidFill>
                  <a:schemeClr val="accent3">
                    <a:lumMod val="75000"/>
                  </a:schemeClr>
                </a:solidFill>
                <a:latin typeface="+mn-lt"/>
                <a:ea typeface="+mn-ea"/>
                <a:cs typeface="Arial"/>
              </a:defRPr>
            </a:lvl3pPr>
            <a:lvl4pPr marL="1657293" indent="-285750" algn="l" rtl="0" eaLnBrk="1" fontAlgn="base" hangingPunct="1">
              <a:spcBef>
                <a:spcPct val="20000"/>
              </a:spcBef>
              <a:spcAft>
                <a:spcPct val="0"/>
              </a:spcAft>
              <a:defRPr lang="en-US" altLang="en-US" sz="1050" kern="1200" dirty="0" smtClean="0">
                <a:solidFill>
                  <a:schemeClr val="accent3">
                    <a:lumMod val="75000"/>
                  </a:schemeClr>
                </a:solidFill>
                <a:latin typeface="+mn-lt"/>
                <a:ea typeface="+mn-ea"/>
                <a:cs typeface="Arial"/>
              </a:defRPr>
            </a:lvl4pPr>
            <a:lvl5pPr marL="2114473" indent="-285750" algn="l" rtl="0" eaLnBrk="1" fontAlgn="base" hangingPunct="1">
              <a:spcBef>
                <a:spcPct val="20000"/>
              </a:spcBef>
              <a:spcAft>
                <a:spcPct val="0"/>
              </a:spcAft>
              <a:defRPr lang="en-US" altLang="en-US" sz="1050" kern="1200" dirty="0">
                <a:solidFill>
                  <a:schemeClr val="accent3">
                    <a:lumMod val="75000"/>
                  </a:schemeClr>
                </a:solidFill>
                <a:latin typeface="+mn-lt"/>
                <a:ea typeface="+mn-ea"/>
                <a:cs typeface="Arial"/>
              </a:defRPr>
            </a:lvl5pPr>
            <a:lvl6pPr>
              <a:defRPr sz="1800"/>
            </a:lvl6pPr>
            <a:lvl7pPr>
              <a:defRPr sz="1800"/>
            </a:lvl7pPr>
            <a:lvl8pPr>
              <a:defRPr sz="1800"/>
            </a:lvl8pPr>
            <a:lvl9pPr>
              <a:defRPr sz="1800"/>
            </a:lvl9pPr>
          </a:lstStyle>
          <a:p>
            <a:pPr lvl="0"/>
            <a:r>
              <a:rPr lang="en-US" dirty="0"/>
              <a:t>Click to edit Master text styles</a:t>
            </a:r>
          </a:p>
          <a:p>
            <a:pPr marL="800081" lvl="1" indent="-342900" algn="l" rtl="0" eaLnBrk="1" fontAlgn="base" hangingPunct="1">
              <a:spcBef>
                <a:spcPct val="20000"/>
              </a:spcBef>
              <a:spcAft>
                <a:spcPct val="0"/>
              </a:spcAft>
              <a:buChar char="–"/>
            </a:pPr>
            <a:r>
              <a:rPr lang="en-US" dirty="0"/>
              <a:t>Second level</a:t>
            </a:r>
          </a:p>
          <a:p>
            <a:pPr marL="1257261" lvl="2" indent="-342900" algn="l" rtl="0" eaLnBrk="1" fontAlgn="base" hangingPunct="1">
              <a:spcBef>
                <a:spcPct val="20000"/>
              </a:spcBef>
              <a:spcAft>
                <a:spcPct val="0"/>
              </a:spcAft>
              <a:buChar char="•"/>
            </a:pPr>
            <a:r>
              <a:rPr lang="en-US" dirty="0"/>
              <a:t>Third level</a:t>
            </a:r>
          </a:p>
          <a:p>
            <a:pPr marL="1657293" lvl="3" indent="-285750" algn="l" rtl="0" eaLnBrk="1" fontAlgn="base" hangingPunct="1">
              <a:spcBef>
                <a:spcPct val="20000"/>
              </a:spcBef>
              <a:spcAft>
                <a:spcPct val="0"/>
              </a:spcAft>
              <a:buChar char="–"/>
            </a:pPr>
            <a:r>
              <a:rPr lang="en-US" dirty="0"/>
              <a:t>Fourth level</a:t>
            </a:r>
          </a:p>
          <a:p>
            <a:pPr marL="2114473" lvl="4" indent="-285750" algn="l" rtl="0" eaLnBrk="1" fontAlgn="base" hangingPunct="1">
              <a:spcBef>
                <a:spcPct val="20000"/>
              </a:spcBef>
              <a:spcAft>
                <a:spcPct val="0"/>
              </a:spcAft>
              <a:buChar char="»"/>
            </a:pPr>
            <a:r>
              <a:rPr lang="en-US" dirty="0"/>
              <a:t>Fifth level</a:t>
            </a:r>
          </a:p>
        </p:txBody>
      </p:sp>
      <p:sp>
        <p:nvSpPr>
          <p:cNvPr id="19" name="Text Placeholder 2"/>
          <p:cNvSpPr>
            <a:spLocks noGrp="1"/>
          </p:cNvSpPr>
          <p:nvPr>
            <p:ph type="body" idx="14"/>
          </p:nvPr>
        </p:nvSpPr>
        <p:spPr>
          <a:xfrm>
            <a:off x="4295800" y="1556792"/>
            <a:ext cx="3564000" cy="604778"/>
          </a:xfrm>
        </p:spPr>
        <p:txBody>
          <a:bodyPr anchor="b">
            <a:normAutofit/>
          </a:bodyPr>
          <a:lstStyle>
            <a:lvl1pPr marL="0" indent="0">
              <a:buNone/>
              <a:defRPr lang="en-US" sz="1800" b="1" kern="1200" dirty="0" smtClean="0">
                <a:solidFill>
                  <a:schemeClr val="tx1"/>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it-IT"/>
              <a:t>Fare clic per modificare stili del testo dello schema</a:t>
            </a:r>
          </a:p>
        </p:txBody>
      </p:sp>
      <p:sp>
        <p:nvSpPr>
          <p:cNvPr id="20" name="Content Placeholder 2"/>
          <p:cNvSpPr>
            <a:spLocks noGrp="1"/>
          </p:cNvSpPr>
          <p:nvPr>
            <p:ph sz="half" idx="15"/>
          </p:nvPr>
        </p:nvSpPr>
        <p:spPr>
          <a:xfrm>
            <a:off x="8256240" y="2348880"/>
            <a:ext cx="3564000" cy="3456384"/>
          </a:xfrm>
        </p:spPr>
        <p:txBody>
          <a:bodyPr/>
          <a:lstStyle>
            <a:lvl1pPr>
              <a:defRPr lang="en-US" altLang="en-US" sz="1400" b="0" kern="1200" dirty="0" smtClean="0">
                <a:solidFill>
                  <a:schemeClr val="accent3">
                    <a:lumMod val="75000"/>
                  </a:schemeClr>
                </a:solidFill>
                <a:latin typeface="+mn-lt"/>
                <a:ea typeface="+mn-ea"/>
                <a:cs typeface="Arial"/>
              </a:defRPr>
            </a:lvl1pPr>
            <a:lvl2pPr marL="800081" indent="-342900">
              <a:defRPr lang="en-US" altLang="en-US" sz="1200" kern="1200" dirty="0" smtClean="0">
                <a:solidFill>
                  <a:schemeClr val="accent3">
                    <a:lumMod val="75000"/>
                  </a:schemeClr>
                </a:solidFill>
                <a:latin typeface="+mn-lt"/>
                <a:ea typeface="+mn-ea"/>
                <a:cs typeface="Arial"/>
              </a:defRPr>
            </a:lvl2pPr>
            <a:lvl3pPr marL="1257261" indent="-342900">
              <a:defRPr lang="en-US" altLang="en-US" sz="1100" kern="1200" dirty="0" smtClean="0">
                <a:solidFill>
                  <a:schemeClr val="accent3">
                    <a:lumMod val="75000"/>
                  </a:schemeClr>
                </a:solidFill>
                <a:latin typeface="+mn-lt"/>
                <a:ea typeface="+mn-ea"/>
                <a:cs typeface="Arial"/>
              </a:defRPr>
            </a:lvl3pPr>
            <a:lvl4pPr marL="1657293" indent="-285750">
              <a:defRPr lang="en-US" altLang="en-US" sz="1050" kern="1200" dirty="0" smtClean="0">
                <a:solidFill>
                  <a:schemeClr val="accent3">
                    <a:lumMod val="75000"/>
                  </a:schemeClr>
                </a:solidFill>
                <a:latin typeface="+mn-lt"/>
                <a:ea typeface="+mn-ea"/>
                <a:cs typeface="Arial"/>
              </a:defRPr>
            </a:lvl4pPr>
            <a:lvl5pPr marL="2114473" indent="-285750">
              <a:defRPr lang="en-US" altLang="en-US" sz="1050" kern="1200" dirty="0">
                <a:solidFill>
                  <a:schemeClr val="accent3">
                    <a:lumMod val="75000"/>
                  </a:schemeClr>
                </a:solidFill>
                <a:latin typeface="+mn-lt"/>
                <a:ea typeface="+mn-ea"/>
                <a:cs typeface="Arial"/>
              </a:defRPr>
            </a:lvl5pPr>
            <a:lvl6pPr>
              <a:defRPr sz="1800"/>
            </a:lvl6pPr>
            <a:lvl7pPr>
              <a:defRPr sz="1800"/>
            </a:lvl7pPr>
            <a:lvl8pPr>
              <a:defRPr sz="1800"/>
            </a:lvl8pPr>
            <a:lvl9pPr>
              <a:defRPr sz="1800"/>
            </a:lvl9pPr>
          </a:lstStyle>
          <a:p>
            <a:pPr marL="0" lvl="0" indent="0" algn="l" rtl="0" eaLnBrk="1" fontAlgn="base" hangingPunct="1">
              <a:spcBef>
                <a:spcPct val="20000"/>
              </a:spcBef>
              <a:spcAft>
                <a:spcPct val="0"/>
              </a:spcAft>
              <a:buNone/>
            </a:pPr>
            <a:r>
              <a:rPr lang="it-IT"/>
              <a:t>Fare clic per modificare stili del testo dello schema</a:t>
            </a:r>
          </a:p>
          <a:p>
            <a:pPr marL="0" lvl="1" indent="0" algn="l" rtl="0" eaLnBrk="1" fontAlgn="base" hangingPunct="1">
              <a:spcBef>
                <a:spcPct val="20000"/>
              </a:spcBef>
              <a:spcAft>
                <a:spcPct val="0"/>
              </a:spcAft>
              <a:buNone/>
            </a:pPr>
            <a:r>
              <a:rPr lang="it-IT"/>
              <a:t>Secondo livello</a:t>
            </a:r>
          </a:p>
          <a:p>
            <a:pPr marL="0" lvl="2" indent="0" algn="l" rtl="0" eaLnBrk="1" fontAlgn="base" hangingPunct="1">
              <a:spcBef>
                <a:spcPct val="20000"/>
              </a:spcBef>
              <a:spcAft>
                <a:spcPct val="0"/>
              </a:spcAft>
              <a:buNone/>
            </a:pPr>
            <a:r>
              <a:rPr lang="it-IT"/>
              <a:t>Terzo livello</a:t>
            </a:r>
          </a:p>
          <a:p>
            <a:pPr marL="0" lvl="3" indent="0" algn="l" rtl="0" eaLnBrk="1" fontAlgn="base" hangingPunct="1">
              <a:spcBef>
                <a:spcPct val="20000"/>
              </a:spcBef>
              <a:spcAft>
                <a:spcPct val="0"/>
              </a:spcAft>
              <a:buNone/>
            </a:pPr>
            <a:r>
              <a:rPr lang="it-IT"/>
              <a:t>Quarto livello</a:t>
            </a:r>
          </a:p>
          <a:p>
            <a:pPr marL="0" lvl="4" indent="0" algn="l" rtl="0" eaLnBrk="1" fontAlgn="base" hangingPunct="1">
              <a:spcBef>
                <a:spcPct val="20000"/>
              </a:spcBef>
              <a:spcAft>
                <a:spcPct val="0"/>
              </a:spcAft>
              <a:buNone/>
            </a:pPr>
            <a:r>
              <a:rPr lang="it-IT"/>
              <a:t>Quinto livello</a:t>
            </a:r>
            <a:endParaRPr lang="en-US" dirty="0"/>
          </a:p>
        </p:txBody>
      </p:sp>
      <p:sp>
        <p:nvSpPr>
          <p:cNvPr id="21" name="Text Placeholder 2"/>
          <p:cNvSpPr>
            <a:spLocks noGrp="1"/>
          </p:cNvSpPr>
          <p:nvPr>
            <p:ph type="body" idx="16"/>
          </p:nvPr>
        </p:nvSpPr>
        <p:spPr>
          <a:xfrm>
            <a:off x="8256239" y="1556792"/>
            <a:ext cx="3564000" cy="604778"/>
          </a:xfrm>
        </p:spPr>
        <p:txBody>
          <a:bodyPr anchor="b">
            <a:normAutofit/>
          </a:bodyPr>
          <a:lstStyle>
            <a:lvl1pPr marL="0" indent="0">
              <a:buNone/>
              <a:defRPr lang="en-US" sz="1800" b="1" kern="1200" dirty="0" smtClean="0">
                <a:solidFill>
                  <a:schemeClr val="tx1"/>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it-IT"/>
              <a:t>Fare clic per modificare stili del testo dello schema</a:t>
            </a:r>
          </a:p>
        </p:txBody>
      </p:sp>
      <p:sp>
        <p:nvSpPr>
          <p:cNvPr id="22"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Tree>
    <p:extLst>
      <p:ext uri="{BB962C8B-B14F-4D97-AF65-F5344CB8AC3E}">
        <p14:creationId xmlns:p14="http://schemas.microsoft.com/office/powerpoint/2010/main" val="903897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
        <p:nvSpPr>
          <p:cNvPr id="11"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Tree>
    <p:extLst>
      <p:ext uri="{BB962C8B-B14F-4D97-AF65-F5344CB8AC3E}">
        <p14:creationId xmlns:p14="http://schemas.microsoft.com/office/powerpoint/2010/main" val="2675813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p:bg>
      <p:bgRef idx="1001">
        <a:schemeClr val="bg1"/>
      </p:bgRef>
    </p:bg>
    <p:spTree>
      <p:nvGrpSpPr>
        <p:cNvPr id="1" name=""/>
        <p:cNvGrpSpPr/>
        <p:nvPr/>
      </p:nvGrpSpPr>
      <p:grpSpPr>
        <a:xfrm>
          <a:off x="0" y="0"/>
          <a:ext cx="0" cy="0"/>
          <a:chOff x="0" y="0"/>
          <a:chExt cx="0" cy="0"/>
        </a:xfrm>
      </p:grpSpPr>
      <p:sp>
        <p:nvSpPr>
          <p:cNvPr id="10" name="CasellaDiTesto 9"/>
          <p:cNvSpPr txBox="1"/>
          <p:nvPr userDrawn="1"/>
        </p:nvSpPr>
        <p:spPr>
          <a:xfrm>
            <a:off x="1199455" y="3719600"/>
            <a:ext cx="1440161" cy="707886"/>
          </a:xfrm>
          <a:prstGeom prst="rect">
            <a:avLst/>
          </a:prstGeom>
          <a:noFill/>
        </p:spPr>
        <p:txBody>
          <a:bodyPr wrap="square" rtlCol="0">
            <a:spAutoFit/>
          </a:bodyPr>
          <a:lstStyle/>
          <a:p>
            <a:r>
              <a:rPr lang="en-US" sz="1000" b="0" noProof="0" dirty="0">
                <a:solidFill>
                  <a:schemeClr val="tx1"/>
                </a:solidFill>
                <a:latin typeface="+mj-lt"/>
              </a:rPr>
              <a:t>Headquarters</a:t>
            </a:r>
          </a:p>
          <a:p>
            <a:r>
              <a:rPr lang="en-US" sz="1000" b="0" noProof="0" dirty="0">
                <a:solidFill>
                  <a:schemeClr val="accent3">
                    <a:lumMod val="75000"/>
                  </a:schemeClr>
                </a:solidFill>
                <a:latin typeface="+mj-lt"/>
              </a:rPr>
              <a:t>Via Schiaffino</a:t>
            </a:r>
            <a:r>
              <a:rPr lang="en-US" sz="1000" b="0" baseline="0" noProof="0" dirty="0">
                <a:solidFill>
                  <a:schemeClr val="accent3">
                    <a:lumMod val="75000"/>
                  </a:schemeClr>
                </a:solidFill>
                <a:latin typeface="+mj-lt"/>
              </a:rPr>
              <a:t> 11C</a:t>
            </a:r>
          </a:p>
          <a:p>
            <a:r>
              <a:rPr lang="en-US" sz="1000" b="0" baseline="0" noProof="0" dirty="0">
                <a:solidFill>
                  <a:schemeClr val="accent3">
                    <a:lumMod val="75000"/>
                  </a:schemeClr>
                </a:solidFill>
                <a:latin typeface="+mj-lt"/>
              </a:rPr>
              <a:t>20158 Milan Italy</a:t>
            </a:r>
          </a:p>
          <a:p>
            <a:r>
              <a:rPr lang="en-US" sz="1000" b="0" baseline="0" noProof="0" dirty="0">
                <a:solidFill>
                  <a:schemeClr val="accent3">
                    <a:lumMod val="75000"/>
                  </a:schemeClr>
                </a:solidFill>
                <a:latin typeface="+mj-lt"/>
              </a:rPr>
              <a:t>T +39-024951-7001</a:t>
            </a:r>
            <a:endParaRPr lang="en-US" sz="1000" b="0" noProof="0" dirty="0">
              <a:solidFill>
                <a:schemeClr val="accent3">
                  <a:lumMod val="75000"/>
                </a:schemeClr>
              </a:solidFill>
              <a:latin typeface="+mj-lt"/>
            </a:endParaRPr>
          </a:p>
        </p:txBody>
      </p:sp>
      <p:sp>
        <p:nvSpPr>
          <p:cNvPr id="11" name="CasellaDiTesto 10"/>
          <p:cNvSpPr txBox="1"/>
          <p:nvPr userDrawn="1"/>
        </p:nvSpPr>
        <p:spPr>
          <a:xfrm>
            <a:off x="3102555" y="3719600"/>
            <a:ext cx="1625293" cy="707886"/>
          </a:xfrm>
          <a:prstGeom prst="rect">
            <a:avLst/>
          </a:prstGeom>
          <a:noFill/>
        </p:spPr>
        <p:txBody>
          <a:bodyPr wrap="square" rtlCol="0">
            <a:spAutoFit/>
          </a:bodyPr>
          <a:lstStyle/>
          <a:p>
            <a:pPr algn="l" rtl="0" fontAlgn="base">
              <a:spcBef>
                <a:spcPct val="0"/>
              </a:spcBef>
              <a:spcAft>
                <a:spcPct val="0"/>
              </a:spcAft>
            </a:pPr>
            <a:r>
              <a:rPr lang="en-US" sz="1000" b="0" kern="1200" noProof="0" dirty="0">
                <a:solidFill>
                  <a:schemeClr val="tx1"/>
                </a:solidFill>
                <a:latin typeface="+mj-lt"/>
                <a:ea typeface="+mn-ea"/>
                <a:cs typeface="Arial" charset="0"/>
              </a:rPr>
              <a:t>USA East</a:t>
            </a:r>
          </a:p>
          <a:p>
            <a:pPr algn="l" rtl="0" fontAlgn="base">
              <a:spcBef>
                <a:spcPct val="0"/>
              </a:spcBef>
              <a:spcAft>
                <a:spcPct val="0"/>
              </a:spcAft>
            </a:pPr>
            <a:r>
              <a:rPr lang="de-DE" sz="1000" b="0" kern="1200" dirty="0">
                <a:solidFill>
                  <a:schemeClr val="accent3">
                    <a:lumMod val="75000"/>
                  </a:schemeClr>
                </a:solidFill>
                <a:latin typeface="+mj-lt"/>
                <a:ea typeface="+mn-ea"/>
                <a:cs typeface="Arial" charset="0"/>
              </a:rPr>
              <a:t>283 Franklin Street</a:t>
            </a:r>
            <a:br>
              <a:rPr lang="de-DE" sz="1000" b="0" kern="1200" dirty="0">
                <a:solidFill>
                  <a:schemeClr val="accent3">
                    <a:lumMod val="75000"/>
                  </a:schemeClr>
                </a:solidFill>
                <a:latin typeface="+mj-lt"/>
                <a:ea typeface="+mn-ea"/>
                <a:cs typeface="Arial" charset="0"/>
              </a:rPr>
            </a:br>
            <a:r>
              <a:rPr lang="de-DE" sz="1000" b="0" kern="1200" dirty="0">
                <a:solidFill>
                  <a:schemeClr val="accent3">
                    <a:lumMod val="75000"/>
                  </a:schemeClr>
                </a:solidFill>
                <a:latin typeface="+mj-lt"/>
                <a:ea typeface="+mn-ea"/>
                <a:cs typeface="Arial" charset="0"/>
              </a:rPr>
              <a:t>Boston, MA 02110</a:t>
            </a:r>
            <a:br>
              <a:rPr lang="de-DE" sz="1000" b="0" kern="1200" dirty="0">
                <a:solidFill>
                  <a:schemeClr val="accent3">
                    <a:lumMod val="75000"/>
                  </a:schemeClr>
                </a:solidFill>
                <a:latin typeface="+mj-lt"/>
                <a:ea typeface="+mn-ea"/>
                <a:cs typeface="Arial" charset="0"/>
              </a:rPr>
            </a:br>
            <a:r>
              <a:rPr lang="de-DE" sz="1000" b="0" kern="1200" dirty="0">
                <a:solidFill>
                  <a:schemeClr val="accent3">
                    <a:lumMod val="75000"/>
                  </a:schemeClr>
                </a:solidFill>
                <a:latin typeface="+mj-lt"/>
                <a:ea typeface="+mn-ea"/>
                <a:cs typeface="Arial" charset="0"/>
              </a:rPr>
              <a:t>T: +1-617-936-0212</a:t>
            </a:r>
            <a:endParaRPr lang="en-US" sz="1000" b="0" kern="1200" noProof="0" dirty="0">
              <a:solidFill>
                <a:schemeClr val="accent3">
                  <a:lumMod val="75000"/>
                </a:schemeClr>
              </a:solidFill>
              <a:latin typeface="+mj-lt"/>
              <a:ea typeface="+mn-ea"/>
              <a:cs typeface="Arial" charset="0"/>
            </a:endParaRPr>
          </a:p>
        </p:txBody>
      </p:sp>
      <p:sp>
        <p:nvSpPr>
          <p:cNvPr id="12" name="CasellaDiTesto 11"/>
          <p:cNvSpPr txBox="1"/>
          <p:nvPr userDrawn="1"/>
        </p:nvSpPr>
        <p:spPr>
          <a:xfrm>
            <a:off x="5129074" y="3719600"/>
            <a:ext cx="1542990" cy="707886"/>
          </a:xfrm>
          <a:prstGeom prst="rect">
            <a:avLst/>
          </a:prstGeom>
          <a:noFill/>
        </p:spPr>
        <p:txBody>
          <a:bodyPr wrap="square" rtlCol="0">
            <a:spAutoFit/>
          </a:bodyPr>
          <a:lstStyle/>
          <a:p>
            <a:pPr algn="l" rtl="0" fontAlgn="base">
              <a:spcBef>
                <a:spcPct val="0"/>
              </a:spcBef>
              <a:spcAft>
                <a:spcPct val="0"/>
              </a:spcAft>
            </a:pPr>
            <a:r>
              <a:rPr lang="en-US" sz="1000" b="0" kern="1200" noProof="0" dirty="0">
                <a:solidFill>
                  <a:schemeClr val="tx1"/>
                </a:solidFill>
                <a:latin typeface="+mj-lt"/>
                <a:ea typeface="+mn-ea"/>
                <a:cs typeface="Arial" charset="0"/>
              </a:rPr>
              <a:t>USA West</a:t>
            </a:r>
          </a:p>
          <a:p>
            <a:r>
              <a:rPr lang="en-US" sz="1000" b="0" noProof="0" dirty="0">
                <a:solidFill>
                  <a:schemeClr val="accent3">
                    <a:lumMod val="75000"/>
                  </a:schemeClr>
                </a:solidFill>
                <a:latin typeface="+mj-lt"/>
              </a:rPr>
              <a:t>425 Broadway Street</a:t>
            </a:r>
            <a:endParaRPr lang="en-US" sz="1000" b="0" baseline="0" noProof="0" dirty="0">
              <a:solidFill>
                <a:schemeClr val="accent3">
                  <a:lumMod val="75000"/>
                </a:schemeClr>
              </a:solidFill>
              <a:latin typeface="+mj-lt"/>
            </a:endParaRPr>
          </a:p>
          <a:p>
            <a:r>
              <a:rPr lang="en-US" sz="1000" b="0" baseline="0" noProof="0" dirty="0">
                <a:solidFill>
                  <a:schemeClr val="accent3">
                    <a:lumMod val="75000"/>
                  </a:schemeClr>
                </a:solidFill>
                <a:latin typeface="+mj-lt"/>
              </a:rPr>
              <a:t>Redwood City, CA 94063</a:t>
            </a:r>
          </a:p>
          <a:p>
            <a:r>
              <a:rPr lang="en-US" sz="1000" b="0" baseline="0" noProof="0" dirty="0">
                <a:solidFill>
                  <a:schemeClr val="accent3">
                    <a:lumMod val="75000"/>
                  </a:schemeClr>
                </a:solidFill>
                <a:latin typeface="+mj-lt"/>
              </a:rPr>
              <a:t>T +1-650-226-4274</a:t>
            </a:r>
            <a:endParaRPr lang="en-US" sz="1000" b="0" noProof="0" dirty="0">
              <a:solidFill>
                <a:schemeClr val="accent3">
                  <a:lumMod val="75000"/>
                </a:schemeClr>
              </a:solidFill>
              <a:latin typeface="+mj-lt"/>
            </a:endParaRPr>
          </a:p>
        </p:txBody>
      </p:sp>
      <p:cxnSp>
        <p:nvCxnSpPr>
          <p:cNvPr id="25" name="Connettore 1 24"/>
          <p:cNvCxnSpPr/>
          <p:nvPr userDrawn="1"/>
        </p:nvCxnSpPr>
        <p:spPr bwMode="auto">
          <a:xfrm>
            <a:off x="1199456" y="3650887"/>
            <a:ext cx="9793088" cy="0"/>
          </a:xfrm>
          <a:prstGeom prst="line">
            <a:avLst/>
          </a:prstGeom>
          <a:noFill/>
          <a:ln w="9525">
            <a:solidFill>
              <a:schemeClr val="tx1"/>
            </a:solidFill>
            <a:miter lim="800000"/>
            <a:headEnd/>
            <a:tailEnd/>
          </a:ln>
          <a:effectLst/>
        </p:spPr>
      </p:cxnSp>
      <p:sp>
        <p:nvSpPr>
          <p:cNvPr id="5" name="CasellaDiTesto 4"/>
          <p:cNvSpPr txBox="1"/>
          <p:nvPr userDrawn="1"/>
        </p:nvSpPr>
        <p:spPr>
          <a:xfrm>
            <a:off x="1199455" y="3212976"/>
            <a:ext cx="1091261" cy="400110"/>
          </a:xfrm>
          <a:prstGeom prst="rect">
            <a:avLst/>
          </a:prstGeom>
          <a:noFill/>
        </p:spPr>
        <p:txBody>
          <a:bodyPr wrap="none" rtlCol="0">
            <a:spAutoFit/>
          </a:bodyPr>
          <a:lstStyle/>
          <a:p>
            <a:r>
              <a:rPr lang="en-US" sz="2000" b="0" i="0" u="none" noProof="0" dirty="0">
                <a:solidFill>
                  <a:schemeClr val="tx1"/>
                </a:solidFill>
                <a:latin typeface="+mj-lt"/>
                <a:ea typeface="+mn-ea"/>
                <a:cs typeface="+mn-cs"/>
              </a:rPr>
              <a:t>Contacts</a:t>
            </a:r>
          </a:p>
        </p:txBody>
      </p:sp>
      <p:grpSp>
        <p:nvGrpSpPr>
          <p:cNvPr id="9" name="Gruppo 8"/>
          <p:cNvGrpSpPr/>
          <p:nvPr userDrawn="1"/>
        </p:nvGrpSpPr>
        <p:grpSpPr>
          <a:xfrm>
            <a:off x="9919319" y="3680760"/>
            <a:ext cx="891109" cy="764253"/>
            <a:chOff x="10020456" y="3668347"/>
            <a:chExt cx="891109" cy="764253"/>
          </a:xfrm>
        </p:grpSpPr>
        <p:pic>
          <p:nvPicPr>
            <p:cNvPr id="4" name="Immagin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8456" y="3899820"/>
              <a:ext cx="144000" cy="144000"/>
            </a:xfrm>
            <a:prstGeom prst="rect">
              <a:avLst/>
            </a:prstGeom>
          </p:spPr>
        </p:pic>
        <p:pic>
          <p:nvPicPr>
            <p:cNvPr id="6" name="Immagin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0456" y="4226782"/>
              <a:ext cx="180000" cy="180000"/>
            </a:xfrm>
            <a:prstGeom prst="rect">
              <a:avLst/>
            </a:prstGeom>
          </p:spPr>
        </p:pic>
        <p:pic>
          <p:nvPicPr>
            <p:cNvPr id="7" name="Immagin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38456" y="4063301"/>
              <a:ext cx="144000" cy="144000"/>
            </a:xfrm>
            <a:prstGeom prst="rect">
              <a:avLst/>
            </a:prstGeom>
          </p:spPr>
        </p:pic>
        <p:pic>
          <p:nvPicPr>
            <p:cNvPr id="8" name="Immagin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38456" y="3736339"/>
              <a:ext cx="144000" cy="144000"/>
            </a:xfrm>
            <a:prstGeom prst="rect">
              <a:avLst/>
            </a:prstGeom>
          </p:spPr>
        </p:pic>
        <p:sp>
          <p:nvSpPr>
            <p:cNvPr id="26" name="CasellaDiTesto 25"/>
            <p:cNvSpPr txBox="1"/>
            <p:nvPr userDrawn="1"/>
          </p:nvSpPr>
          <p:spPr>
            <a:xfrm>
              <a:off x="10147800" y="3668347"/>
              <a:ext cx="630301" cy="246221"/>
            </a:xfrm>
            <a:prstGeom prst="rect">
              <a:avLst/>
            </a:prstGeom>
            <a:noFill/>
          </p:spPr>
          <p:txBody>
            <a:bodyPr wrap="none" rtlCol="0">
              <a:spAutoFit/>
            </a:bodyPr>
            <a:lstStyle/>
            <a:p>
              <a:r>
                <a:rPr lang="it-IT" sz="1000" dirty="0">
                  <a:solidFill>
                    <a:schemeClr val="accent3"/>
                  </a:solidFill>
                  <a:latin typeface="+mn-lt"/>
                </a:rPr>
                <a:t>@moviri</a:t>
              </a:r>
            </a:p>
          </p:txBody>
        </p:sp>
        <p:sp>
          <p:nvSpPr>
            <p:cNvPr id="29" name="CasellaDiTesto 28"/>
            <p:cNvSpPr txBox="1"/>
            <p:nvPr userDrawn="1"/>
          </p:nvSpPr>
          <p:spPr>
            <a:xfrm>
              <a:off x="10162642" y="3834420"/>
              <a:ext cx="748923" cy="246221"/>
            </a:xfrm>
            <a:prstGeom prst="rect">
              <a:avLst/>
            </a:prstGeom>
            <a:noFill/>
          </p:spPr>
          <p:txBody>
            <a:bodyPr wrap="none" rtlCol="0">
              <a:spAutoFit/>
            </a:bodyPr>
            <a:lstStyle/>
            <a:p>
              <a:r>
                <a:rPr lang="it-IT" sz="1000" dirty="0">
                  <a:solidFill>
                    <a:schemeClr val="accent3"/>
                  </a:solidFill>
                  <a:latin typeface="+mn-lt"/>
                </a:rPr>
                <a:t>moviricorp</a:t>
              </a:r>
            </a:p>
          </p:txBody>
        </p:sp>
        <p:sp>
          <p:nvSpPr>
            <p:cNvPr id="30" name="CasellaDiTesto 29"/>
            <p:cNvSpPr txBox="1"/>
            <p:nvPr userDrawn="1"/>
          </p:nvSpPr>
          <p:spPr>
            <a:xfrm>
              <a:off x="10158274" y="4005275"/>
              <a:ext cx="514885" cy="246221"/>
            </a:xfrm>
            <a:prstGeom prst="rect">
              <a:avLst/>
            </a:prstGeom>
            <a:noFill/>
          </p:spPr>
          <p:txBody>
            <a:bodyPr wrap="none" rtlCol="0">
              <a:spAutoFit/>
            </a:bodyPr>
            <a:lstStyle/>
            <a:p>
              <a:r>
                <a:rPr lang="it-IT" sz="1000" dirty="0">
                  <a:solidFill>
                    <a:schemeClr val="accent3"/>
                  </a:solidFill>
                  <a:latin typeface="+mn-lt"/>
                </a:rPr>
                <a:t>moviri</a:t>
              </a:r>
            </a:p>
          </p:txBody>
        </p:sp>
        <p:sp>
          <p:nvSpPr>
            <p:cNvPr id="31" name="CasellaDiTesto 30"/>
            <p:cNvSpPr txBox="1"/>
            <p:nvPr userDrawn="1"/>
          </p:nvSpPr>
          <p:spPr>
            <a:xfrm>
              <a:off x="10153827" y="4186379"/>
              <a:ext cx="579005" cy="246221"/>
            </a:xfrm>
            <a:prstGeom prst="rect">
              <a:avLst/>
            </a:prstGeom>
            <a:noFill/>
          </p:spPr>
          <p:txBody>
            <a:bodyPr wrap="none" rtlCol="0">
              <a:spAutoFit/>
            </a:bodyPr>
            <a:lstStyle/>
            <a:p>
              <a:r>
                <a:rPr lang="it-IT" sz="1000" dirty="0">
                  <a:solidFill>
                    <a:schemeClr val="accent3"/>
                  </a:solidFill>
                  <a:latin typeface="+mn-lt"/>
                </a:rPr>
                <a:t>+moviri</a:t>
              </a:r>
            </a:p>
          </p:txBody>
        </p:sp>
      </p:grpSp>
      <p:pic>
        <p:nvPicPr>
          <p:cNvPr id="27" name="Immagin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16781" y="6241438"/>
            <a:ext cx="675763" cy="180000"/>
          </a:xfrm>
          <a:prstGeom prst="rect">
            <a:avLst/>
          </a:prstGeom>
        </p:spPr>
      </p:pic>
    </p:spTree>
    <p:extLst>
      <p:ext uri="{BB962C8B-B14F-4D97-AF65-F5344CB8AC3E}">
        <p14:creationId xmlns:p14="http://schemas.microsoft.com/office/powerpoint/2010/main" val="360791221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Tree>
    <p:extLst>
      <p:ext uri="{BB962C8B-B14F-4D97-AF65-F5344CB8AC3E}">
        <p14:creationId xmlns:p14="http://schemas.microsoft.com/office/powerpoint/2010/main" val="1856211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632"/>
            <a:ext cx="11327432" cy="1085533"/>
          </a:xfrm>
          <a:prstGeom prst="rect">
            <a:avLst/>
          </a:prstGeom>
        </p:spPr>
        <p:txBody>
          <a:bodyPr vert="horz" lIns="91436" tIns="45718" rIns="91436" bIns="45718"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457200" y="1556792"/>
            <a:ext cx="11327432" cy="4752527"/>
          </a:xfrm>
          <a:prstGeom prst="rect">
            <a:avLst/>
          </a:prstGeom>
        </p:spPr>
        <p:txBody>
          <a:bodyPr vert="horz" lIns="91436" tIns="45718" rIns="91436" bIns="45718" rtlCol="0">
            <a:normAutofit/>
          </a:bodyPr>
          <a:lstStyle/>
          <a:p>
            <a:pPr marL="0" lvl="0" indent="0" algn="l" defTabSz="457181" rtl="0" eaLnBrk="1" latinLnBrk="0" hangingPunct="1">
              <a:spcBef>
                <a:spcPct val="20000"/>
              </a:spcBef>
              <a:buFont typeface="Arial"/>
              <a:buNone/>
            </a:pPr>
            <a:r>
              <a:rPr lang="it-IT" altLang="en-US" dirty="0"/>
              <a:t>Fare clic per modificare stili del testo dello schema</a:t>
            </a:r>
          </a:p>
          <a:p>
            <a:pPr marL="800081" lvl="1" indent="-342900" algn="l" defTabSz="457181" rtl="0" eaLnBrk="1" fontAlgn="base" latinLnBrk="0" hangingPunct="1">
              <a:spcBef>
                <a:spcPct val="20000"/>
              </a:spcBef>
              <a:spcAft>
                <a:spcPct val="0"/>
              </a:spcAft>
              <a:buFont typeface="Arial"/>
              <a:buChar char="–"/>
            </a:pPr>
            <a:r>
              <a:rPr lang="it-IT" altLang="en-US" dirty="0"/>
              <a:t>Secondo livello</a:t>
            </a:r>
          </a:p>
          <a:p>
            <a:pPr marL="1257261" lvl="2" indent="-342900" algn="l" defTabSz="457181" rtl="0" eaLnBrk="1" fontAlgn="base" latinLnBrk="0" hangingPunct="1">
              <a:spcBef>
                <a:spcPct val="20000"/>
              </a:spcBef>
              <a:spcAft>
                <a:spcPct val="0"/>
              </a:spcAft>
              <a:buFont typeface="Arial"/>
              <a:buChar char="•"/>
            </a:pPr>
            <a:r>
              <a:rPr lang="it-IT" altLang="en-US" dirty="0"/>
              <a:t>Terzo livello</a:t>
            </a:r>
          </a:p>
          <a:p>
            <a:pPr marL="0" lvl="3" indent="0" algn="l" defTabSz="457181" rtl="0" eaLnBrk="1" latinLnBrk="0" hangingPunct="1">
              <a:spcBef>
                <a:spcPct val="20000"/>
              </a:spcBef>
              <a:buFont typeface="Arial"/>
              <a:buNone/>
            </a:pPr>
            <a:r>
              <a:rPr lang="it-IT" altLang="en-US" dirty="0"/>
              <a:t>Quarto livello</a:t>
            </a:r>
          </a:p>
          <a:p>
            <a:pPr marL="0" lvl="4" indent="0" algn="l" defTabSz="457181" rtl="0" eaLnBrk="1" latinLnBrk="0" hangingPunct="1">
              <a:spcBef>
                <a:spcPct val="20000"/>
              </a:spcBef>
              <a:buFont typeface="Arial"/>
              <a:buNone/>
            </a:pPr>
            <a:r>
              <a:rPr lang="it-IT" altLang="en-US" dirty="0"/>
              <a:t>Quinto livello</a:t>
            </a:r>
            <a:endParaRPr lang="en-US" altLang="en-US" dirty="0"/>
          </a:p>
        </p:txBody>
      </p:sp>
    </p:spTree>
  </p:cSld>
  <p:clrMap bg1="lt1" tx1="dk1" bg2="lt2" tx2="dk2" accent1="accent1" accent2="accent2" accent3="accent3" accent4="accent4" accent5="accent5" accent6="accent6" hlink="hlink" folHlink="folHlink"/>
  <p:sldLayoutIdLst>
    <p:sldLayoutId id="2147483680" r:id="rId1"/>
    <p:sldLayoutId id="2147483741" r:id="rId2"/>
    <p:sldLayoutId id="2147483724" r:id="rId3"/>
    <p:sldLayoutId id="2147483747" r:id="rId4"/>
    <p:sldLayoutId id="2147483742" r:id="rId5"/>
    <p:sldLayoutId id="2147483743" r:id="rId6"/>
    <p:sldLayoutId id="2147483744" r:id="rId7"/>
    <p:sldLayoutId id="2147483739" r:id="rId8"/>
    <p:sldLayoutId id="2147483728" r:id="rId9"/>
    <p:sldLayoutId id="2147483748" r:id="rId10"/>
    <p:sldLayoutId id="2147483749" r:id="rId11"/>
    <p:sldLayoutId id="2147483750" r:id="rId12"/>
    <p:sldLayoutId id="2147483751" r:id="rId13"/>
    <p:sldLayoutId id="2147483753" r:id="rId14"/>
  </p:sldLayoutIdLst>
  <p:hf sldNum="0" hdr="0" ftr="0" dt="0"/>
  <p:txStyles>
    <p:titleStyle>
      <a:lvl1pPr algn="l" rtl="0" eaLnBrk="1" fontAlgn="base" hangingPunct="1">
        <a:spcBef>
          <a:spcPct val="0"/>
        </a:spcBef>
        <a:spcAft>
          <a:spcPct val="0"/>
        </a:spcAft>
        <a:defRPr sz="3600" b="1">
          <a:solidFill>
            <a:schemeClr val="tx1"/>
          </a:solidFill>
          <a:latin typeface="+mj-lt"/>
          <a:ea typeface="+mj-ea"/>
          <a:cs typeface="+mj-cs"/>
        </a:defRPr>
      </a:lvl1pPr>
      <a:lvl2pPr algn="l" rtl="0" eaLnBrk="1" fontAlgn="base" hangingPunct="1">
        <a:spcBef>
          <a:spcPct val="0"/>
        </a:spcBef>
        <a:spcAft>
          <a:spcPct val="0"/>
        </a:spcAft>
        <a:defRPr sz="2800" b="1">
          <a:solidFill>
            <a:srgbClr val="61656A"/>
          </a:solidFill>
          <a:latin typeface="Arial" charset="0"/>
        </a:defRPr>
      </a:lvl2pPr>
      <a:lvl3pPr algn="l" rtl="0" eaLnBrk="1" fontAlgn="base" hangingPunct="1">
        <a:spcBef>
          <a:spcPct val="0"/>
        </a:spcBef>
        <a:spcAft>
          <a:spcPct val="0"/>
        </a:spcAft>
        <a:defRPr sz="2800" b="1">
          <a:solidFill>
            <a:srgbClr val="61656A"/>
          </a:solidFill>
          <a:latin typeface="Arial" charset="0"/>
        </a:defRPr>
      </a:lvl3pPr>
      <a:lvl4pPr algn="l" rtl="0" eaLnBrk="1" fontAlgn="base" hangingPunct="1">
        <a:spcBef>
          <a:spcPct val="0"/>
        </a:spcBef>
        <a:spcAft>
          <a:spcPct val="0"/>
        </a:spcAft>
        <a:defRPr sz="2800" b="1">
          <a:solidFill>
            <a:srgbClr val="61656A"/>
          </a:solidFill>
          <a:latin typeface="Arial" charset="0"/>
        </a:defRPr>
      </a:lvl4pPr>
      <a:lvl5pPr algn="l" rtl="0" eaLnBrk="1" fontAlgn="base" hangingPunct="1">
        <a:spcBef>
          <a:spcPct val="0"/>
        </a:spcBef>
        <a:spcAft>
          <a:spcPct val="0"/>
        </a:spcAft>
        <a:defRPr sz="2800" b="1">
          <a:solidFill>
            <a:srgbClr val="61656A"/>
          </a:solidFill>
          <a:latin typeface="Arial" charset="0"/>
        </a:defRPr>
      </a:lvl5pPr>
      <a:lvl6pPr marL="457200" algn="l" rtl="0" eaLnBrk="1" fontAlgn="base" hangingPunct="1">
        <a:spcBef>
          <a:spcPct val="0"/>
        </a:spcBef>
        <a:spcAft>
          <a:spcPct val="0"/>
        </a:spcAft>
        <a:defRPr sz="2000" b="1">
          <a:solidFill>
            <a:srgbClr val="61656A"/>
          </a:solidFill>
          <a:latin typeface="Arial" charset="0"/>
        </a:defRPr>
      </a:lvl6pPr>
      <a:lvl7pPr marL="914400" algn="l" rtl="0" eaLnBrk="1" fontAlgn="base" hangingPunct="1">
        <a:spcBef>
          <a:spcPct val="0"/>
        </a:spcBef>
        <a:spcAft>
          <a:spcPct val="0"/>
        </a:spcAft>
        <a:defRPr sz="2000" b="1">
          <a:solidFill>
            <a:srgbClr val="61656A"/>
          </a:solidFill>
          <a:latin typeface="Arial" charset="0"/>
        </a:defRPr>
      </a:lvl7pPr>
      <a:lvl8pPr marL="1371600" algn="l" rtl="0" eaLnBrk="1" fontAlgn="base" hangingPunct="1">
        <a:spcBef>
          <a:spcPct val="0"/>
        </a:spcBef>
        <a:spcAft>
          <a:spcPct val="0"/>
        </a:spcAft>
        <a:defRPr sz="2000" b="1">
          <a:solidFill>
            <a:srgbClr val="61656A"/>
          </a:solidFill>
          <a:latin typeface="Arial" charset="0"/>
        </a:defRPr>
      </a:lvl8pPr>
      <a:lvl9pPr marL="1828800" algn="l" rtl="0" eaLnBrk="1" fontAlgn="base" hangingPunct="1">
        <a:spcBef>
          <a:spcPct val="0"/>
        </a:spcBef>
        <a:spcAft>
          <a:spcPct val="0"/>
        </a:spcAft>
        <a:defRPr sz="2000" b="1">
          <a:solidFill>
            <a:srgbClr val="61656A"/>
          </a:solidFill>
          <a:latin typeface="Arial" charset="0"/>
        </a:defRPr>
      </a:lvl9pPr>
    </p:titleStyle>
    <p:bodyStyle>
      <a:lvl1pPr marL="0" indent="0" algn="l" rtl="0" eaLnBrk="1" fontAlgn="base" hangingPunct="1">
        <a:spcBef>
          <a:spcPct val="20000"/>
        </a:spcBef>
        <a:spcAft>
          <a:spcPct val="0"/>
        </a:spcAft>
        <a:buNone/>
        <a:defRPr lang="en-US" altLang="en-US" sz="2400" b="0" kern="1200" dirty="0" smtClean="0">
          <a:solidFill>
            <a:schemeClr val="accent3">
              <a:lumMod val="75000"/>
            </a:schemeClr>
          </a:solidFill>
          <a:latin typeface="+mn-lt"/>
          <a:ea typeface="+mn-ea"/>
          <a:cs typeface="Arial"/>
        </a:defRPr>
      </a:lvl1pPr>
      <a:lvl2pPr marL="800081" indent="-342900" algn="l" rtl="0" eaLnBrk="1" fontAlgn="base" hangingPunct="1">
        <a:spcBef>
          <a:spcPct val="20000"/>
        </a:spcBef>
        <a:spcAft>
          <a:spcPct val="0"/>
        </a:spcAft>
        <a:buChar char="–"/>
        <a:defRPr lang="it-IT" altLang="en-US" sz="2000" kern="1200" dirty="0" smtClean="0">
          <a:solidFill>
            <a:schemeClr val="accent3">
              <a:lumMod val="75000"/>
            </a:schemeClr>
          </a:solidFill>
          <a:latin typeface="+mn-lt"/>
          <a:ea typeface="+mn-ea"/>
          <a:cs typeface="Arial"/>
        </a:defRPr>
      </a:lvl2pPr>
      <a:lvl3pPr marL="1257261" indent="-342900" algn="l" rtl="0" eaLnBrk="1" fontAlgn="base" hangingPunct="1">
        <a:spcBef>
          <a:spcPct val="20000"/>
        </a:spcBef>
        <a:spcAft>
          <a:spcPct val="0"/>
        </a:spcAft>
        <a:buChar char="•"/>
        <a:defRPr lang="it-IT" altLang="en-US" sz="1800" kern="1200" dirty="0" smtClean="0">
          <a:solidFill>
            <a:schemeClr val="accent3">
              <a:lumMod val="75000"/>
            </a:schemeClr>
          </a:solidFill>
          <a:latin typeface="+mn-lt"/>
          <a:ea typeface="+mn-ea"/>
          <a:cs typeface="Arial"/>
        </a:defRPr>
      </a:lvl3pPr>
      <a:lvl4pPr marL="1657293" indent="-285750" algn="l" rtl="0" eaLnBrk="1" fontAlgn="base" hangingPunct="1">
        <a:spcBef>
          <a:spcPct val="20000"/>
        </a:spcBef>
        <a:spcAft>
          <a:spcPct val="0"/>
        </a:spcAft>
        <a:buChar char="–"/>
        <a:defRPr lang="en-US" altLang="en-US" sz="1800" kern="1200" dirty="0" smtClean="0">
          <a:solidFill>
            <a:schemeClr val="accent3">
              <a:lumMod val="75000"/>
            </a:schemeClr>
          </a:solidFill>
          <a:latin typeface="+mn-lt"/>
          <a:ea typeface="+mn-ea"/>
          <a:cs typeface="Arial"/>
        </a:defRPr>
      </a:lvl4pPr>
      <a:lvl5pPr marL="2114473" indent="-285750" algn="l" rtl="0" eaLnBrk="1" fontAlgn="base" hangingPunct="1">
        <a:spcBef>
          <a:spcPct val="20000"/>
        </a:spcBef>
        <a:spcAft>
          <a:spcPct val="0"/>
        </a:spcAft>
        <a:buChar char="»"/>
        <a:defRPr lang="en-US" altLang="en-US" sz="1800" kern="1200" dirty="0" smtClean="0">
          <a:solidFill>
            <a:schemeClr val="accent3">
              <a:lumMod val="75000"/>
            </a:schemeClr>
          </a:solidFill>
          <a:latin typeface="+mn-lt"/>
          <a:ea typeface="+mn-ea"/>
          <a:cs typeface="Arial"/>
        </a:defRPr>
      </a:lvl5pPr>
      <a:lvl6pPr marL="2514600" indent="-228600" algn="l" rtl="0" eaLnBrk="1" fontAlgn="base" hangingPunct="1">
        <a:spcBef>
          <a:spcPct val="20000"/>
        </a:spcBef>
        <a:spcAft>
          <a:spcPct val="0"/>
        </a:spcAft>
        <a:buChar char="»"/>
        <a:defRPr sz="1200">
          <a:solidFill>
            <a:srgbClr val="61656A"/>
          </a:solidFill>
          <a:latin typeface="+mn-lt"/>
        </a:defRPr>
      </a:lvl6pPr>
      <a:lvl7pPr marL="2971800" indent="-228600" algn="l" rtl="0" eaLnBrk="1" fontAlgn="base" hangingPunct="1">
        <a:spcBef>
          <a:spcPct val="20000"/>
        </a:spcBef>
        <a:spcAft>
          <a:spcPct val="0"/>
        </a:spcAft>
        <a:buChar char="»"/>
        <a:defRPr sz="1200">
          <a:solidFill>
            <a:srgbClr val="61656A"/>
          </a:solidFill>
          <a:latin typeface="+mn-lt"/>
        </a:defRPr>
      </a:lvl7pPr>
      <a:lvl8pPr marL="3429000" indent="-228600" algn="l" rtl="0" eaLnBrk="1" fontAlgn="base" hangingPunct="1">
        <a:spcBef>
          <a:spcPct val="20000"/>
        </a:spcBef>
        <a:spcAft>
          <a:spcPct val="0"/>
        </a:spcAft>
        <a:buChar char="»"/>
        <a:defRPr sz="1200">
          <a:solidFill>
            <a:srgbClr val="61656A"/>
          </a:solidFill>
          <a:latin typeface="+mn-lt"/>
        </a:defRPr>
      </a:lvl8pPr>
      <a:lvl9pPr marL="3886200" indent="-228600" algn="l" rtl="0" eaLnBrk="1" fontAlgn="base" hangingPunct="1">
        <a:spcBef>
          <a:spcPct val="20000"/>
        </a:spcBef>
        <a:spcAft>
          <a:spcPct val="0"/>
        </a:spcAft>
        <a:buChar char="»"/>
        <a:defRPr sz="1200">
          <a:solidFill>
            <a:srgbClr val="61656A"/>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en.davies@moviri.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1.gi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3"/>
          </p:nvPr>
        </p:nvSpPr>
        <p:spPr>
          <a:xfrm>
            <a:off x="1199456" y="3686120"/>
            <a:ext cx="9793088" cy="462960"/>
          </a:xfrm>
        </p:spPr>
        <p:txBody>
          <a:bodyPr/>
          <a:lstStyle/>
          <a:p>
            <a:r>
              <a:rPr lang="en-US" altLang="en-US" b="1" dirty="0"/>
              <a:t>AN EFFECTIVE APPROACH TO MAKE IT RESILIENT DURING ALL SEASONS</a:t>
            </a:r>
            <a:endParaRPr lang="en-US" altLang="en-US" dirty="0"/>
          </a:p>
          <a:p>
            <a:endParaRPr lang="en-US" dirty="0"/>
          </a:p>
        </p:txBody>
      </p:sp>
      <p:sp>
        <p:nvSpPr>
          <p:cNvPr id="3" name="Segnaposto testo 2"/>
          <p:cNvSpPr>
            <a:spLocks noGrp="1"/>
          </p:cNvSpPr>
          <p:nvPr>
            <p:ph type="body" sz="quarter" idx="10"/>
          </p:nvPr>
        </p:nvSpPr>
        <p:spPr/>
        <p:txBody>
          <a:bodyPr/>
          <a:lstStyle/>
          <a:p>
            <a:r>
              <a:rPr lang="en-US" dirty="0"/>
              <a:t>2017/11/09</a:t>
            </a:r>
          </a:p>
        </p:txBody>
      </p:sp>
      <p:sp>
        <p:nvSpPr>
          <p:cNvPr id="4" name="Segnaposto testo 3"/>
          <p:cNvSpPr>
            <a:spLocks noGrp="1"/>
          </p:cNvSpPr>
          <p:nvPr>
            <p:ph type="body" sz="quarter" idx="12"/>
          </p:nvPr>
        </p:nvSpPr>
        <p:spPr>
          <a:xfrm>
            <a:off x="1200544" y="6057328"/>
            <a:ext cx="9792000" cy="324000"/>
          </a:xfrm>
        </p:spPr>
        <p:txBody>
          <a:bodyPr/>
          <a:lstStyle/>
          <a:p>
            <a:r>
              <a:rPr lang="en-US" dirty="0"/>
              <a:t>Mr. Ben Davies – </a:t>
            </a:r>
            <a:r>
              <a:rPr lang="en-US" dirty="0">
                <a:hlinkClick r:id="rId3"/>
              </a:rPr>
              <a:t>ben.davies@moviri.com</a:t>
            </a:r>
            <a:endParaRPr lang="en-US" dirty="0"/>
          </a:p>
        </p:txBody>
      </p:sp>
      <p:sp>
        <p:nvSpPr>
          <p:cNvPr id="5" name="Titolo 4"/>
          <p:cNvSpPr>
            <a:spLocks noGrp="1"/>
          </p:cNvSpPr>
          <p:nvPr>
            <p:ph type="title"/>
          </p:nvPr>
        </p:nvSpPr>
        <p:spPr/>
        <p:txBody>
          <a:bodyPr/>
          <a:lstStyle/>
          <a:p>
            <a:r>
              <a:rPr lang="en-US" altLang="en-US" dirty="0"/>
              <a:t>INCORPORATING WEATHER DATA INTO CAPACITY PLANNING ANALYSIS:</a:t>
            </a:r>
            <a:endParaRPr lang="en-US" dirty="0"/>
          </a:p>
        </p:txBody>
      </p:sp>
      <p:pic>
        <p:nvPicPr>
          <p:cNvPr id="1026" name="Picture 2" descr="http://cmgimpact.com/wp-content/uploads/2017/03/imPACt-17-300x98.jpg">
            <a:extLst>
              <a:ext uri="{FF2B5EF4-FFF2-40B4-BE49-F238E27FC236}">
                <a16:creationId xmlns:a16="http://schemas.microsoft.com/office/drawing/2014/main" id="{EF8B2AC2-2D76-4309-BA89-D2BDCE4FDB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7924" y="5373216"/>
            <a:ext cx="2489832" cy="813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850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06E4-73D9-48C5-BACE-28857A487AA4}"/>
              </a:ext>
            </a:extLst>
          </p:cNvPr>
          <p:cNvSpPr>
            <a:spLocks noGrp="1"/>
          </p:cNvSpPr>
          <p:nvPr>
            <p:ph type="title"/>
          </p:nvPr>
        </p:nvSpPr>
        <p:spPr/>
        <p:txBody>
          <a:bodyPr/>
          <a:lstStyle/>
          <a:p>
            <a:r>
              <a:rPr lang="en-US" dirty="0"/>
              <a:t>Equal opportunity causations</a:t>
            </a:r>
          </a:p>
        </p:txBody>
      </p:sp>
      <p:sp>
        <p:nvSpPr>
          <p:cNvPr id="3" name="TextBox 2">
            <a:extLst>
              <a:ext uri="{FF2B5EF4-FFF2-40B4-BE49-F238E27FC236}">
                <a16:creationId xmlns:a16="http://schemas.microsoft.com/office/drawing/2014/main" id="{66A91BA3-1934-44A9-B144-194A07B5C9A5}"/>
              </a:ext>
            </a:extLst>
          </p:cNvPr>
          <p:cNvSpPr txBox="1"/>
          <p:nvPr/>
        </p:nvSpPr>
        <p:spPr>
          <a:xfrm>
            <a:off x="906246" y="1700808"/>
            <a:ext cx="10225136" cy="2554545"/>
          </a:xfrm>
          <a:prstGeom prst="rect">
            <a:avLst/>
          </a:prstGeom>
          <a:noFill/>
        </p:spPr>
        <p:txBody>
          <a:bodyPr wrap="square" rtlCol="0">
            <a:spAutoFit/>
          </a:bodyPr>
          <a:lstStyle/>
          <a:p>
            <a:pPr algn="just"/>
            <a:r>
              <a:rPr lang="en-US" sz="3200" b="1" dirty="0">
                <a:solidFill>
                  <a:schemeClr val="accent3">
                    <a:lumMod val="75000"/>
                  </a:schemeClr>
                </a:solidFill>
                <a:latin typeface="+mn-lt"/>
                <a:cs typeface="Arial"/>
              </a:rPr>
              <a:t>People being inside or outside did not diminish their propensity to hurt themselves.</a:t>
            </a:r>
          </a:p>
          <a:p>
            <a:pPr algn="just"/>
            <a:endParaRPr lang="en-US" sz="3200" b="1" dirty="0">
              <a:latin typeface="Arial"/>
            </a:endParaRPr>
          </a:p>
          <a:p>
            <a:pPr algn="just"/>
            <a:r>
              <a:rPr lang="en-US" sz="3200" dirty="0">
                <a:solidFill>
                  <a:schemeClr val="accent3">
                    <a:lumMod val="75000"/>
                  </a:schemeClr>
                </a:solidFill>
                <a:latin typeface="+mn-lt"/>
                <a:cs typeface="Arial"/>
              </a:rPr>
              <a:t>Dumb luck and dumbassery are equal opportunity causations for injury. Inside, outside, good weather or bad</a:t>
            </a:r>
          </a:p>
        </p:txBody>
      </p:sp>
    </p:spTree>
    <p:extLst>
      <p:ext uri="{BB962C8B-B14F-4D97-AF65-F5344CB8AC3E}">
        <p14:creationId xmlns:p14="http://schemas.microsoft.com/office/powerpoint/2010/main" val="995915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2192000" cy="6858000"/>
          </a:xfrm>
          <a:prstGeom prst="rect">
            <a:avLst/>
          </a:prstGeom>
          <a:solidFill>
            <a:schemeClr val="accent2"/>
          </a:solidFill>
          <a:ln>
            <a:no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a:latin typeface="Calibri" charset="0"/>
              <a:ea typeface="Calibri" charset="0"/>
              <a:cs typeface="Calibri" charset="0"/>
            </a:endParaRPr>
          </a:p>
        </p:txBody>
      </p:sp>
      <p:sp>
        <p:nvSpPr>
          <p:cNvPr id="4" name="TextBox 3"/>
          <p:cNvSpPr txBox="1"/>
          <p:nvPr/>
        </p:nvSpPr>
        <p:spPr>
          <a:xfrm>
            <a:off x="0" y="2420112"/>
            <a:ext cx="12192000" cy="830997"/>
          </a:xfrm>
          <a:prstGeom prst="rect">
            <a:avLst/>
          </a:prstGeom>
          <a:noFill/>
        </p:spPr>
        <p:txBody>
          <a:bodyPr wrap="square" rtlCol="0">
            <a:spAutoFit/>
          </a:bodyPr>
          <a:lstStyle/>
          <a:p>
            <a:pPr algn="ctr"/>
            <a:r>
              <a:rPr lang="en-US" sz="4800" dirty="0">
                <a:solidFill>
                  <a:schemeClr val="bg1"/>
                </a:solidFill>
                <a:latin typeface="Calibri" charset="0"/>
                <a:ea typeface="Calibri" charset="0"/>
                <a:cs typeface="Calibri" charset="0"/>
              </a:rPr>
              <a:t>Benefits</a:t>
            </a:r>
          </a:p>
        </p:txBody>
      </p:sp>
    </p:spTree>
    <p:extLst>
      <p:ext uri="{BB962C8B-B14F-4D97-AF65-F5344CB8AC3E}">
        <p14:creationId xmlns:p14="http://schemas.microsoft.com/office/powerpoint/2010/main" val="14136177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5444-131A-457B-B9F7-A78EC01AC990}"/>
              </a:ext>
            </a:extLst>
          </p:cNvPr>
          <p:cNvSpPr>
            <a:spLocks noGrp="1"/>
          </p:cNvSpPr>
          <p:nvPr>
            <p:ph type="title"/>
          </p:nvPr>
        </p:nvSpPr>
        <p:spPr/>
        <p:txBody>
          <a:bodyPr/>
          <a:lstStyle/>
          <a:p>
            <a:r>
              <a:rPr lang="en-US" dirty="0"/>
              <a:t>Benefits</a:t>
            </a:r>
          </a:p>
        </p:txBody>
      </p:sp>
      <p:sp>
        <p:nvSpPr>
          <p:cNvPr id="4" name="TextBox 3">
            <a:extLst>
              <a:ext uri="{FF2B5EF4-FFF2-40B4-BE49-F238E27FC236}">
                <a16:creationId xmlns:a16="http://schemas.microsoft.com/office/drawing/2014/main" id="{14C03EF1-A6A9-45A7-B6A1-7437BFB3024D}"/>
              </a:ext>
            </a:extLst>
          </p:cNvPr>
          <p:cNvSpPr txBox="1"/>
          <p:nvPr/>
        </p:nvSpPr>
        <p:spPr>
          <a:xfrm>
            <a:off x="767407" y="1944998"/>
            <a:ext cx="10801201" cy="3123932"/>
          </a:xfrm>
          <a:prstGeom prst="rect">
            <a:avLst/>
          </a:prstGeom>
          <a:noFill/>
        </p:spPr>
        <p:txBody>
          <a:bodyPr wrap="square" rtlCol="0">
            <a:spAutoFit/>
          </a:bodyPr>
          <a:lstStyle/>
          <a:p>
            <a:pPr algn="just">
              <a:spcAft>
                <a:spcPts val="600"/>
              </a:spcAft>
            </a:pPr>
            <a:r>
              <a:rPr lang="en-US" sz="3200" dirty="0">
                <a:solidFill>
                  <a:schemeClr val="accent3">
                    <a:lumMod val="75000"/>
                  </a:schemeClr>
                </a:solidFill>
                <a:latin typeface="+mn-lt"/>
                <a:cs typeface="Arial"/>
              </a:rPr>
              <a:t>Expected benefits:</a:t>
            </a:r>
          </a:p>
          <a:p>
            <a:pPr marL="342900" indent="-342900" algn="just">
              <a:buFont typeface="Arial" panose="020B0604020202020204" pitchFamily="34" charset="0"/>
              <a:buChar char="•"/>
            </a:pPr>
            <a:r>
              <a:rPr lang="en-US" sz="3200" dirty="0">
                <a:solidFill>
                  <a:schemeClr val="accent3">
                    <a:lumMod val="75000"/>
                  </a:schemeClr>
                </a:solidFill>
                <a:latin typeface="+mn-lt"/>
                <a:cs typeface="Arial"/>
              </a:rPr>
              <a:t>‘Non capacity metrics’ would be made available for our capacity studies</a:t>
            </a:r>
          </a:p>
          <a:p>
            <a:pPr marL="342900" indent="-342900" algn="just">
              <a:buFont typeface="Arial" panose="020B0604020202020204" pitchFamily="34" charset="0"/>
              <a:buChar char="•"/>
            </a:pPr>
            <a:r>
              <a:rPr lang="en-US" sz="3200" dirty="0">
                <a:solidFill>
                  <a:schemeClr val="accent3">
                    <a:lumMod val="75000"/>
                  </a:schemeClr>
                </a:solidFill>
                <a:latin typeface="+mn-lt"/>
                <a:cs typeface="Arial"/>
              </a:rPr>
              <a:t>Our studies would be better informed and more accurate</a:t>
            </a:r>
          </a:p>
          <a:p>
            <a:pPr marL="342900" indent="-342900" algn="just">
              <a:buFont typeface="Arial" panose="020B0604020202020204" pitchFamily="34" charset="0"/>
              <a:buChar char="•"/>
            </a:pPr>
            <a:r>
              <a:rPr lang="en-US" sz="3200" dirty="0">
                <a:solidFill>
                  <a:schemeClr val="accent3">
                    <a:lumMod val="75000"/>
                  </a:schemeClr>
                </a:solidFill>
                <a:latin typeface="+mn-lt"/>
                <a:cs typeface="Arial"/>
              </a:rPr>
              <a:t>The capacity tool would be used to answer other business questions (free business value)</a:t>
            </a:r>
          </a:p>
        </p:txBody>
      </p:sp>
      <p:sp>
        <p:nvSpPr>
          <p:cNvPr id="5" name="TextBox 4">
            <a:extLst>
              <a:ext uri="{FF2B5EF4-FFF2-40B4-BE49-F238E27FC236}">
                <a16:creationId xmlns:a16="http://schemas.microsoft.com/office/drawing/2014/main" id="{A4DD1953-E1B4-4CB0-87C9-91456D35401C}"/>
              </a:ext>
            </a:extLst>
          </p:cNvPr>
          <p:cNvSpPr txBox="1"/>
          <p:nvPr/>
        </p:nvSpPr>
        <p:spPr>
          <a:xfrm>
            <a:off x="5409685" y="5362187"/>
            <a:ext cx="6518964" cy="646331"/>
          </a:xfrm>
          <a:prstGeom prst="rect">
            <a:avLst/>
          </a:prstGeom>
          <a:noFill/>
        </p:spPr>
        <p:txBody>
          <a:bodyPr wrap="none" rtlCol="0">
            <a:spAutoFit/>
          </a:bodyPr>
          <a:lstStyle/>
          <a:p>
            <a:r>
              <a:rPr lang="en-US" sz="3600" b="1" dirty="0">
                <a:solidFill>
                  <a:schemeClr val="accent3">
                    <a:lumMod val="75000"/>
                  </a:schemeClr>
                </a:solidFill>
                <a:latin typeface="+mn-lt"/>
                <a:cs typeface="Arial"/>
              </a:rPr>
              <a:t>We achieved all of these benefits</a:t>
            </a:r>
          </a:p>
        </p:txBody>
      </p:sp>
    </p:spTree>
    <p:extLst>
      <p:ext uri="{BB962C8B-B14F-4D97-AF65-F5344CB8AC3E}">
        <p14:creationId xmlns:p14="http://schemas.microsoft.com/office/powerpoint/2010/main" val="565184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C7A-31F1-4289-8204-27472795CB2F}"/>
              </a:ext>
            </a:extLst>
          </p:cNvPr>
          <p:cNvSpPr>
            <a:spLocks noGrp="1"/>
          </p:cNvSpPr>
          <p:nvPr>
            <p:ph type="title"/>
          </p:nvPr>
        </p:nvSpPr>
        <p:spPr/>
        <p:txBody>
          <a:bodyPr/>
          <a:lstStyle/>
          <a:p>
            <a:r>
              <a:rPr lang="en-US" dirty="0"/>
              <a:t>Why non capacity data is helpful</a:t>
            </a:r>
          </a:p>
        </p:txBody>
      </p:sp>
      <p:sp>
        <p:nvSpPr>
          <p:cNvPr id="3" name="TextBox 2">
            <a:extLst>
              <a:ext uri="{FF2B5EF4-FFF2-40B4-BE49-F238E27FC236}">
                <a16:creationId xmlns:a16="http://schemas.microsoft.com/office/drawing/2014/main" id="{3148BCF4-FB0D-466B-B442-B999557E3FF7}"/>
              </a:ext>
            </a:extLst>
          </p:cNvPr>
          <p:cNvSpPr txBox="1"/>
          <p:nvPr/>
        </p:nvSpPr>
        <p:spPr>
          <a:xfrm>
            <a:off x="1415480" y="1844824"/>
            <a:ext cx="8187498" cy="2554545"/>
          </a:xfrm>
          <a:prstGeom prst="rect">
            <a:avLst/>
          </a:prstGeom>
          <a:noFill/>
        </p:spPr>
        <p:txBody>
          <a:bodyPr wrap="none" rtlCol="0">
            <a:spAutoFit/>
          </a:bodyPr>
          <a:lstStyle/>
          <a:p>
            <a:r>
              <a:rPr lang="en-US" sz="3200" b="1" dirty="0">
                <a:solidFill>
                  <a:schemeClr val="accent3">
                    <a:lumMod val="75000"/>
                  </a:schemeClr>
                </a:solidFill>
                <a:latin typeface="+mn-lt"/>
                <a:cs typeface="Arial"/>
              </a:rPr>
              <a:t>Sales Start dates and end dates  VS. Web traffic</a:t>
            </a:r>
          </a:p>
          <a:p>
            <a:endParaRPr lang="en-US" sz="3200" b="1" dirty="0">
              <a:solidFill>
                <a:schemeClr val="accent3">
                  <a:lumMod val="75000"/>
                </a:schemeClr>
              </a:solidFill>
              <a:latin typeface="+mn-lt"/>
              <a:cs typeface="Arial"/>
            </a:endParaRPr>
          </a:p>
          <a:p>
            <a:r>
              <a:rPr lang="en-US" sz="3200" b="1" dirty="0">
                <a:solidFill>
                  <a:schemeClr val="accent3">
                    <a:lumMod val="75000"/>
                  </a:schemeClr>
                </a:solidFill>
                <a:latin typeface="+mn-lt"/>
                <a:cs typeface="Arial"/>
              </a:rPr>
              <a:t>Promotions, coupons vs. Call for information</a:t>
            </a:r>
          </a:p>
          <a:p>
            <a:endParaRPr lang="en-US" sz="3200" b="1" dirty="0">
              <a:solidFill>
                <a:schemeClr val="accent3">
                  <a:lumMod val="75000"/>
                </a:schemeClr>
              </a:solidFill>
              <a:latin typeface="+mn-lt"/>
              <a:cs typeface="Arial"/>
            </a:endParaRPr>
          </a:p>
          <a:p>
            <a:r>
              <a:rPr lang="en-US" sz="3200" b="1" dirty="0">
                <a:solidFill>
                  <a:schemeClr val="accent3">
                    <a:lumMod val="75000"/>
                  </a:schemeClr>
                </a:solidFill>
                <a:latin typeface="+mn-lt"/>
                <a:cs typeface="Arial"/>
              </a:rPr>
              <a:t>Social media driving web and calls.</a:t>
            </a:r>
          </a:p>
        </p:txBody>
      </p:sp>
    </p:spTree>
    <p:extLst>
      <p:ext uri="{BB962C8B-B14F-4D97-AF65-F5344CB8AC3E}">
        <p14:creationId xmlns:p14="http://schemas.microsoft.com/office/powerpoint/2010/main" val="1030285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A5E4-AF82-4063-9576-1301D4874287}"/>
              </a:ext>
            </a:extLst>
          </p:cNvPr>
          <p:cNvSpPr>
            <a:spLocks noGrp="1"/>
          </p:cNvSpPr>
          <p:nvPr>
            <p:ph type="title"/>
          </p:nvPr>
        </p:nvSpPr>
        <p:spPr/>
        <p:txBody>
          <a:bodyPr/>
          <a:lstStyle/>
          <a:p>
            <a:r>
              <a:rPr lang="en-US" dirty="0"/>
              <a:t>Understand your data better</a:t>
            </a:r>
          </a:p>
        </p:txBody>
      </p:sp>
      <p:sp>
        <p:nvSpPr>
          <p:cNvPr id="3" name="TextBox 2">
            <a:extLst>
              <a:ext uri="{FF2B5EF4-FFF2-40B4-BE49-F238E27FC236}">
                <a16:creationId xmlns:a16="http://schemas.microsoft.com/office/drawing/2014/main" id="{E2E9F02B-02AD-4A11-9F26-1E0FEE311D95}"/>
              </a:ext>
            </a:extLst>
          </p:cNvPr>
          <p:cNvSpPr txBox="1"/>
          <p:nvPr/>
        </p:nvSpPr>
        <p:spPr>
          <a:xfrm>
            <a:off x="1127448" y="1916832"/>
            <a:ext cx="10009112" cy="3539430"/>
          </a:xfrm>
          <a:prstGeom prst="rect">
            <a:avLst/>
          </a:prstGeom>
          <a:noFill/>
        </p:spPr>
        <p:txBody>
          <a:bodyPr wrap="square" rtlCol="0">
            <a:spAutoFit/>
          </a:bodyPr>
          <a:lstStyle/>
          <a:p>
            <a:r>
              <a:rPr lang="en-US" sz="3200" b="1" dirty="0">
                <a:solidFill>
                  <a:schemeClr val="accent3">
                    <a:lumMod val="75000"/>
                  </a:schemeClr>
                </a:solidFill>
                <a:latin typeface="+mn-lt"/>
                <a:cs typeface="Arial"/>
              </a:rPr>
              <a:t>Claim counts are not original claims</a:t>
            </a:r>
          </a:p>
          <a:p>
            <a:endParaRPr lang="en-US" sz="3200" b="1" dirty="0">
              <a:solidFill>
                <a:schemeClr val="accent3">
                  <a:lumMod val="75000"/>
                </a:schemeClr>
              </a:solidFill>
              <a:latin typeface="+mn-lt"/>
              <a:cs typeface="Arial"/>
            </a:endParaRPr>
          </a:p>
          <a:p>
            <a:r>
              <a:rPr lang="en-US" sz="3200" b="1" dirty="0">
                <a:solidFill>
                  <a:schemeClr val="accent3">
                    <a:lumMod val="75000"/>
                  </a:schemeClr>
                </a:solidFill>
                <a:latin typeface="+mn-lt"/>
                <a:cs typeface="Arial"/>
              </a:rPr>
              <a:t>Doctor visit with x-ray vs Doctor visit without x-ray Huge  difference in claim count.</a:t>
            </a:r>
          </a:p>
          <a:p>
            <a:endParaRPr lang="en-US" sz="3200" b="1" dirty="0">
              <a:solidFill>
                <a:schemeClr val="accent3">
                  <a:lumMod val="75000"/>
                </a:schemeClr>
              </a:solidFill>
              <a:latin typeface="+mn-lt"/>
              <a:cs typeface="Arial"/>
            </a:endParaRPr>
          </a:p>
          <a:p>
            <a:r>
              <a:rPr lang="en-US" sz="3200" b="1" dirty="0">
                <a:solidFill>
                  <a:schemeClr val="accent3">
                    <a:lumMod val="75000"/>
                  </a:schemeClr>
                </a:solidFill>
                <a:latin typeface="+mn-lt"/>
                <a:cs typeface="Arial"/>
              </a:rPr>
              <a:t>We got a better appreciation of what the count was more exactly</a:t>
            </a:r>
          </a:p>
        </p:txBody>
      </p:sp>
    </p:spTree>
    <p:extLst>
      <p:ext uri="{BB962C8B-B14F-4D97-AF65-F5344CB8AC3E}">
        <p14:creationId xmlns:p14="http://schemas.microsoft.com/office/powerpoint/2010/main" val="989798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2192000" cy="6858000"/>
          </a:xfrm>
          <a:prstGeom prst="rect">
            <a:avLst/>
          </a:prstGeom>
          <a:solidFill>
            <a:schemeClr val="accent2"/>
          </a:solidFill>
          <a:ln>
            <a:no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a:latin typeface="Calibri" charset="0"/>
              <a:ea typeface="Calibri" charset="0"/>
              <a:cs typeface="Calibri" charset="0"/>
            </a:endParaRPr>
          </a:p>
        </p:txBody>
      </p:sp>
      <p:sp>
        <p:nvSpPr>
          <p:cNvPr id="4" name="TextBox 3"/>
          <p:cNvSpPr txBox="1"/>
          <p:nvPr/>
        </p:nvSpPr>
        <p:spPr>
          <a:xfrm>
            <a:off x="0" y="2420112"/>
            <a:ext cx="12192000" cy="830997"/>
          </a:xfrm>
          <a:prstGeom prst="rect">
            <a:avLst/>
          </a:prstGeom>
          <a:noFill/>
        </p:spPr>
        <p:txBody>
          <a:bodyPr wrap="square" rtlCol="0">
            <a:spAutoFit/>
          </a:bodyPr>
          <a:lstStyle/>
          <a:p>
            <a:pPr algn="ctr"/>
            <a:r>
              <a:rPr lang="en-US" sz="4800" dirty="0">
                <a:solidFill>
                  <a:schemeClr val="bg1"/>
                </a:solidFill>
                <a:latin typeface="Calibri" charset="0"/>
                <a:ea typeface="Calibri" charset="0"/>
                <a:cs typeface="Calibri" charset="0"/>
              </a:rPr>
              <a:t>Solution Description</a:t>
            </a:r>
          </a:p>
        </p:txBody>
      </p:sp>
    </p:spTree>
    <p:extLst>
      <p:ext uri="{BB962C8B-B14F-4D97-AF65-F5344CB8AC3E}">
        <p14:creationId xmlns:p14="http://schemas.microsoft.com/office/powerpoint/2010/main" val="27143144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25A3-6B9B-479F-A8E6-8397D23B7F26}"/>
              </a:ext>
            </a:extLst>
          </p:cNvPr>
          <p:cNvSpPr>
            <a:spLocks noGrp="1"/>
          </p:cNvSpPr>
          <p:nvPr>
            <p:ph type="title"/>
          </p:nvPr>
        </p:nvSpPr>
        <p:spPr/>
        <p:txBody>
          <a:bodyPr/>
          <a:lstStyle/>
          <a:p>
            <a:r>
              <a:rPr lang="en-US" dirty="0"/>
              <a:t>Finding a Correlation with Claims	</a:t>
            </a:r>
          </a:p>
        </p:txBody>
      </p:sp>
      <p:sp>
        <p:nvSpPr>
          <p:cNvPr id="3" name="TextBox 2">
            <a:extLst>
              <a:ext uri="{FF2B5EF4-FFF2-40B4-BE49-F238E27FC236}">
                <a16:creationId xmlns:a16="http://schemas.microsoft.com/office/drawing/2014/main" id="{BF8102ED-E358-4C3F-A561-C53DA267ACC6}"/>
              </a:ext>
            </a:extLst>
          </p:cNvPr>
          <p:cNvSpPr txBox="1"/>
          <p:nvPr/>
        </p:nvSpPr>
        <p:spPr>
          <a:xfrm>
            <a:off x="767409" y="2063750"/>
            <a:ext cx="10297143" cy="2062103"/>
          </a:xfrm>
          <a:prstGeom prst="rect">
            <a:avLst/>
          </a:prstGeom>
          <a:noFill/>
        </p:spPr>
        <p:txBody>
          <a:bodyPr wrap="square" rtlCol="0">
            <a:spAutoFit/>
          </a:bodyPr>
          <a:lstStyle/>
          <a:p>
            <a:pPr algn="just"/>
            <a:r>
              <a:rPr lang="en-US" sz="3200" dirty="0">
                <a:solidFill>
                  <a:schemeClr val="accent3">
                    <a:lumMod val="75000"/>
                  </a:schemeClr>
                </a:solidFill>
                <a:latin typeface="+mn-lt"/>
                <a:cs typeface="Arial"/>
              </a:rPr>
              <a:t>Finding a correlation with claim data was super difficult. </a:t>
            </a:r>
          </a:p>
          <a:p>
            <a:pPr algn="just"/>
            <a:endParaRPr lang="en-US" sz="3200" dirty="0">
              <a:solidFill>
                <a:schemeClr val="accent3">
                  <a:lumMod val="75000"/>
                </a:schemeClr>
              </a:solidFill>
              <a:latin typeface="+mn-lt"/>
              <a:cs typeface="Arial"/>
            </a:endParaRPr>
          </a:p>
          <a:p>
            <a:pPr algn="just"/>
            <a:r>
              <a:rPr lang="en-US" sz="3200" dirty="0">
                <a:solidFill>
                  <a:schemeClr val="accent3">
                    <a:lumMod val="75000"/>
                  </a:schemeClr>
                </a:solidFill>
                <a:latin typeface="+mn-lt"/>
                <a:cs typeface="Arial"/>
              </a:rPr>
              <a:t>We had the </a:t>
            </a:r>
            <a:r>
              <a:rPr lang="en-US" sz="3200" b="1" dirty="0">
                <a:solidFill>
                  <a:schemeClr val="accent3">
                    <a:lumMod val="75000"/>
                  </a:schemeClr>
                </a:solidFill>
                <a:latin typeface="+mn-lt"/>
                <a:cs typeface="Arial"/>
              </a:rPr>
              <a:t>global</a:t>
            </a:r>
            <a:r>
              <a:rPr lang="en-US" sz="3200" dirty="0">
                <a:solidFill>
                  <a:schemeClr val="accent3">
                    <a:lumMod val="75000"/>
                  </a:schemeClr>
                </a:solidFill>
                <a:latin typeface="+mn-lt"/>
                <a:cs typeface="Arial"/>
              </a:rPr>
              <a:t> </a:t>
            </a:r>
            <a:r>
              <a:rPr lang="en-US" sz="3200" b="1" dirty="0">
                <a:solidFill>
                  <a:schemeClr val="accent3">
                    <a:lumMod val="75000"/>
                  </a:schemeClr>
                </a:solidFill>
                <a:latin typeface="+mn-lt"/>
                <a:cs typeface="Arial"/>
              </a:rPr>
              <a:t>daily</a:t>
            </a:r>
            <a:r>
              <a:rPr lang="en-US" sz="3200" dirty="0">
                <a:solidFill>
                  <a:schemeClr val="accent3">
                    <a:lumMod val="75000"/>
                  </a:schemeClr>
                </a:solidFill>
                <a:latin typeface="+mn-lt"/>
                <a:cs typeface="Arial"/>
              </a:rPr>
              <a:t> claim data, but NOTHING made sense to compare to </a:t>
            </a:r>
            <a:r>
              <a:rPr lang="en-US" sz="3200" b="1" dirty="0">
                <a:solidFill>
                  <a:schemeClr val="accent3">
                    <a:lumMod val="75000"/>
                  </a:schemeClr>
                </a:solidFill>
                <a:latin typeface="+mn-lt"/>
                <a:cs typeface="Arial"/>
              </a:rPr>
              <a:t>local</a:t>
            </a:r>
            <a:r>
              <a:rPr lang="en-US" sz="3200" dirty="0">
                <a:solidFill>
                  <a:schemeClr val="accent3">
                    <a:lumMod val="75000"/>
                  </a:schemeClr>
                </a:solidFill>
                <a:latin typeface="+mn-lt"/>
                <a:cs typeface="Arial"/>
              </a:rPr>
              <a:t> weather data.</a:t>
            </a:r>
          </a:p>
        </p:txBody>
      </p:sp>
    </p:spTree>
    <p:extLst>
      <p:ext uri="{BB962C8B-B14F-4D97-AF65-F5344CB8AC3E}">
        <p14:creationId xmlns:p14="http://schemas.microsoft.com/office/powerpoint/2010/main" val="171115562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892"/>
          <a:stretch/>
        </p:blipFill>
        <p:spPr bwMode="auto">
          <a:xfrm>
            <a:off x="2135560" y="658572"/>
            <a:ext cx="8718092" cy="619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1"/>
            <a:ext cx="10972800" cy="715961"/>
          </a:xfrm>
        </p:spPr>
        <p:txBody>
          <a:bodyPr/>
          <a:lstStyle/>
          <a:p>
            <a:r>
              <a:rPr lang="en-US" dirty="0"/>
              <a:t>Claims Submitted VS. The Weather</a:t>
            </a:r>
          </a:p>
        </p:txBody>
      </p:sp>
    </p:spTree>
    <p:extLst>
      <p:ext uri="{BB962C8B-B14F-4D97-AF65-F5344CB8AC3E}">
        <p14:creationId xmlns:p14="http://schemas.microsoft.com/office/powerpoint/2010/main" val="2742901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25A3-6B9B-479F-A8E6-8397D23B7F26}"/>
              </a:ext>
            </a:extLst>
          </p:cNvPr>
          <p:cNvSpPr>
            <a:spLocks noGrp="1"/>
          </p:cNvSpPr>
          <p:nvPr>
            <p:ph type="title"/>
          </p:nvPr>
        </p:nvSpPr>
        <p:spPr/>
        <p:txBody>
          <a:bodyPr/>
          <a:lstStyle/>
          <a:p>
            <a:r>
              <a:rPr lang="en-US" dirty="0"/>
              <a:t>Forecast VPN Vs Weather</a:t>
            </a:r>
          </a:p>
        </p:txBody>
      </p:sp>
      <p:pic>
        <p:nvPicPr>
          <p:cNvPr id="3" name="Picture 2">
            <a:extLst>
              <a:ext uri="{FF2B5EF4-FFF2-40B4-BE49-F238E27FC236}">
                <a16:creationId xmlns:a16="http://schemas.microsoft.com/office/drawing/2014/main" id="{EEECDA05-7C6D-4BE9-AE45-C0664B96CAD5}"/>
              </a:ext>
            </a:extLst>
          </p:cNvPr>
          <p:cNvPicPr>
            <a:picLocks noChangeAspect="1"/>
          </p:cNvPicPr>
          <p:nvPr/>
        </p:nvPicPr>
        <p:blipFill>
          <a:blip r:embed="rId3"/>
          <a:stretch>
            <a:fillRect/>
          </a:stretch>
        </p:blipFill>
        <p:spPr>
          <a:xfrm>
            <a:off x="2207568" y="1305881"/>
            <a:ext cx="8358750" cy="4472048"/>
          </a:xfrm>
          <a:prstGeom prst="rect">
            <a:avLst/>
          </a:prstGeom>
        </p:spPr>
      </p:pic>
    </p:spTree>
    <p:extLst>
      <p:ext uri="{BB962C8B-B14F-4D97-AF65-F5344CB8AC3E}">
        <p14:creationId xmlns:p14="http://schemas.microsoft.com/office/powerpoint/2010/main" val="1685445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CC4A84-88DA-4869-BD3A-D68EA768807E}"/>
              </a:ext>
            </a:extLst>
          </p:cNvPr>
          <p:cNvPicPr>
            <a:picLocks noChangeAspect="1"/>
          </p:cNvPicPr>
          <p:nvPr/>
        </p:nvPicPr>
        <p:blipFill>
          <a:blip r:embed="rId3"/>
          <a:stretch>
            <a:fillRect/>
          </a:stretch>
        </p:blipFill>
        <p:spPr>
          <a:xfrm>
            <a:off x="3071665" y="764394"/>
            <a:ext cx="6768752" cy="5765974"/>
          </a:xfrm>
          <a:prstGeom prst="rect">
            <a:avLst/>
          </a:prstGeom>
        </p:spPr>
      </p:pic>
      <p:sp>
        <p:nvSpPr>
          <p:cNvPr id="2" name="Title 1">
            <a:extLst>
              <a:ext uri="{FF2B5EF4-FFF2-40B4-BE49-F238E27FC236}">
                <a16:creationId xmlns:a16="http://schemas.microsoft.com/office/drawing/2014/main" id="{350825A3-6B9B-479F-A8E6-8397D23B7F26}"/>
              </a:ext>
            </a:extLst>
          </p:cNvPr>
          <p:cNvSpPr>
            <a:spLocks noGrp="1"/>
          </p:cNvSpPr>
          <p:nvPr>
            <p:ph type="title"/>
          </p:nvPr>
        </p:nvSpPr>
        <p:spPr/>
        <p:txBody>
          <a:bodyPr/>
          <a:lstStyle/>
          <a:p>
            <a:r>
              <a:rPr lang="en-US" dirty="0"/>
              <a:t>Forecast VDI vs. Weather</a:t>
            </a:r>
          </a:p>
        </p:txBody>
      </p:sp>
    </p:spTree>
    <p:extLst>
      <p:ext uri="{BB962C8B-B14F-4D97-AF65-F5344CB8AC3E}">
        <p14:creationId xmlns:p14="http://schemas.microsoft.com/office/powerpoint/2010/main" val="366183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Agenda</a:t>
            </a:r>
          </a:p>
        </p:txBody>
      </p:sp>
      <p:sp>
        <p:nvSpPr>
          <p:cNvPr id="6" name="Segnaposto testo 5"/>
          <p:cNvSpPr>
            <a:spLocks noGrp="1"/>
          </p:cNvSpPr>
          <p:nvPr>
            <p:ph type="body" sz="quarter" idx="10"/>
          </p:nvPr>
        </p:nvSpPr>
        <p:spPr/>
        <p:txBody>
          <a:bodyPr>
            <a:normAutofit/>
          </a:bodyPr>
          <a:lstStyle/>
          <a:p>
            <a:pPr marL="342900" indent="-342900">
              <a:buFont typeface="Arial" panose="020B0604020202020204" pitchFamily="34" charset="0"/>
              <a:buChar char="•"/>
            </a:pPr>
            <a:r>
              <a:rPr lang="en-US" sz="2600" dirty="0"/>
              <a:t>Business Need</a:t>
            </a:r>
          </a:p>
          <a:p>
            <a:pPr marL="342900" indent="-342900">
              <a:buFont typeface="Arial" panose="020B0604020202020204" pitchFamily="34" charset="0"/>
              <a:buChar char="•"/>
            </a:pPr>
            <a:r>
              <a:rPr lang="en-US" sz="2600" dirty="0"/>
              <a:t>Solution Summary</a:t>
            </a:r>
          </a:p>
          <a:p>
            <a:pPr marL="342900" indent="-342900">
              <a:buFont typeface="Arial" panose="020B0604020202020204" pitchFamily="34" charset="0"/>
              <a:buChar char="•"/>
            </a:pPr>
            <a:r>
              <a:rPr lang="en-US" sz="2600" dirty="0"/>
              <a:t>Benefits</a:t>
            </a:r>
          </a:p>
          <a:p>
            <a:pPr marL="342900" indent="-342900">
              <a:buFont typeface="Arial" panose="020B0604020202020204" pitchFamily="34" charset="0"/>
              <a:buChar char="•"/>
            </a:pPr>
            <a:r>
              <a:rPr lang="en-US" sz="2600" dirty="0"/>
              <a:t>Solution Description</a:t>
            </a:r>
          </a:p>
          <a:p>
            <a:pPr marL="342900" indent="-342900">
              <a:buFont typeface="Arial" panose="020B0604020202020204" pitchFamily="34" charset="0"/>
              <a:buChar char="•"/>
            </a:pPr>
            <a:r>
              <a:rPr lang="en-US" sz="2600" dirty="0"/>
              <a:t>Lessons Learned</a:t>
            </a:r>
          </a:p>
          <a:p>
            <a:pPr marL="342900" indent="-342900">
              <a:buFont typeface="Arial" panose="020B0604020202020204" pitchFamily="34" charset="0"/>
              <a:buChar char="•"/>
            </a:pPr>
            <a:r>
              <a:rPr lang="en-US" sz="2600" dirty="0"/>
              <a:t>Questions &amp; Answers</a:t>
            </a:r>
          </a:p>
        </p:txBody>
      </p:sp>
    </p:spTree>
    <p:extLst>
      <p:ext uri="{BB962C8B-B14F-4D97-AF65-F5344CB8AC3E}">
        <p14:creationId xmlns:p14="http://schemas.microsoft.com/office/powerpoint/2010/main" val="302435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25A3-6B9B-479F-A8E6-8397D23B7F26}"/>
              </a:ext>
            </a:extLst>
          </p:cNvPr>
          <p:cNvSpPr>
            <a:spLocks noGrp="1"/>
          </p:cNvSpPr>
          <p:nvPr>
            <p:ph type="title"/>
          </p:nvPr>
        </p:nvSpPr>
        <p:spPr/>
        <p:txBody>
          <a:bodyPr/>
          <a:lstStyle/>
          <a:p>
            <a:r>
              <a:rPr lang="en-US" dirty="0"/>
              <a:t>Finding a Correlation with VPN and VDI</a:t>
            </a:r>
          </a:p>
        </p:txBody>
      </p:sp>
      <p:sp>
        <p:nvSpPr>
          <p:cNvPr id="3" name="TextBox 2">
            <a:extLst>
              <a:ext uri="{FF2B5EF4-FFF2-40B4-BE49-F238E27FC236}">
                <a16:creationId xmlns:a16="http://schemas.microsoft.com/office/drawing/2014/main" id="{4A2366A1-25B4-4FA3-BB54-CC3F9CE452E3}"/>
              </a:ext>
            </a:extLst>
          </p:cNvPr>
          <p:cNvSpPr txBox="1"/>
          <p:nvPr/>
        </p:nvSpPr>
        <p:spPr>
          <a:xfrm>
            <a:off x="1199456" y="2204864"/>
            <a:ext cx="8596136" cy="1754326"/>
          </a:xfrm>
          <a:prstGeom prst="rect">
            <a:avLst/>
          </a:prstGeom>
          <a:noFill/>
        </p:spPr>
        <p:txBody>
          <a:bodyPr wrap="none" rtlCol="0">
            <a:spAutoFit/>
          </a:bodyPr>
          <a:lstStyle/>
          <a:p>
            <a:r>
              <a:rPr lang="en-US" sz="3600" dirty="0">
                <a:solidFill>
                  <a:schemeClr val="accent3">
                    <a:lumMod val="75000"/>
                  </a:schemeClr>
                </a:solidFill>
                <a:latin typeface="+mn-lt"/>
                <a:cs typeface="Arial"/>
              </a:rPr>
              <a:t>Weather correlation was a bust!</a:t>
            </a:r>
          </a:p>
          <a:p>
            <a:endParaRPr lang="en-US" sz="3600" dirty="0">
              <a:solidFill>
                <a:schemeClr val="accent3">
                  <a:lumMod val="75000"/>
                </a:schemeClr>
              </a:solidFill>
              <a:latin typeface="+mn-lt"/>
              <a:cs typeface="Arial"/>
            </a:endParaRPr>
          </a:p>
          <a:p>
            <a:r>
              <a:rPr lang="en-US" sz="3600" b="1" dirty="0">
                <a:solidFill>
                  <a:schemeClr val="accent3">
                    <a:lumMod val="75000"/>
                  </a:schemeClr>
                </a:solidFill>
                <a:latin typeface="+mn-lt"/>
                <a:cs typeface="Arial"/>
              </a:rPr>
              <a:t>Cultural events drives spikes in VPN and VDI</a:t>
            </a:r>
          </a:p>
        </p:txBody>
      </p:sp>
    </p:spTree>
    <p:extLst>
      <p:ext uri="{BB962C8B-B14F-4D97-AF65-F5344CB8AC3E}">
        <p14:creationId xmlns:p14="http://schemas.microsoft.com/office/powerpoint/2010/main" val="2341375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0B6F-5B09-4C3B-AA2C-7B272EE6C130}"/>
              </a:ext>
            </a:extLst>
          </p:cNvPr>
          <p:cNvSpPr>
            <a:spLocks noGrp="1"/>
          </p:cNvSpPr>
          <p:nvPr>
            <p:ph type="title"/>
          </p:nvPr>
        </p:nvSpPr>
        <p:spPr/>
        <p:txBody>
          <a:bodyPr/>
          <a:lstStyle/>
          <a:p>
            <a:r>
              <a:rPr lang="en-US" dirty="0"/>
              <a:t>Big Local Cultural Events </a:t>
            </a:r>
          </a:p>
        </p:txBody>
      </p:sp>
      <p:pic>
        <p:nvPicPr>
          <p:cNvPr id="3" name="Picture 2">
            <a:extLst>
              <a:ext uri="{FF2B5EF4-FFF2-40B4-BE49-F238E27FC236}">
                <a16:creationId xmlns:a16="http://schemas.microsoft.com/office/drawing/2014/main" id="{E25705E6-B77E-49B9-A569-37B28EC7DAEB}"/>
              </a:ext>
            </a:extLst>
          </p:cNvPr>
          <p:cNvPicPr>
            <a:picLocks noChangeAspect="1"/>
          </p:cNvPicPr>
          <p:nvPr/>
        </p:nvPicPr>
        <p:blipFill>
          <a:blip r:embed="rId3"/>
          <a:stretch>
            <a:fillRect/>
          </a:stretch>
        </p:blipFill>
        <p:spPr>
          <a:xfrm>
            <a:off x="6333448" y="0"/>
            <a:ext cx="5858552" cy="6858000"/>
          </a:xfrm>
          <a:prstGeom prst="rect">
            <a:avLst/>
          </a:prstGeom>
        </p:spPr>
      </p:pic>
      <p:sp>
        <p:nvSpPr>
          <p:cNvPr id="4" name="TextBox 3">
            <a:extLst>
              <a:ext uri="{FF2B5EF4-FFF2-40B4-BE49-F238E27FC236}">
                <a16:creationId xmlns:a16="http://schemas.microsoft.com/office/drawing/2014/main" id="{6BFE5EA7-15CB-4B48-836C-C9CD88D236B2}"/>
              </a:ext>
            </a:extLst>
          </p:cNvPr>
          <p:cNvSpPr txBox="1"/>
          <p:nvPr/>
        </p:nvSpPr>
        <p:spPr>
          <a:xfrm>
            <a:off x="736939" y="2204864"/>
            <a:ext cx="5328592" cy="2769989"/>
          </a:xfrm>
          <a:prstGeom prst="rect">
            <a:avLst/>
          </a:prstGeom>
          <a:noFill/>
        </p:spPr>
        <p:txBody>
          <a:bodyPr wrap="square" rtlCol="0">
            <a:spAutoFit/>
          </a:bodyPr>
          <a:lstStyle/>
          <a:p>
            <a:pPr>
              <a:spcAft>
                <a:spcPts val="600"/>
              </a:spcAft>
            </a:pPr>
            <a:r>
              <a:rPr lang="en-US" sz="2500" dirty="0">
                <a:solidFill>
                  <a:schemeClr val="accent3">
                    <a:lumMod val="75000"/>
                  </a:schemeClr>
                </a:solidFill>
                <a:latin typeface="+mn-lt"/>
                <a:cs typeface="Arial"/>
              </a:rPr>
              <a:t>Presidential Politics at the AON building</a:t>
            </a:r>
          </a:p>
          <a:p>
            <a:pPr>
              <a:spcAft>
                <a:spcPts val="600"/>
              </a:spcAft>
            </a:pPr>
            <a:r>
              <a:rPr lang="en-US" sz="2500" dirty="0">
                <a:solidFill>
                  <a:schemeClr val="accent3">
                    <a:lumMod val="75000"/>
                  </a:schemeClr>
                </a:solidFill>
                <a:latin typeface="+mn-lt"/>
                <a:cs typeface="Arial"/>
              </a:rPr>
              <a:t>Black Hawks Win Sir Stanley’s Cup</a:t>
            </a:r>
          </a:p>
          <a:p>
            <a:pPr>
              <a:spcAft>
                <a:spcPts val="600"/>
              </a:spcAft>
            </a:pPr>
            <a:r>
              <a:rPr lang="en-US" sz="2500" dirty="0">
                <a:solidFill>
                  <a:schemeClr val="accent3">
                    <a:lumMod val="75000"/>
                  </a:schemeClr>
                </a:solidFill>
                <a:latin typeface="+mn-lt"/>
                <a:cs typeface="Arial"/>
              </a:rPr>
              <a:t>Cubs World Series</a:t>
            </a:r>
          </a:p>
          <a:p>
            <a:pPr>
              <a:spcAft>
                <a:spcPts val="600"/>
              </a:spcAft>
            </a:pPr>
            <a:r>
              <a:rPr lang="en-US" sz="2500" dirty="0">
                <a:solidFill>
                  <a:schemeClr val="accent3">
                    <a:lumMod val="75000"/>
                  </a:schemeClr>
                </a:solidFill>
                <a:latin typeface="+mn-lt"/>
                <a:cs typeface="Arial"/>
              </a:rPr>
              <a:t>Chicago Food Week</a:t>
            </a:r>
          </a:p>
          <a:p>
            <a:pPr>
              <a:spcAft>
                <a:spcPts val="600"/>
              </a:spcAft>
            </a:pPr>
            <a:r>
              <a:rPr lang="en-US" sz="2500" dirty="0">
                <a:solidFill>
                  <a:schemeClr val="accent3">
                    <a:lumMod val="75000"/>
                  </a:schemeClr>
                </a:solidFill>
                <a:latin typeface="+mn-lt"/>
                <a:cs typeface="Arial"/>
              </a:rPr>
              <a:t>NATO Summit</a:t>
            </a:r>
          </a:p>
          <a:p>
            <a:endParaRPr lang="en-US" sz="2400" b="1" dirty="0">
              <a:latin typeface="+mn-lt"/>
            </a:endParaRPr>
          </a:p>
        </p:txBody>
      </p:sp>
    </p:spTree>
    <p:extLst>
      <p:ext uri="{BB962C8B-B14F-4D97-AF65-F5344CB8AC3E}">
        <p14:creationId xmlns:p14="http://schemas.microsoft.com/office/powerpoint/2010/main" val="3679041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D2F9-F3A1-42D7-8D1C-8777FA79E592}"/>
              </a:ext>
            </a:extLst>
          </p:cNvPr>
          <p:cNvSpPr>
            <a:spLocks noGrp="1"/>
          </p:cNvSpPr>
          <p:nvPr>
            <p:ph type="title"/>
          </p:nvPr>
        </p:nvSpPr>
        <p:spPr/>
        <p:txBody>
          <a:bodyPr/>
          <a:lstStyle/>
          <a:p>
            <a:r>
              <a:rPr lang="en-US" dirty="0"/>
              <a:t>There we have it - </a:t>
            </a:r>
          </a:p>
        </p:txBody>
      </p:sp>
      <p:sp>
        <p:nvSpPr>
          <p:cNvPr id="3" name="TextBox 2">
            <a:extLst>
              <a:ext uri="{FF2B5EF4-FFF2-40B4-BE49-F238E27FC236}">
                <a16:creationId xmlns:a16="http://schemas.microsoft.com/office/drawing/2014/main" id="{E9455293-56DA-4420-8C8D-942C01EA4D5E}"/>
              </a:ext>
            </a:extLst>
          </p:cNvPr>
          <p:cNvSpPr txBox="1"/>
          <p:nvPr/>
        </p:nvSpPr>
        <p:spPr>
          <a:xfrm>
            <a:off x="1127448" y="1988840"/>
            <a:ext cx="7492629" cy="2292935"/>
          </a:xfrm>
          <a:prstGeom prst="rect">
            <a:avLst/>
          </a:prstGeom>
          <a:noFill/>
        </p:spPr>
        <p:txBody>
          <a:bodyPr wrap="none" rtlCol="0">
            <a:spAutoFit/>
          </a:bodyPr>
          <a:lstStyle/>
          <a:p>
            <a:pPr>
              <a:spcAft>
                <a:spcPts val="600"/>
              </a:spcAft>
            </a:pPr>
            <a:r>
              <a:rPr lang="en-US" sz="3200" b="1" dirty="0">
                <a:solidFill>
                  <a:schemeClr val="accent3">
                    <a:lumMod val="75000"/>
                  </a:schemeClr>
                </a:solidFill>
                <a:latin typeface="+mn-lt"/>
                <a:cs typeface="Arial"/>
              </a:rPr>
              <a:t>Local weather has </a:t>
            </a:r>
          </a:p>
          <a:p>
            <a:pPr marL="342900" indent="-342900">
              <a:spcAft>
                <a:spcPts val="600"/>
              </a:spcAft>
              <a:buFont typeface="Arial" panose="020B0604020202020204" pitchFamily="34" charset="0"/>
              <a:buChar char="•"/>
            </a:pPr>
            <a:r>
              <a:rPr lang="en-US" sz="3200" b="1" dirty="0">
                <a:solidFill>
                  <a:schemeClr val="accent3">
                    <a:lumMod val="75000"/>
                  </a:schemeClr>
                </a:solidFill>
                <a:latin typeface="+mn-lt"/>
                <a:cs typeface="Arial"/>
              </a:rPr>
              <a:t>NO correlation with Global claims counts</a:t>
            </a:r>
          </a:p>
          <a:p>
            <a:pPr marL="342900" indent="-342900">
              <a:spcAft>
                <a:spcPts val="600"/>
              </a:spcAft>
              <a:buFont typeface="Arial" panose="020B0604020202020204" pitchFamily="34" charset="0"/>
              <a:buChar char="•"/>
            </a:pPr>
            <a:r>
              <a:rPr lang="en-US" sz="3200" b="1" dirty="0">
                <a:solidFill>
                  <a:schemeClr val="accent3">
                    <a:lumMod val="75000"/>
                  </a:schemeClr>
                </a:solidFill>
                <a:latin typeface="+mn-lt"/>
                <a:cs typeface="Arial"/>
              </a:rPr>
              <a:t>NO correlation to VPN</a:t>
            </a:r>
          </a:p>
          <a:p>
            <a:pPr marL="342900" indent="-342900">
              <a:spcAft>
                <a:spcPts val="600"/>
              </a:spcAft>
              <a:buFont typeface="Arial" panose="020B0604020202020204" pitchFamily="34" charset="0"/>
              <a:buChar char="•"/>
            </a:pPr>
            <a:r>
              <a:rPr lang="en-US" sz="3200" b="1" dirty="0">
                <a:solidFill>
                  <a:schemeClr val="accent3">
                    <a:lumMod val="75000"/>
                  </a:schemeClr>
                </a:solidFill>
                <a:latin typeface="+mn-lt"/>
                <a:cs typeface="Arial"/>
              </a:rPr>
              <a:t>NO correlation to VDI</a:t>
            </a:r>
          </a:p>
        </p:txBody>
      </p:sp>
    </p:spTree>
    <p:extLst>
      <p:ext uri="{BB962C8B-B14F-4D97-AF65-F5344CB8AC3E}">
        <p14:creationId xmlns:p14="http://schemas.microsoft.com/office/powerpoint/2010/main" val="2548778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25A3-6B9B-479F-A8E6-8397D23B7F26}"/>
              </a:ext>
            </a:extLst>
          </p:cNvPr>
          <p:cNvSpPr>
            <a:spLocks noGrp="1"/>
          </p:cNvSpPr>
          <p:nvPr>
            <p:ph type="title"/>
          </p:nvPr>
        </p:nvSpPr>
        <p:spPr>
          <a:xfrm rot="16200000">
            <a:off x="-1589132" y="2473172"/>
            <a:ext cx="5001114" cy="1152128"/>
          </a:xfrm>
        </p:spPr>
        <p:txBody>
          <a:bodyPr/>
          <a:lstStyle/>
          <a:p>
            <a:r>
              <a:rPr lang="en-US" dirty="0"/>
              <a:t>Except BIG Weather</a:t>
            </a:r>
            <a:br>
              <a:rPr lang="en-US" dirty="0"/>
            </a:br>
            <a:r>
              <a:rPr lang="en-US" sz="2400" dirty="0"/>
              <a:t>February 2015 Snow</a:t>
            </a:r>
            <a:endParaRPr lang="en-US" dirty="0"/>
          </a:p>
        </p:txBody>
      </p:sp>
      <p:pic>
        <p:nvPicPr>
          <p:cNvPr id="3" name="Picture 2">
            <a:extLst>
              <a:ext uri="{FF2B5EF4-FFF2-40B4-BE49-F238E27FC236}">
                <a16:creationId xmlns:a16="http://schemas.microsoft.com/office/drawing/2014/main" id="{2471EE8B-148C-4FAC-87EC-0F635238DA9E}"/>
              </a:ext>
            </a:extLst>
          </p:cNvPr>
          <p:cNvPicPr>
            <a:picLocks noChangeAspect="1"/>
          </p:cNvPicPr>
          <p:nvPr/>
        </p:nvPicPr>
        <p:blipFill>
          <a:blip r:embed="rId3"/>
          <a:stretch>
            <a:fillRect/>
          </a:stretch>
        </p:blipFill>
        <p:spPr>
          <a:xfrm>
            <a:off x="2567608" y="0"/>
            <a:ext cx="8417144" cy="6923641"/>
          </a:xfrm>
          <a:prstGeom prst="rect">
            <a:avLst/>
          </a:prstGeom>
        </p:spPr>
      </p:pic>
    </p:spTree>
    <p:extLst>
      <p:ext uri="{BB962C8B-B14F-4D97-AF65-F5344CB8AC3E}">
        <p14:creationId xmlns:p14="http://schemas.microsoft.com/office/powerpoint/2010/main" val="191588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25A3-6B9B-479F-A8E6-8397D23B7F26}"/>
              </a:ext>
            </a:extLst>
          </p:cNvPr>
          <p:cNvSpPr>
            <a:spLocks noGrp="1"/>
          </p:cNvSpPr>
          <p:nvPr>
            <p:ph type="title"/>
          </p:nvPr>
        </p:nvSpPr>
        <p:spPr/>
        <p:txBody>
          <a:bodyPr/>
          <a:lstStyle/>
          <a:p>
            <a:r>
              <a:rPr lang="en-US" dirty="0"/>
              <a:t>Forecast VPN</a:t>
            </a:r>
          </a:p>
        </p:txBody>
      </p:sp>
      <p:pic>
        <p:nvPicPr>
          <p:cNvPr id="3" name="Picture 2">
            <a:extLst>
              <a:ext uri="{FF2B5EF4-FFF2-40B4-BE49-F238E27FC236}">
                <a16:creationId xmlns:a16="http://schemas.microsoft.com/office/drawing/2014/main" id="{EEECDA05-7C6D-4BE9-AE45-C0664B96CAD5}"/>
              </a:ext>
            </a:extLst>
          </p:cNvPr>
          <p:cNvPicPr>
            <a:picLocks noChangeAspect="1"/>
          </p:cNvPicPr>
          <p:nvPr/>
        </p:nvPicPr>
        <p:blipFill>
          <a:blip r:embed="rId3"/>
          <a:stretch>
            <a:fillRect/>
          </a:stretch>
        </p:blipFill>
        <p:spPr>
          <a:xfrm>
            <a:off x="5015880" y="706345"/>
            <a:ext cx="6878250" cy="3679960"/>
          </a:xfrm>
          <a:prstGeom prst="rect">
            <a:avLst/>
          </a:prstGeom>
        </p:spPr>
      </p:pic>
      <p:sp>
        <p:nvSpPr>
          <p:cNvPr id="5" name="TextBox 4">
            <a:extLst>
              <a:ext uri="{FF2B5EF4-FFF2-40B4-BE49-F238E27FC236}">
                <a16:creationId xmlns:a16="http://schemas.microsoft.com/office/drawing/2014/main" id="{C12D30CA-6CE1-4C28-85E6-01C838AA63F0}"/>
              </a:ext>
            </a:extLst>
          </p:cNvPr>
          <p:cNvSpPr txBox="1"/>
          <p:nvPr/>
        </p:nvSpPr>
        <p:spPr>
          <a:xfrm>
            <a:off x="623392" y="2276872"/>
            <a:ext cx="5409045" cy="2554545"/>
          </a:xfrm>
          <a:prstGeom prst="rect">
            <a:avLst/>
          </a:prstGeom>
          <a:noFill/>
        </p:spPr>
        <p:txBody>
          <a:bodyPr wrap="none" rtlCol="0">
            <a:spAutoFit/>
          </a:bodyPr>
          <a:lstStyle/>
          <a:p>
            <a:r>
              <a:rPr lang="en-US" sz="3200" b="1" dirty="0">
                <a:solidFill>
                  <a:schemeClr val="accent3">
                    <a:lumMod val="75000"/>
                  </a:schemeClr>
                </a:solidFill>
                <a:latin typeface="+mn-lt"/>
                <a:cs typeface="Arial"/>
              </a:rPr>
              <a:t>Enough Server for 90%</a:t>
            </a:r>
          </a:p>
          <a:p>
            <a:endParaRPr lang="en-US" sz="3200" b="1" dirty="0">
              <a:solidFill>
                <a:schemeClr val="accent3">
                  <a:lumMod val="75000"/>
                </a:schemeClr>
              </a:solidFill>
              <a:latin typeface="+mn-lt"/>
              <a:cs typeface="Arial"/>
            </a:endParaRPr>
          </a:p>
          <a:p>
            <a:r>
              <a:rPr lang="en-US" sz="3200" b="1" dirty="0">
                <a:solidFill>
                  <a:schemeClr val="accent3">
                    <a:lumMod val="75000"/>
                  </a:schemeClr>
                </a:solidFill>
                <a:latin typeface="+mn-lt"/>
                <a:cs typeface="Arial"/>
              </a:rPr>
              <a:t>Not enough bandwidth</a:t>
            </a:r>
          </a:p>
          <a:p>
            <a:endParaRPr lang="en-US" sz="3200" b="1" dirty="0">
              <a:solidFill>
                <a:schemeClr val="accent3">
                  <a:lumMod val="75000"/>
                </a:schemeClr>
              </a:solidFill>
              <a:latin typeface="+mn-lt"/>
              <a:cs typeface="Arial"/>
            </a:endParaRPr>
          </a:p>
          <a:p>
            <a:r>
              <a:rPr lang="en-US" sz="3200" b="1" dirty="0">
                <a:solidFill>
                  <a:schemeClr val="accent3">
                    <a:lumMod val="75000"/>
                  </a:schemeClr>
                </a:solidFill>
                <a:latin typeface="+mn-lt"/>
                <a:cs typeface="Arial"/>
              </a:rPr>
              <a:t>Borrowed other Internet ‘pipe’</a:t>
            </a:r>
          </a:p>
        </p:txBody>
      </p:sp>
    </p:spTree>
    <p:extLst>
      <p:ext uri="{BB962C8B-B14F-4D97-AF65-F5344CB8AC3E}">
        <p14:creationId xmlns:p14="http://schemas.microsoft.com/office/powerpoint/2010/main" val="1699660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25A3-6B9B-479F-A8E6-8397D23B7F26}"/>
              </a:ext>
            </a:extLst>
          </p:cNvPr>
          <p:cNvSpPr>
            <a:spLocks noGrp="1"/>
          </p:cNvSpPr>
          <p:nvPr>
            <p:ph type="title"/>
          </p:nvPr>
        </p:nvSpPr>
        <p:spPr>
          <a:xfrm>
            <a:off x="469021" y="130281"/>
            <a:ext cx="11099587" cy="1152128"/>
          </a:xfrm>
        </p:spPr>
        <p:txBody>
          <a:bodyPr/>
          <a:lstStyle/>
          <a:p>
            <a:r>
              <a:rPr lang="en-US" dirty="0"/>
              <a:t>Forecast VDI</a:t>
            </a:r>
          </a:p>
        </p:txBody>
      </p:sp>
      <p:pic>
        <p:nvPicPr>
          <p:cNvPr id="3" name="Picture 2">
            <a:extLst>
              <a:ext uri="{FF2B5EF4-FFF2-40B4-BE49-F238E27FC236}">
                <a16:creationId xmlns:a16="http://schemas.microsoft.com/office/drawing/2014/main" id="{13CC4A84-88DA-4869-BD3A-D68EA768807E}"/>
              </a:ext>
            </a:extLst>
          </p:cNvPr>
          <p:cNvPicPr>
            <a:picLocks noChangeAspect="1"/>
          </p:cNvPicPr>
          <p:nvPr/>
        </p:nvPicPr>
        <p:blipFill>
          <a:blip r:embed="rId3"/>
          <a:stretch>
            <a:fillRect/>
          </a:stretch>
        </p:blipFill>
        <p:spPr>
          <a:xfrm>
            <a:off x="5463214" y="620688"/>
            <a:ext cx="6472986" cy="5514025"/>
          </a:xfrm>
          <a:prstGeom prst="rect">
            <a:avLst/>
          </a:prstGeom>
        </p:spPr>
      </p:pic>
      <p:sp>
        <p:nvSpPr>
          <p:cNvPr id="4" name="TextBox 3">
            <a:extLst>
              <a:ext uri="{FF2B5EF4-FFF2-40B4-BE49-F238E27FC236}">
                <a16:creationId xmlns:a16="http://schemas.microsoft.com/office/drawing/2014/main" id="{3D1C42CA-7F73-431F-B848-1BBE4F4D19FE}"/>
              </a:ext>
            </a:extLst>
          </p:cNvPr>
          <p:cNvSpPr txBox="1"/>
          <p:nvPr/>
        </p:nvSpPr>
        <p:spPr>
          <a:xfrm>
            <a:off x="695400" y="2138901"/>
            <a:ext cx="5122923" cy="2062103"/>
          </a:xfrm>
          <a:prstGeom prst="rect">
            <a:avLst/>
          </a:prstGeom>
          <a:noFill/>
        </p:spPr>
        <p:txBody>
          <a:bodyPr wrap="square" rtlCol="0">
            <a:spAutoFit/>
          </a:bodyPr>
          <a:lstStyle/>
          <a:p>
            <a:r>
              <a:rPr lang="en-US" sz="3200" b="1" dirty="0">
                <a:solidFill>
                  <a:schemeClr val="accent3">
                    <a:lumMod val="75000"/>
                  </a:schemeClr>
                </a:solidFill>
                <a:latin typeface="+mn-lt"/>
                <a:cs typeface="Arial"/>
              </a:rPr>
              <a:t>Need to build more</a:t>
            </a:r>
          </a:p>
          <a:p>
            <a:endParaRPr lang="en-US" sz="3200" b="1" dirty="0">
              <a:solidFill>
                <a:schemeClr val="accent3">
                  <a:lumMod val="75000"/>
                </a:schemeClr>
              </a:solidFill>
              <a:latin typeface="+mn-lt"/>
              <a:cs typeface="Arial"/>
            </a:endParaRPr>
          </a:p>
          <a:p>
            <a:r>
              <a:rPr lang="en-US" sz="3200" b="1" dirty="0">
                <a:solidFill>
                  <a:schemeClr val="accent3">
                    <a:lumMod val="75000"/>
                  </a:schemeClr>
                </a:solidFill>
                <a:latin typeface="+mn-lt"/>
                <a:cs typeface="Arial"/>
              </a:rPr>
              <a:t>Ended up with 8x more capacity</a:t>
            </a:r>
          </a:p>
        </p:txBody>
      </p:sp>
    </p:spTree>
    <p:extLst>
      <p:ext uri="{BB962C8B-B14F-4D97-AF65-F5344CB8AC3E}">
        <p14:creationId xmlns:p14="http://schemas.microsoft.com/office/powerpoint/2010/main" val="1912193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25A3-6B9B-479F-A8E6-8397D23B7F26}"/>
              </a:ext>
            </a:extLst>
          </p:cNvPr>
          <p:cNvSpPr>
            <a:spLocks noGrp="1"/>
          </p:cNvSpPr>
          <p:nvPr>
            <p:ph type="title"/>
          </p:nvPr>
        </p:nvSpPr>
        <p:spPr/>
        <p:txBody>
          <a:bodyPr/>
          <a:lstStyle/>
          <a:p>
            <a:r>
              <a:rPr lang="en-US" dirty="0"/>
              <a:t>Significant Result</a:t>
            </a:r>
          </a:p>
        </p:txBody>
      </p:sp>
      <p:sp>
        <p:nvSpPr>
          <p:cNvPr id="3" name="TextBox 2">
            <a:extLst>
              <a:ext uri="{FF2B5EF4-FFF2-40B4-BE49-F238E27FC236}">
                <a16:creationId xmlns:a16="http://schemas.microsoft.com/office/drawing/2014/main" id="{684E1BB7-9364-4E69-8F63-E176B2566400}"/>
              </a:ext>
            </a:extLst>
          </p:cNvPr>
          <p:cNvSpPr txBox="1"/>
          <p:nvPr/>
        </p:nvSpPr>
        <p:spPr>
          <a:xfrm>
            <a:off x="767408" y="1595408"/>
            <a:ext cx="10594119" cy="584775"/>
          </a:xfrm>
          <a:prstGeom prst="rect">
            <a:avLst/>
          </a:prstGeom>
          <a:noFill/>
        </p:spPr>
        <p:txBody>
          <a:bodyPr wrap="none" rtlCol="0">
            <a:spAutoFit/>
          </a:bodyPr>
          <a:lstStyle/>
          <a:p>
            <a:r>
              <a:rPr lang="en-US" sz="3200" b="1" dirty="0">
                <a:solidFill>
                  <a:schemeClr val="accent3">
                    <a:lumMod val="75000"/>
                  </a:schemeClr>
                </a:solidFill>
                <a:latin typeface="+mn-lt"/>
                <a:cs typeface="Arial"/>
              </a:rPr>
              <a:t>We stayed open – processing claims and answering questions</a:t>
            </a:r>
            <a:endParaRPr lang="en-US" sz="3200" b="1" dirty="0">
              <a:latin typeface="+mn-lt"/>
            </a:endParaRPr>
          </a:p>
        </p:txBody>
      </p:sp>
      <p:sp>
        <p:nvSpPr>
          <p:cNvPr id="4" name="TextBox 3">
            <a:extLst>
              <a:ext uri="{FF2B5EF4-FFF2-40B4-BE49-F238E27FC236}">
                <a16:creationId xmlns:a16="http://schemas.microsoft.com/office/drawing/2014/main" id="{C4CA718A-EB79-4631-B982-CC1F42747C16}"/>
              </a:ext>
            </a:extLst>
          </p:cNvPr>
          <p:cNvSpPr txBox="1"/>
          <p:nvPr/>
        </p:nvSpPr>
        <p:spPr>
          <a:xfrm>
            <a:off x="767408" y="2564904"/>
            <a:ext cx="10594119" cy="3477875"/>
          </a:xfrm>
          <a:prstGeom prst="rect">
            <a:avLst/>
          </a:prstGeom>
          <a:noFill/>
        </p:spPr>
        <p:txBody>
          <a:bodyPr wrap="square" rtlCol="0">
            <a:spAutoFit/>
          </a:bodyPr>
          <a:lstStyle/>
          <a:p>
            <a:pPr algn="just"/>
            <a:r>
              <a:rPr lang="en-US" sz="2800" dirty="0">
                <a:solidFill>
                  <a:schemeClr val="accent3">
                    <a:lumMod val="75000"/>
                  </a:schemeClr>
                </a:solidFill>
                <a:latin typeface="+mn-lt"/>
                <a:cs typeface="Arial"/>
              </a:rPr>
              <a:t>After the storm, the aftermath made travel hazardous, but still we remained essentially fully staffed using the work from home resources, </a:t>
            </a:r>
            <a:r>
              <a:rPr lang="en-US" sz="2800" b="1" dirty="0">
                <a:solidFill>
                  <a:schemeClr val="accent3">
                    <a:lumMod val="75000"/>
                  </a:schemeClr>
                </a:solidFill>
                <a:latin typeface="+mn-lt"/>
                <a:cs typeface="Arial"/>
              </a:rPr>
              <a:t>and business process that made working from home a ‘normal business activity’</a:t>
            </a:r>
            <a:r>
              <a:rPr lang="en-US" sz="2800" dirty="0">
                <a:solidFill>
                  <a:schemeClr val="accent3">
                    <a:lumMod val="75000"/>
                  </a:schemeClr>
                </a:solidFill>
                <a:latin typeface="+mn-lt"/>
                <a:cs typeface="Arial"/>
              </a:rPr>
              <a:t>.  Yes, many people did take PTO (Personal Time Off), but quite a few did not, specifically because business processes were modified to use the work from home technology, </a:t>
            </a:r>
            <a:r>
              <a:rPr lang="en-US" sz="2800" b="1" dirty="0">
                <a:solidFill>
                  <a:schemeClr val="accent3">
                    <a:lumMod val="75000"/>
                  </a:schemeClr>
                </a:solidFill>
                <a:latin typeface="+mn-lt"/>
                <a:cs typeface="Arial"/>
              </a:rPr>
              <a:t>and the technology was expandable to meet this demand</a:t>
            </a:r>
            <a:r>
              <a:rPr lang="en-US" sz="2800" dirty="0">
                <a:solidFill>
                  <a:schemeClr val="accent3">
                    <a:lumMod val="75000"/>
                  </a:schemeClr>
                </a:solidFill>
                <a:latin typeface="+mn-lt"/>
                <a:cs typeface="Arial"/>
              </a:rPr>
              <a:t>.</a:t>
            </a:r>
          </a:p>
          <a:p>
            <a:endParaRPr lang="en-US" sz="2400" b="1" dirty="0">
              <a:latin typeface="+mn-lt"/>
            </a:endParaRPr>
          </a:p>
        </p:txBody>
      </p:sp>
    </p:spTree>
    <p:extLst>
      <p:ext uri="{BB962C8B-B14F-4D97-AF65-F5344CB8AC3E}">
        <p14:creationId xmlns:p14="http://schemas.microsoft.com/office/powerpoint/2010/main" val="1647857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1766B3-820C-47B0-A10C-05268D024158}"/>
              </a:ext>
            </a:extLst>
          </p:cNvPr>
          <p:cNvPicPr>
            <a:picLocks noChangeAspect="1"/>
          </p:cNvPicPr>
          <p:nvPr/>
        </p:nvPicPr>
        <p:blipFill>
          <a:blip r:embed="rId3"/>
          <a:stretch>
            <a:fillRect/>
          </a:stretch>
        </p:blipFill>
        <p:spPr>
          <a:xfrm>
            <a:off x="1760161" y="1397013"/>
            <a:ext cx="7827942" cy="5200339"/>
          </a:xfrm>
          <a:prstGeom prst="rect">
            <a:avLst/>
          </a:prstGeom>
        </p:spPr>
      </p:pic>
      <p:sp>
        <p:nvSpPr>
          <p:cNvPr id="2" name="Title 1">
            <a:extLst>
              <a:ext uri="{FF2B5EF4-FFF2-40B4-BE49-F238E27FC236}">
                <a16:creationId xmlns:a16="http://schemas.microsoft.com/office/drawing/2014/main" id="{CE01C513-8C9A-4009-AE6A-0AE237FC7361}"/>
              </a:ext>
            </a:extLst>
          </p:cNvPr>
          <p:cNvSpPr>
            <a:spLocks noGrp="1"/>
          </p:cNvSpPr>
          <p:nvPr>
            <p:ph type="title"/>
          </p:nvPr>
        </p:nvSpPr>
        <p:spPr/>
        <p:txBody>
          <a:bodyPr/>
          <a:lstStyle/>
          <a:p>
            <a:r>
              <a:rPr lang="en-US" dirty="0"/>
              <a:t>Budget Impact  shown by the data</a:t>
            </a:r>
          </a:p>
        </p:txBody>
      </p:sp>
      <p:pic>
        <p:nvPicPr>
          <p:cNvPr id="4" name="Picture 3">
            <a:extLst>
              <a:ext uri="{FF2B5EF4-FFF2-40B4-BE49-F238E27FC236}">
                <a16:creationId xmlns:a16="http://schemas.microsoft.com/office/drawing/2014/main" id="{39ABBD42-D03B-4573-8EC3-12FBBAECE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0161" y="1396124"/>
            <a:ext cx="7829386" cy="5199202"/>
          </a:xfrm>
          <a:prstGeom prst="rect">
            <a:avLst/>
          </a:prstGeom>
        </p:spPr>
      </p:pic>
    </p:spTree>
    <p:extLst>
      <p:ext uri="{BB962C8B-B14F-4D97-AF65-F5344CB8AC3E}">
        <p14:creationId xmlns:p14="http://schemas.microsoft.com/office/powerpoint/2010/main" val="289091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2192000" cy="6858000"/>
          </a:xfrm>
          <a:prstGeom prst="rect">
            <a:avLst/>
          </a:prstGeom>
          <a:solidFill>
            <a:schemeClr val="accent2"/>
          </a:solidFill>
          <a:ln>
            <a:no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a:latin typeface="Calibri" charset="0"/>
              <a:ea typeface="Calibri" charset="0"/>
              <a:cs typeface="Calibri" charset="0"/>
            </a:endParaRPr>
          </a:p>
        </p:txBody>
      </p:sp>
      <p:sp>
        <p:nvSpPr>
          <p:cNvPr id="4" name="TextBox 3"/>
          <p:cNvSpPr txBox="1"/>
          <p:nvPr/>
        </p:nvSpPr>
        <p:spPr>
          <a:xfrm>
            <a:off x="0" y="2420112"/>
            <a:ext cx="12192000" cy="830997"/>
          </a:xfrm>
          <a:prstGeom prst="rect">
            <a:avLst/>
          </a:prstGeom>
          <a:noFill/>
        </p:spPr>
        <p:txBody>
          <a:bodyPr wrap="square" rtlCol="0">
            <a:spAutoFit/>
          </a:bodyPr>
          <a:lstStyle/>
          <a:p>
            <a:pPr algn="ctr"/>
            <a:r>
              <a:rPr lang="en-US" sz="4800" dirty="0">
                <a:solidFill>
                  <a:schemeClr val="bg1"/>
                </a:solidFill>
                <a:latin typeface="Calibri" charset="0"/>
                <a:ea typeface="Calibri" charset="0"/>
                <a:cs typeface="Calibri" charset="0"/>
              </a:rPr>
              <a:t>Lessons Learned</a:t>
            </a:r>
          </a:p>
        </p:txBody>
      </p:sp>
    </p:spTree>
    <p:extLst>
      <p:ext uri="{BB962C8B-B14F-4D97-AF65-F5344CB8AC3E}">
        <p14:creationId xmlns:p14="http://schemas.microsoft.com/office/powerpoint/2010/main" val="39036568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38EAB-8298-4EAA-8817-29C9A781DAA7}"/>
              </a:ext>
            </a:extLst>
          </p:cNvPr>
          <p:cNvSpPr>
            <a:spLocks noGrp="1"/>
          </p:cNvSpPr>
          <p:nvPr>
            <p:ph type="title"/>
          </p:nvPr>
        </p:nvSpPr>
        <p:spPr/>
        <p:txBody>
          <a:bodyPr/>
          <a:lstStyle/>
          <a:p>
            <a:r>
              <a:rPr lang="en-US" dirty="0"/>
              <a:t>Lessons Learned</a:t>
            </a:r>
          </a:p>
        </p:txBody>
      </p:sp>
      <p:sp>
        <p:nvSpPr>
          <p:cNvPr id="3" name="TextBox 2">
            <a:extLst>
              <a:ext uri="{FF2B5EF4-FFF2-40B4-BE49-F238E27FC236}">
                <a16:creationId xmlns:a16="http://schemas.microsoft.com/office/drawing/2014/main" id="{89269EFA-5F96-48A7-8233-B0B47DDE6638}"/>
              </a:ext>
            </a:extLst>
          </p:cNvPr>
          <p:cNvSpPr txBox="1"/>
          <p:nvPr/>
        </p:nvSpPr>
        <p:spPr>
          <a:xfrm>
            <a:off x="983432" y="1988840"/>
            <a:ext cx="10009112" cy="3539430"/>
          </a:xfrm>
          <a:prstGeom prst="rect">
            <a:avLst/>
          </a:prstGeom>
          <a:noFill/>
        </p:spPr>
        <p:txBody>
          <a:bodyPr wrap="square" rtlCol="0">
            <a:spAutoFit/>
          </a:bodyPr>
          <a:lstStyle/>
          <a:p>
            <a:r>
              <a:rPr lang="en-US" sz="3200" b="1" dirty="0">
                <a:solidFill>
                  <a:schemeClr val="accent3">
                    <a:lumMod val="75000"/>
                  </a:schemeClr>
                </a:solidFill>
                <a:latin typeface="+mn-lt"/>
                <a:cs typeface="Arial"/>
              </a:rPr>
              <a:t>Non capacity data is helpful for capacity studies.</a:t>
            </a:r>
          </a:p>
          <a:p>
            <a:endParaRPr lang="en-US" sz="3200" b="1" dirty="0">
              <a:solidFill>
                <a:schemeClr val="accent3">
                  <a:lumMod val="75000"/>
                </a:schemeClr>
              </a:solidFill>
              <a:latin typeface="+mn-lt"/>
              <a:cs typeface="Arial"/>
            </a:endParaRPr>
          </a:p>
          <a:p>
            <a:r>
              <a:rPr lang="en-US" sz="3200" b="1" dirty="0">
                <a:solidFill>
                  <a:schemeClr val="accent3">
                    <a:lumMod val="75000"/>
                  </a:schemeClr>
                </a:solidFill>
                <a:latin typeface="+mn-lt"/>
                <a:cs typeface="Arial"/>
              </a:rPr>
              <a:t>Look at data for understanding, then capacity.</a:t>
            </a:r>
          </a:p>
          <a:p>
            <a:endParaRPr lang="en-US" sz="3200" b="1" dirty="0">
              <a:solidFill>
                <a:schemeClr val="accent3">
                  <a:lumMod val="75000"/>
                </a:schemeClr>
              </a:solidFill>
              <a:latin typeface="+mn-lt"/>
              <a:cs typeface="Arial"/>
            </a:endParaRPr>
          </a:p>
          <a:p>
            <a:r>
              <a:rPr lang="en-US" sz="3200" b="1" dirty="0">
                <a:solidFill>
                  <a:schemeClr val="accent3">
                    <a:lumMod val="75000"/>
                  </a:schemeClr>
                </a:solidFill>
                <a:latin typeface="+mn-lt"/>
                <a:cs typeface="Arial"/>
              </a:rPr>
              <a:t>Each brilliant insight is based on dozens of failed thesis statements.</a:t>
            </a:r>
          </a:p>
          <a:p>
            <a:endParaRPr lang="en-US" sz="3200" b="1" dirty="0">
              <a:latin typeface="+mn-lt"/>
            </a:endParaRPr>
          </a:p>
        </p:txBody>
      </p:sp>
    </p:spTree>
    <p:extLst>
      <p:ext uri="{BB962C8B-B14F-4D97-AF65-F5344CB8AC3E}">
        <p14:creationId xmlns:p14="http://schemas.microsoft.com/office/powerpoint/2010/main" val="2703915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2192000" cy="6858000"/>
          </a:xfrm>
          <a:prstGeom prst="rect">
            <a:avLst/>
          </a:prstGeom>
          <a:solidFill>
            <a:schemeClr val="accent2"/>
          </a:solidFill>
          <a:ln>
            <a:no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a:latin typeface="Calibri" charset="0"/>
              <a:ea typeface="Calibri" charset="0"/>
              <a:cs typeface="Calibri" charset="0"/>
            </a:endParaRPr>
          </a:p>
        </p:txBody>
      </p:sp>
      <p:sp>
        <p:nvSpPr>
          <p:cNvPr id="4" name="TextBox 3"/>
          <p:cNvSpPr txBox="1"/>
          <p:nvPr/>
        </p:nvSpPr>
        <p:spPr>
          <a:xfrm>
            <a:off x="0" y="2420112"/>
            <a:ext cx="12192000" cy="830997"/>
          </a:xfrm>
          <a:prstGeom prst="rect">
            <a:avLst/>
          </a:prstGeom>
          <a:noFill/>
        </p:spPr>
        <p:txBody>
          <a:bodyPr wrap="square" rtlCol="0">
            <a:spAutoFit/>
          </a:bodyPr>
          <a:lstStyle/>
          <a:p>
            <a:pPr algn="ctr"/>
            <a:r>
              <a:rPr lang="en-US" sz="4800" dirty="0">
                <a:solidFill>
                  <a:schemeClr val="bg1"/>
                </a:solidFill>
                <a:latin typeface="Calibri" charset="0"/>
                <a:ea typeface="Calibri" charset="0"/>
                <a:cs typeface="Calibri" charset="0"/>
              </a:rPr>
              <a:t>Business Need</a:t>
            </a:r>
          </a:p>
        </p:txBody>
      </p:sp>
    </p:spTree>
    <p:extLst>
      <p:ext uri="{BB962C8B-B14F-4D97-AF65-F5344CB8AC3E}">
        <p14:creationId xmlns:p14="http://schemas.microsoft.com/office/powerpoint/2010/main" val="1163372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C381A-9AB1-4CD7-AEC3-222F3E24056E}"/>
              </a:ext>
            </a:extLst>
          </p:cNvPr>
          <p:cNvSpPr>
            <a:spLocks noGrp="1"/>
          </p:cNvSpPr>
          <p:nvPr>
            <p:ph type="title"/>
          </p:nvPr>
        </p:nvSpPr>
        <p:spPr/>
        <p:txBody>
          <a:bodyPr/>
          <a:lstStyle/>
          <a:p>
            <a:r>
              <a:rPr lang="en-US" dirty="0"/>
              <a:t>And you can do this too..</a:t>
            </a:r>
          </a:p>
        </p:txBody>
      </p:sp>
      <p:sp>
        <p:nvSpPr>
          <p:cNvPr id="3" name="TextBox 2">
            <a:extLst>
              <a:ext uri="{FF2B5EF4-FFF2-40B4-BE49-F238E27FC236}">
                <a16:creationId xmlns:a16="http://schemas.microsoft.com/office/drawing/2014/main" id="{7D54E4EA-189D-496D-9573-8406F3D69BE5}"/>
              </a:ext>
            </a:extLst>
          </p:cNvPr>
          <p:cNvSpPr txBox="1"/>
          <p:nvPr/>
        </p:nvSpPr>
        <p:spPr>
          <a:xfrm>
            <a:off x="1199456" y="1628800"/>
            <a:ext cx="9937104" cy="4524315"/>
          </a:xfrm>
          <a:prstGeom prst="rect">
            <a:avLst/>
          </a:prstGeom>
          <a:noFill/>
        </p:spPr>
        <p:txBody>
          <a:bodyPr wrap="square" rtlCol="0">
            <a:spAutoFit/>
          </a:bodyPr>
          <a:lstStyle/>
          <a:p>
            <a:pPr algn="just"/>
            <a:r>
              <a:rPr lang="en-US" sz="3200" b="1" dirty="0">
                <a:solidFill>
                  <a:schemeClr val="accent3">
                    <a:lumMod val="75000"/>
                  </a:schemeClr>
                </a:solidFill>
                <a:latin typeface="+mn-lt"/>
                <a:cs typeface="Arial"/>
              </a:rPr>
              <a:t>If we were geographically smaller, weather data would have worked.</a:t>
            </a:r>
          </a:p>
          <a:p>
            <a:pPr algn="just"/>
            <a:endParaRPr lang="en-US" sz="3200" b="1" dirty="0">
              <a:solidFill>
                <a:schemeClr val="accent3">
                  <a:lumMod val="75000"/>
                </a:schemeClr>
              </a:solidFill>
              <a:latin typeface="+mn-lt"/>
              <a:cs typeface="Arial"/>
            </a:endParaRPr>
          </a:p>
          <a:p>
            <a:pPr algn="just"/>
            <a:r>
              <a:rPr lang="en-US" sz="3200" b="1" dirty="0">
                <a:solidFill>
                  <a:schemeClr val="accent3">
                    <a:lumMod val="75000"/>
                  </a:schemeClr>
                </a:solidFill>
                <a:latin typeface="+mn-lt"/>
                <a:cs typeface="Arial"/>
              </a:rPr>
              <a:t>If we were nor right next to  Millennium park</a:t>
            </a:r>
          </a:p>
          <a:p>
            <a:pPr algn="just"/>
            <a:endParaRPr lang="en-US" sz="3200" b="1" dirty="0">
              <a:solidFill>
                <a:schemeClr val="accent3">
                  <a:lumMod val="75000"/>
                </a:schemeClr>
              </a:solidFill>
              <a:latin typeface="+mn-lt"/>
              <a:cs typeface="Arial"/>
            </a:endParaRPr>
          </a:p>
          <a:p>
            <a:pPr algn="just"/>
            <a:r>
              <a:rPr lang="en-US" sz="3200" b="1" dirty="0">
                <a:solidFill>
                  <a:schemeClr val="accent3">
                    <a:lumMod val="75000"/>
                  </a:schemeClr>
                </a:solidFill>
                <a:latin typeface="+mn-lt"/>
                <a:cs typeface="Arial"/>
              </a:rPr>
              <a:t>You should see these weather and social impacts on your network</a:t>
            </a:r>
          </a:p>
          <a:p>
            <a:pPr algn="just"/>
            <a:endParaRPr lang="en-US" sz="3200" b="1" dirty="0">
              <a:solidFill>
                <a:schemeClr val="accent3">
                  <a:lumMod val="75000"/>
                </a:schemeClr>
              </a:solidFill>
              <a:latin typeface="+mn-lt"/>
              <a:cs typeface="Arial"/>
            </a:endParaRPr>
          </a:p>
          <a:p>
            <a:pPr algn="just"/>
            <a:r>
              <a:rPr lang="en-US" sz="3200" b="1" dirty="0">
                <a:solidFill>
                  <a:schemeClr val="accent3">
                    <a:lumMod val="75000"/>
                  </a:schemeClr>
                </a:solidFill>
                <a:latin typeface="+mn-lt"/>
                <a:cs typeface="Arial"/>
              </a:rPr>
              <a:t>Virtual cultural events too (well maybe)</a:t>
            </a:r>
          </a:p>
        </p:txBody>
      </p:sp>
    </p:spTree>
    <p:extLst>
      <p:ext uri="{BB962C8B-B14F-4D97-AF65-F5344CB8AC3E}">
        <p14:creationId xmlns:p14="http://schemas.microsoft.com/office/powerpoint/2010/main" val="438519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E9EE7-8699-4586-AEA6-46BBAB19EF37}"/>
              </a:ext>
            </a:extLst>
          </p:cNvPr>
          <p:cNvSpPr>
            <a:spLocks noGrp="1"/>
          </p:cNvSpPr>
          <p:nvPr>
            <p:ph type="title"/>
          </p:nvPr>
        </p:nvSpPr>
        <p:spPr/>
        <p:txBody>
          <a:bodyPr/>
          <a:lstStyle/>
          <a:p>
            <a:r>
              <a:rPr lang="en-US" dirty="0"/>
              <a:t>Should have asked differently…</a:t>
            </a:r>
          </a:p>
        </p:txBody>
      </p:sp>
      <p:sp>
        <p:nvSpPr>
          <p:cNvPr id="3" name="TextBox 2">
            <a:extLst>
              <a:ext uri="{FF2B5EF4-FFF2-40B4-BE49-F238E27FC236}">
                <a16:creationId xmlns:a16="http://schemas.microsoft.com/office/drawing/2014/main" id="{F3745CF8-C039-4324-88C1-B1DE8E2D6A74}"/>
              </a:ext>
            </a:extLst>
          </p:cNvPr>
          <p:cNvSpPr txBox="1"/>
          <p:nvPr/>
        </p:nvSpPr>
        <p:spPr>
          <a:xfrm>
            <a:off x="1415480" y="2679308"/>
            <a:ext cx="7748981" cy="584775"/>
          </a:xfrm>
          <a:prstGeom prst="rect">
            <a:avLst/>
          </a:prstGeom>
          <a:noFill/>
        </p:spPr>
        <p:txBody>
          <a:bodyPr wrap="none" rtlCol="0">
            <a:spAutoFit/>
          </a:bodyPr>
          <a:lstStyle/>
          <a:p>
            <a:r>
              <a:rPr lang="en-US" sz="3200" b="1" dirty="0">
                <a:solidFill>
                  <a:schemeClr val="accent3">
                    <a:lumMod val="75000"/>
                  </a:schemeClr>
                </a:solidFill>
                <a:latin typeface="+mn-lt"/>
                <a:cs typeface="Arial"/>
              </a:rPr>
              <a:t>Be careful of what your request sounds like.</a:t>
            </a:r>
            <a:endParaRPr lang="en-US" sz="3200" b="1" dirty="0">
              <a:latin typeface="+mn-lt"/>
            </a:endParaRPr>
          </a:p>
        </p:txBody>
      </p:sp>
      <p:sp>
        <p:nvSpPr>
          <p:cNvPr id="4" name="Rectangle 3">
            <a:extLst>
              <a:ext uri="{FF2B5EF4-FFF2-40B4-BE49-F238E27FC236}">
                <a16:creationId xmlns:a16="http://schemas.microsoft.com/office/drawing/2014/main" id="{934081DD-ECC0-4883-BE27-01CE81CB0396}"/>
              </a:ext>
            </a:extLst>
          </p:cNvPr>
          <p:cNvSpPr/>
          <p:nvPr/>
        </p:nvSpPr>
        <p:spPr>
          <a:xfrm rot="16200000">
            <a:off x="7266408" y="2333059"/>
            <a:ext cx="7989136" cy="1862048"/>
          </a:xfrm>
          <a:prstGeom prst="rect">
            <a:avLst/>
          </a:prstGeom>
          <a:noFill/>
        </p:spPr>
        <p:txBody>
          <a:bodyPr wrap="square" lIns="91440" tIns="45720" rIns="91440" bIns="45720">
            <a:spAutoFit/>
          </a:bodyPr>
          <a:lstStyle/>
          <a:p>
            <a:pPr algn="ctr"/>
            <a:r>
              <a:rPr lang="en-US" sz="115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Side Note</a:t>
            </a:r>
          </a:p>
        </p:txBody>
      </p:sp>
    </p:spTree>
    <p:extLst>
      <p:ext uri="{BB962C8B-B14F-4D97-AF65-F5344CB8AC3E}">
        <p14:creationId xmlns:p14="http://schemas.microsoft.com/office/powerpoint/2010/main" val="2152265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C6D13-2B67-4F58-ADCE-93B1466892DE}"/>
              </a:ext>
            </a:extLst>
          </p:cNvPr>
          <p:cNvSpPr>
            <a:spLocks noGrp="1"/>
          </p:cNvSpPr>
          <p:nvPr>
            <p:ph type="title"/>
          </p:nvPr>
        </p:nvSpPr>
        <p:spPr>
          <a:xfrm>
            <a:off x="1775520" y="2420888"/>
            <a:ext cx="8939347" cy="1152128"/>
          </a:xfrm>
        </p:spPr>
        <p:txBody>
          <a:bodyPr/>
          <a:lstStyle/>
          <a:p>
            <a:r>
              <a:rPr lang="en-US" kern="1200" dirty="0">
                <a:solidFill>
                  <a:schemeClr val="accent3">
                    <a:lumMod val="75000"/>
                  </a:schemeClr>
                </a:solidFill>
                <a:latin typeface="+mn-lt"/>
                <a:cs typeface="Arial"/>
              </a:rPr>
              <a:t>So there is a white paper on this as well.  </a:t>
            </a:r>
            <a:br>
              <a:rPr lang="en-US" kern="1200" dirty="0">
                <a:solidFill>
                  <a:schemeClr val="accent3">
                    <a:lumMod val="75000"/>
                  </a:schemeClr>
                </a:solidFill>
                <a:latin typeface="+mn-lt"/>
                <a:cs typeface="Arial"/>
              </a:rPr>
            </a:br>
            <a:r>
              <a:rPr lang="en-US" kern="1200" dirty="0">
                <a:solidFill>
                  <a:schemeClr val="accent3">
                    <a:lumMod val="75000"/>
                  </a:schemeClr>
                </a:solidFill>
                <a:latin typeface="+mn-lt"/>
                <a:cs typeface="Arial"/>
              </a:rPr>
              <a:t>In the CMG Journal</a:t>
            </a:r>
          </a:p>
        </p:txBody>
      </p:sp>
      <p:sp>
        <p:nvSpPr>
          <p:cNvPr id="3" name="TextBox 2">
            <a:extLst>
              <a:ext uri="{FF2B5EF4-FFF2-40B4-BE49-F238E27FC236}">
                <a16:creationId xmlns:a16="http://schemas.microsoft.com/office/drawing/2014/main" id="{9FD0694D-871A-440B-BB93-6675C53C9455}"/>
              </a:ext>
            </a:extLst>
          </p:cNvPr>
          <p:cNvSpPr txBox="1"/>
          <p:nvPr/>
        </p:nvSpPr>
        <p:spPr>
          <a:xfrm>
            <a:off x="2546904" y="4883968"/>
            <a:ext cx="7396577" cy="461665"/>
          </a:xfrm>
          <a:prstGeom prst="rect">
            <a:avLst/>
          </a:prstGeom>
          <a:noFill/>
        </p:spPr>
        <p:txBody>
          <a:bodyPr wrap="none" rtlCol="0">
            <a:spAutoFit/>
          </a:bodyPr>
          <a:lstStyle/>
          <a:p>
            <a:pPr algn="ctr"/>
            <a:r>
              <a:rPr lang="en-US" sz="2400" b="1" dirty="0">
                <a:latin typeface="+mn-lt"/>
              </a:rPr>
              <a:t>Or come talk to us.  We have a booth in the vendor area.</a:t>
            </a:r>
          </a:p>
        </p:txBody>
      </p:sp>
    </p:spTree>
    <p:extLst>
      <p:ext uri="{BB962C8B-B14F-4D97-AF65-F5344CB8AC3E}">
        <p14:creationId xmlns:p14="http://schemas.microsoft.com/office/powerpoint/2010/main" val="652719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2192000" cy="6858000"/>
          </a:xfrm>
          <a:prstGeom prst="rect">
            <a:avLst/>
          </a:prstGeom>
          <a:solidFill>
            <a:schemeClr val="accent2"/>
          </a:solidFill>
          <a:ln>
            <a:no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a:latin typeface="Calibri" charset="0"/>
              <a:ea typeface="Calibri" charset="0"/>
              <a:cs typeface="Calibri" charset="0"/>
            </a:endParaRPr>
          </a:p>
        </p:txBody>
      </p:sp>
      <p:sp>
        <p:nvSpPr>
          <p:cNvPr id="4" name="TextBox 3"/>
          <p:cNvSpPr txBox="1"/>
          <p:nvPr/>
        </p:nvSpPr>
        <p:spPr>
          <a:xfrm>
            <a:off x="0" y="2420112"/>
            <a:ext cx="12192000" cy="830997"/>
          </a:xfrm>
          <a:prstGeom prst="rect">
            <a:avLst/>
          </a:prstGeom>
          <a:noFill/>
        </p:spPr>
        <p:txBody>
          <a:bodyPr wrap="square" rtlCol="0">
            <a:spAutoFit/>
          </a:bodyPr>
          <a:lstStyle/>
          <a:p>
            <a:pPr algn="ctr"/>
            <a:r>
              <a:rPr lang="en-US" sz="4800" dirty="0">
                <a:solidFill>
                  <a:schemeClr val="bg1"/>
                </a:solidFill>
                <a:latin typeface="Calibri" charset="0"/>
                <a:ea typeface="Calibri" charset="0"/>
                <a:cs typeface="Calibri" charset="0"/>
              </a:rPr>
              <a:t>Questions &amp; Answers</a:t>
            </a:r>
          </a:p>
        </p:txBody>
      </p:sp>
    </p:spTree>
    <p:extLst>
      <p:ext uri="{BB962C8B-B14F-4D97-AF65-F5344CB8AC3E}">
        <p14:creationId xmlns:p14="http://schemas.microsoft.com/office/powerpoint/2010/main" val="26625762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936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29C35-FB26-48C3-8930-EBB9DC943C30}"/>
              </a:ext>
            </a:extLst>
          </p:cNvPr>
          <p:cNvSpPr>
            <a:spLocks noGrp="1"/>
          </p:cNvSpPr>
          <p:nvPr>
            <p:ph type="title"/>
          </p:nvPr>
        </p:nvSpPr>
        <p:spPr/>
        <p:txBody>
          <a:bodyPr/>
          <a:lstStyle/>
          <a:p>
            <a:r>
              <a:rPr lang="en-US" dirty="0"/>
              <a:t>Business Need</a:t>
            </a:r>
          </a:p>
        </p:txBody>
      </p:sp>
      <p:sp>
        <p:nvSpPr>
          <p:cNvPr id="3" name="Text Placeholder 2">
            <a:extLst>
              <a:ext uri="{FF2B5EF4-FFF2-40B4-BE49-F238E27FC236}">
                <a16:creationId xmlns:a16="http://schemas.microsoft.com/office/drawing/2014/main" id="{462C4CFC-8594-4095-BE25-1772AB39A9B8}"/>
              </a:ext>
            </a:extLst>
          </p:cNvPr>
          <p:cNvSpPr>
            <a:spLocks noGrp="1"/>
          </p:cNvSpPr>
          <p:nvPr>
            <p:ph type="body" sz="quarter" idx="10"/>
          </p:nvPr>
        </p:nvSpPr>
        <p:spPr/>
        <p:txBody>
          <a:bodyPr>
            <a:normAutofit/>
          </a:bodyPr>
          <a:lstStyle/>
          <a:p>
            <a:pPr algn="just"/>
            <a:r>
              <a:rPr lang="en-US" sz="2600" dirty="0"/>
              <a:t>Encourage data owners to liberate Corporate data.</a:t>
            </a:r>
          </a:p>
          <a:p>
            <a:pPr algn="just"/>
            <a:r>
              <a:rPr lang="en-US" sz="2600" dirty="0"/>
              <a:t>“</a:t>
            </a:r>
            <a:r>
              <a:rPr lang="en-US" sz="2600" b="1" dirty="0"/>
              <a:t>These data are Corporate assets and must be liberated to all legitimate purposes</a:t>
            </a:r>
            <a:r>
              <a:rPr lang="en-US" sz="2600" dirty="0"/>
              <a:t>”</a:t>
            </a:r>
          </a:p>
          <a:p>
            <a:pPr algn="just"/>
            <a:endParaRPr lang="en-US" sz="2600" dirty="0"/>
          </a:p>
          <a:p>
            <a:pPr algn="just"/>
            <a:r>
              <a:rPr lang="en-US" sz="2600" dirty="0"/>
              <a:t>We used weather data to make the point that ‘non capacity’ data can inform capacity conversations.</a:t>
            </a:r>
          </a:p>
          <a:p>
            <a:pPr algn="just"/>
            <a:endParaRPr lang="en-US" sz="2600" dirty="0"/>
          </a:p>
          <a:p>
            <a:pPr algn="just"/>
            <a:r>
              <a:rPr lang="en-US" sz="2600" dirty="0"/>
              <a:t>The new business need then became to leverage weather data vs. VPN systems and VDI systems, and Insurance claim counts.</a:t>
            </a:r>
          </a:p>
        </p:txBody>
      </p:sp>
    </p:spTree>
    <p:extLst>
      <p:ext uri="{BB962C8B-B14F-4D97-AF65-F5344CB8AC3E}">
        <p14:creationId xmlns:p14="http://schemas.microsoft.com/office/powerpoint/2010/main" val="2154262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2192000" cy="6858000"/>
          </a:xfrm>
          <a:prstGeom prst="rect">
            <a:avLst/>
          </a:prstGeom>
          <a:solidFill>
            <a:schemeClr val="accent2"/>
          </a:solidFill>
          <a:ln>
            <a:no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a:latin typeface="Calibri" charset="0"/>
              <a:ea typeface="Calibri" charset="0"/>
              <a:cs typeface="Calibri" charset="0"/>
            </a:endParaRPr>
          </a:p>
        </p:txBody>
      </p:sp>
      <p:sp>
        <p:nvSpPr>
          <p:cNvPr id="4" name="TextBox 3"/>
          <p:cNvSpPr txBox="1"/>
          <p:nvPr/>
        </p:nvSpPr>
        <p:spPr>
          <a:xfrm>
            <a:off x="0" y="2420112"/>
            <a:ext cx="12192000" cy="830997"/>
          </a:xfrm>
          <a:prstGeom prst="rect">
            <a:avLst/>
          </a:prstGeom>
          <a:noFill/>
        </p:spPr>
        <p:txBody>
          <a:bodyPr wrap="square" rtlCol="0">
            <a:spAutoFit/>
          </a:bodyPr>
          <a:lstStyle/>
          <a:p>
            <a:pPr algn="ctr"/>
            <a:r>
              <a:rPr lang="en-US" sz="4800" dirty="0">
                <a:solidFill>
                  <a:schemeClr val="bg1"/>
                </a:solidFill>
                <a:latin typeface="Calibri" charset="0"/>
                <a:ea typeface="Calibri" charset="0"/>
                <a:cs typeface="Calibri" charset="0"/>
              </a:rPr>
              <a:t>Solution Summary</a:t>
            </a:r>
          </a:p>
        </p:txBody>
      </p:sp>
    </p:spTree>
    <p:extLst>
      <p:ext uri="{BB962C8B-B14F-4D97-AF65-F5344CB8AC3E}">
        <p14:creationId xmlns:p14="http://schemas.microsoft.com/office/powerpoint/2010/main" val="40494052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9AA4A-41B6-42D1-8980-3E9659E80290}"/>
              </a:ext>
            </a:extLst>
          </p:cNvPr>
          <p:cNvSpPr>
            <a:spLocks noGrp="1"/>
          </p:cNvSpPr>
          <p:nvPr>
            <p:ph type="title"/>
          </p:nvPr>
        </p:nvSpPr>
        <p:spPr/>
        <p:txBody>
          <a:bodyPr/>
          <a:lstStyle/>
          <a:p>
            <a:r>
              <a:rPr lang="en-US" dirty="0"/>
              <a:t>Battle Plan</a:t>
            </a:r>
          </a:p>
        </p:txBody>
      </p:sp>
      <p:sp>
        <p:nvSpPr>
          <p:cNvPr id="3" name="TextBox 2">
            <a:extLst>
              <a:ext uri="{FF2B5EF4-FFF2-40B4-BE49-F238E27FC236}">
                <a16:creationId xmlns:a16="http://schemas.microsoft.com/office/drawing/2014/main" id="{3524430C-22BA-4E98-88CE-89EA7584CD07}"/>
              </a:ext>
            </a:extLst>
          </p:cNvPr>
          <p:cNvSpPr txBox="1"/>
          <p:nvPr/>
        </p:nvSpPr>
        <p:spPr>
          <a:xfrm>
            <a:off x="983432" y="1844824"/>
            <a:ext cx="10369151" cy="4093428"/>
          </a:xfrm>
          <a:prstGeom prst="rect">
            <a:avLst/>
          </a:prstGeom>
          <a:noFill/>
        </p:spPr>
        <p:txBody>
          <a:bodyPr wrap="square" rtlCol="0">
            <a:spAutoFit/>
          </a:bodyPr>
          <a:lstStyle/>
          <a:p>
            <a:pPr algn="just" defTabSz="457181">
              <a:spcBef>
                <a:spcPct val="20000"/>
              </a:spcBef>
            </a:pPr>
            <a:r>
              <a:rPr lang="en-US" sz="2600" b="1" dirty="0">
                <a:solidFill>
                  <a:schemeClr val="accent3">
                    <a:lumMod val="75000"/>
                  </a:schemeClr>
                </a:solidFill>
                <a:latin typeface="+mn-lt"/>
                <a:cs typeface="Arial"/>
              </a:rPr>
              <a:t>Battle Plan:</a:t>
            </a:r>
          </a:p>
          <a:p>
            <a:pPr algn="just" defTabSz="457181">
              <a:spcBef>
                <a:spcPct val="20000"/>
              </a:spcBef>
            </a:pPr>
            <a:r>
              <a:rPr lang="en-US" altLang="en-US" sz="2600" dirty="0">
                <a:solidFill>
                  <a:schemeClr val="accent3">
                    <a:lumMod val="75000"/>
                  </a:schemeClr>
                </a:solidFill>
                <a:latin typeface="+mn-lt"/>
                <a:cs typeface="Arial"/>
              </a:rPr>
              <a:t>	Just go get weather data</a:t>
            </a:r>
          </a:p>
          <a:p>
            <a:pPr algn="just" defTabSz="457181">
              <a:spcBef>
                <a:spcPct val="20000"/>
              </a:spcBef>
            </a:pPr>
            <a:r>
              <a:rPr lang="en-US" altLang="en-US" sz="2600" dirty="0">
                <a:solidFill>
                  <a:schemeClr val="accent3">
                    <a:lumMod val="75000"/>
                  </a:schemeClr>
                </a:solidFill>
                <a:latin typeface="+mn-lt"/>
                <a:cs typeface="Arial"/>
              </a:rPr>
              <a:t>	Put it in BCO</a:t>
            </a:r>
          </a:p>
          <a:p>
            <a:pPr algn="just" defTabSz="457181">
              <a:spcBef>
                <a:spcPct val="20000"/>
              </a:spcBef>
            </a:pPr>
            <a:r>
              <a:rPr lang="en-US" altLang="en-US" sz="2600" dirty="0">
                <a:solidFill>
                  <a:schemeClr val="accent3">
                    <a:lumMod val="75000"/>
                  </a:schemeClr>
                </a:solidFill>
                <a:latin typeface="+mn-lt"/>
                <a:cs typeface="Arial"/>
              </a:rPr>
              <a:t>	Make observations and actionable intelligence</a:t>
            </a:r>
          </a:p>
          <a:p>
            <a:pPr algn="just"/>
            <a:endParaRPr lang="en-US" sz="2600" dirty="0">
              <a:latin typeface="+mn-lt"/>
            </a:endParaRPr>
          </a:p>
          <a:p>
            <a:pPr algn="just"/>
            <a:r>
              <a:rPr lang="en-US" sz="2600" b="1" dirty="0">
                <a:solidFill>
                  <a:schemeClr val="accent3">
                    <a:lumMod val="75000"/>
                  </a:schemeClr>
                </a:solidFill>
                <a:latin typeface="+mn-lt"/>
                <a:cs typeface="Arial"/>
              </a:rPr>
              <a:t>Narrow focus:</a:t>
            </a:r>
          </a:p>
          <a:p>
            <a:pPr marL="800100" lvl="1" indent="-342900" algn="just" defTabSz="457181">
              <a:spcBef>
                <a:spcPct val="20000"/>
              </a:spcBef>
              <a:buFont typeface="Arial" panose="020B0604020202020204" pitchFamily="34" charset="0"/>
              <a:buChar char="•"/>
            </a:pPr>
            <a:r>
              <a:rPr lang="en-US" sz="2600" dirty="0">
                <a:solidFill>
                  <a:schemeClr val="accent3">
                    <a:lumMod val="75000"/>
                  </a:schemeClr>
                </a:solidFill>
                <a:latin typeface="+mn-lt"/>
                <a:cs typeface="Arial"/>
              </a:rPr>
              <a:t>Is weather a key driver for insurance claim volumes? </a:t>
            </a:r>
          </a:p>
          <a:p>
            <a:pPr marL="800100" lvl="1" indent="-342900" algn="just" defTabSz="457181">
              <a:spcBef>
                <a:spcPct val="20000"/>
              </a:spcBef>
              <a:buFont typeface="Arial" panose="020B0604020202020204" pitchFamily="34" charset="0"/>
              <a:buChar char="•"/>
            </a:pPr>
            <a:r>
              <a:rPr lang="en-US" sz="2600" dirty="0">
                <a:solidFill>
                  <a:schemeClr val="accent3">
                    <a:lumMod val="75000"/>
                  </a:schemeClr>
                </a:solidFill>
                <a:latin typeface="+mn-lt"/>
                <a:cs typeface="Arial"/>
              </a:rPr>
              <a:t>Is weather a key driver in work from home infrastructure utilization?</a:t>
            </a:r>
          </a:p>
          <a:p>
            <a:pPr algn="just"/>
            <a:endParaRPr lang="en-US" sz="2600" dirty="0">
              <a:latin typeface="+mn-lt"/>
            </a:endParaRPr>
          </a:p>
        </p:txBody>
      </p:sp>
    </p:spTree>
    <p:extLst>
      <p:ext uri="{BB962C8B-B14F-4D97-AF65-F5344CB8AC3E}">
        <p14:creationId xmlns:p14="http://schemas.microsoft.com/office/powerpoint/2010/main" val="3911182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7AE4-2AB2-4792-B484-799E10D5EB96}"/>
              </a:ext>
            </a:extLst>
          </p:cNvPr>
          <p:cNvSpPr>
            <a:spLocks noGrp="1"/>
          </p:cNvSpPr>
          <p:nvPr>
            <p:ph type="title"/>
          </p:nvPr>
        </p:nvSpPr>
        <p:spPr/>
        <p:txBody>
          <a:bodyPr/>
          <a:lstStyle/>
          <a:p>
            <a:r>
              <a:rPr lang="en-US" dirty="0"/>
              <a:t>Inventory</a:t>
            </a:r>
          </a:p>
        </p:txBody>
      </p:sp>
      <p:sp>
        <p:nvSpPr>
          <p:cNvPr id="3" name="TextBox 2">
            <a:extLst>
              <a:ext uri="{FF2B5EF4-FFF2-40B4-BE49-F238E27FC236}">
                <a16:creationId xmlns:a16="http://schemas.microsoft.com/office/drawing/2014/main" id="{3D9D4D01-A536-4792-A48C-FC2BA5B9D63F}"/>
              </a:ext>
            </a:extLst>
          </p:cNvPr>
          <p:cNvSpPr txBox="1"/>
          <p:nvPr/>
        </p:nvSpPr>
        <p:spPr>
          <a:xfrm>
            <a:off x="911424" y="1772816"/>
            <a:ext cx="7148688" cy="2631490"/>
          </a:xfrm>
          <a:prstGeom prst="rect">
            <a:avLst/>
          </a:prstGeom>
          <a:noFill/>
        </p:spPr>
        <p:txBody>
          <a:bodyPr wrap="none" rtlCol="0">
            <a:spAutoFit/>
          </a:bodyPr>
          <a:lstStyle/>
          <a:p>
            <a:pPr>
              <a:spcAft>
                <a:spcPts val="1200"/>
              </a:spcAft>
            </a:pPr>
            <a:r>
              <a:rPr lang="en-US" sz="2800" b="1" dirty="0">
                <a:solidFill>
                  <a:schemeClr val="accent3">
                    <a:lumMod val="75000"/>
                  </a:schemeClr>
                </a:solidFill>
                <a:latin typeface="+mn-lt"/>
                <a:cs typeface="Arial"/>
              </a:rPr>
              <a:t>Inventory what is needed vs. on hand</a:t>
            </a:r>
          </a:p>
          <a:p>
            <a:pPr marL="800100" lvl="1" indent="-342900">
              <a:spcAft>
                <a:spcPts val="600"/>
              </a:spcAft>
              <a:buFont typeface="Wingdings" panose="05000000000000000000" pitchFamily="2" charset="2"/>
              <a:buChar char="q"/>
            </a:pPr>
            <a:r>
              <a:rPr lang="en-US" sz="2800" b="1" dirty="0">
                <a:solidFill>
                  <a:schemeClr val="accent3">
                    <a:lumMod val="75000"/>
                  </a:schemeClr>
                </a:solidFill>
                <a:latin typeface="+mn-lt"/>
                <a:cs typeface="Arial"/>
              </a:rPr>
              <a:t> Insurance claim volumes -  Check, in BCO</a:t>
            </a:r>
          </a:p>
          <a:p>
            <a:pPr marL="800100" lvl="1" indent="-342900">
              <a:spcAft>
                <a:spcPts val="600"/>
              </a:spcAft>
              <a:buFont typeface="Wingdings" panose="05000000000000000000" pitchFamily="2" charset="2"/>
              <a:buChar char="q"/>
            </a:pPr>
            <a:r>
              <a:rPr lang="en-US" sz="2800" b="1" dirty="0">
                <a:solidFill>
                  <a:schemeClr val="accent3">
                    <a:lumMod val="75000"/>
                  </a:schemeClr>
                </a:solidFill>
                <a:latin typeface="+mn-lt"/>
                <a:cs typeface="Arial"/>
              </a:rPr>
              <a:t> VPN use counts – Check, in BCO</a:t>
            </a:r>
          </a:p>
          <a:p>
            <a:pPr marL="800100" lvl="1" indent="-342900">
              <a:spcAft>
                <a:spcPts val="600"/>
              </a:spcAft>
              <a:buFont typeface="Wingdings" panose="05000000000000000000" pitchFamily="2" charset="2"/>
              <a:buChar char="q"/>
            </a:pPr>
            <a:r>
              <a:rPr lang="en-US" sz="2800" b="1" dirty="0">
                <a:solidFill>
                  <a:schemeClr val="accent3">
                    <a:lumMod val="75000"/>
                  </a:schemeClr>
                </a:solidFill>
                <a:latin typeface="+mn-lt"/>
                <a:cs typeface="Arial"/>
              </a:rPr>
              <a:t> VDI use counts – Check, in BCO</a:t>
            </a:r>
          </a:p>
          <a:p>
            <a:pPr marL="800100" lvl="1" indent="-342900">
              <a:spcAft>
                <a:spcPts val="600"/>
              </a:spcAft>
              <a:buFont typeface="Wingdings" panose="05000000000000000000" pitchFamily="2" charset="2"/>
              <a:buChar char="q"/>
            </a:pPr>
            <a:r>
              <a:rPr lang="en-US" sz="2800" b="1" dirty="0">
                <a:solidFill>
                  <a:schemeClr val="accent3">
                    <a:lumMod val="75000"/>
                  </a:schemeClr>
                </a:solidFill>
                <a:latin typeface="+mn-lt"/>
                <a:cs typeface="Arial"/>
              </a:rPr>
              <a:t> Weather Data - nope</a:t>
            </a:r>
          </a:p>
        </p:txBody>
      </p:sp>
      <p:pic>
        <p:nvPicPr>
          <p:cNvPr id="5" name="Graphic 4" descr="Checkmark">
            <a:extLst>
              <a:ext uri="{FF2B5EF4-FFF2-40B4-BE49-F238E27FC236}">
                <a16:creationId xmlns:a16="http://schemas.microsoft.com/office/drawing/2014/main" id="{28F64FAA-7030-432C-A5D2-01FEC6688B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8522" y="2280568"/>
            <a:ext cx="424542" cy="424542"/>
          </a:xfrm>
          <a:prstGeom prst="rect">
            <a:avLst/>
          </a:prstGeom>
        </p:spPr>
      </p:pic>
      <p:pic>
        <p:nvPicPr>
          <p:cNvPr id="6" name="Graphic 5" descr="Checkmark">
            <a:extLst>
              <a:ext uri="{FF2B5EF4-FFF2-40B4-BE49-F238E27FC236}">
                <a16:creationId xmlns:a16="http://schemas.microsoft.com/office/drawing/2014/main" id="{00663A1B-20DA-4B0C-B9E2-BBA7FD7CCB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8522" y="2786529"/>
            <a:ext cx="424542" cy="424542"/>
          </a:xfrm>
          <a:prstGeom prst="rect">
            <a:avLst/>
          </a:prstGeom>
        </p:spPr>
      </p:pic>
      <p:pic>
        <p:nvPicPr>
          <p:cNvPr id="7" name="Graphic 6" descr="Checkmark">
            <a:extLst>
              <a:ext uri="{FF2B5EF4-FFF2-40B4-BE49-F238E27FC236}">
                <a16:creationId xmlns:a16="http://schemas.microsoft.com/office/drawing/2014/main" id="{3A8F8287-A6C4-4A6D-83AF-0419A4ED88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8522" y="3292490"/>
            <a:ext cx="424542" cy="424542"/>
          </a:xfrm>
          <a:prstGeom prst="rect">
            <a:avLst/>
          </a:prstGeom>
        </p:spPr>
      </p:pic>
    </p:spTree>
    <p:extLst>
      <p:ext uri="{BB962C8B-B14F-4D97-AF65-F5344CB8AC3E}">
        <p14:creationId xmlns:p14="http://schemas.microsoft.com/office/powerpoint/2010/main" val="2695022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625CE-E6DA-4B3C-8DB9-885309A74F63}"/>
              </a:ext>
            </a:extLst>
          </p:cNvPr>
          <p:cNvSpPr>
            <a:spLocks noGrp="1"/>
          </p:cNvSpPr>
          <p:nvPr>
            <p:ph type="title"/>
          </p:nvPr>
        </p:nvSpPr>
        <p:spPr/>
        <p:txBody>
          <a:bodyPr/>
          <a:lstStyle/>
          <a:p>
            <a:r>
              <a:rPr lang="en-US" dirty="0"/>
              <a:t>Find Weather Data</a:t>
            </a:r>
          </a:p>
        </p:txBody>
      </p:sp>
      <p:sp>
        <p:nvSpPr>
          <p:cNvPr id="3" name="TextBox 2">
            <a:extLst>
              <a:ext uri="{FF2B5EF4-FFF2-40B4-BE49-F238E27FC236}">
                <a16:creationId xmlns:a16="http://schemas.microsoft.com/office/drawing/2014/main" id="{9B4864DF-C1C5-4CDC-B591-09FFDB062808}"/>
              </a:ext>
            </a:extLst>
          </p:cNvPr>
          <p:cNvSpPr txBox="1"/>
          <p:nvPr/>
        </p:nvSpPr>
        <p:spPr>
          <a:xfrm>
            <a:off x="983432" y="1916832"/>
            <a:ext cx="9721080" cy="3616375"/>
          </a:xfrm>
          <a:prstGeom prst="rect">
            <a:avLst/>
          </a:prstGeom>
          <a:noFill/>
        </p:spPr>
        <p:txBody>
          <a:bodyPr wrap="square" rtlCol="0">
            <a:spAutoFit/>
          </a:bodyPr>
          <a:lstStyle/>
          <a:p>
            <a:r>
              <a:rPr lang="en-US" sz="2800" dirty="0">
                <a:solidFill>
                  <a:schemeClr val="accent3">
                    <a:lumMod val="75000"/>
                  </a:schemeClr>
                </a:solidFill>
                <a:latin typeface="+mn-lt"/>
                <a:cs typeface="Arial"/>
              </a:rPr>
              <a:t>Data was public and free, now mostly pay for data sites</a:t>
            </a:r>
          </a:p>
          <a:p>
            <a:endParaRPr lang="en-US" sz="2800" dirty="0">
              <a:solidFill>
                <a:schemeClr val="accent3">
                  <a:lumMod val="75000"/>
                </a:schemeClr>
              </a:solidFill>
              <a:latin typeface="+mn-lt"/>
              <a:cs typeface="Arial"/>
            </a:endParaRPr>
          </a:p>
          <a:p>
            <a:r>
              <a:rPr lang="en-US" sz="2800" dirty="0">
                <a:solidFill>
                  <a:schemeClr val="accent3">
                    <a:lumMod val="75000"/>
                  </a:schemeClr>
                </a:solidFill>
                <a:latin typeface="+mn-lt"/>
                <a:cs typeface="Arial"/>
              </a:rPr>
              <a:t>The weather data is in CSV format</a:t>
            </a:r>
          </a:p>
          <a:p>
            <a:endParaRPr lang="en-US" sz="2800" dirty="0">
              <a:solidFill>
                <a:schemeClr val="accent3">
                  <a:lumMod val="75000"/>
                </a:schemeClr>
              </a:solidFill>
              <a:latin typeface="+mn-lt"/>
              <a:cs typeface="Arial"/>
            </a:endParaRPr>
          </a:p>
          <a:p>
            <a:pPr>
              <a:spcAft>
                <a:spcPts val="600"/>
              </a:spcAft>
            </a:pPr>
            <a:r>
              <a:rPr lang="en-US" sz="2800" dirty="0">
                <a:solidFill>
                  <a:schemeClr val="accent3">
                    <a:lumMod val="75000"/>
                  </a:schemeClr>
                </a:solidFill>
                <a:latin typeface="+mn-lt"/>
                <a:cs typeface="Arial"/>
              </a:rPr>
              <a:t>Method of iterative brute force:</a:t>
            </a:r>
          </a:p>
          <a:p>
            <a:pPr marL="914400" lvl="1" indent="-457200">
              <a:buFont typeface="Arial" panose="020B0604020202020204" pitchFamily="34" charset="0"/>
              <a:buChar char="•"/>
            </a:pPr>
            <a:r>
              <a:rPr lang="en-US" sz="2800" dirty="0">
                <a:solidFill>
                  <a:schemeClr val="accent3">
                    <a:lumMod val="75000"/>
                  </a:schemeClr>
                </a:solidFill>
                <a:latin typeface="+mn-lt"/>
                <a:cs typeface="Arial"/>
              </a:rPr>
              <a:t>Compare metrics</a:t>
            </a:r>
          </a:p>
          <a:p>
            <a:pPr marL="914400" lvl="1" indent="-457200">
              <a:buFont typeface="Arial" panose="020B0604020202020204" pitchFamily="34" charset="0"/>
              <a:buChar char="•"/>
            </a:pPr>
            <a:r>
              <a:rPr lang="en-US" sz="2800" dirty="0">
                <a:solidFill>
                  <a:schemeClr val="accent3">
                    <a:lumMod val="75000"/>
                  </a:schemeClr>
                </a:solidFill>
                <a:latin typeface="+mn-lt"/>
                <a:cs typeface="Arial"/>
              </a:rPr>
              <a:t>Make observations</a:t>
            </a:r>
          </a:p>
          <a:p>
            <a:pPr marL="914400" lvl="1" indent="-457200">
              <a:buFont typeface="Arial" panose="020B0604020202020204" pitchFamily="34" charset="0"/>
              <a:buChar char="•"/>
            </a:pPr>
            <a:r>
              <a:rPr lang="en-US" sz="2800" dirty="0">
                <a:solidFill>
                  <a:schemeClr val="accent3">
                    <a:lumMod val="75000"/>
                  </a:schemeClr>
                </a:solidFill>
                <a:latin typeface="+mn-lt"/>
                <a:cs typeface="Arial"/>
              </a:rPr>
              <a:t>Prove thesis statement</a:t>
            </a:r>
          </a:p>
        </p:txBody>
      </p:sp>
    </p:spTree>
    <p:extLst>
      <p:ext uri="{BB962C8B-B14F-4D97-AF65-F5344CB8AC3E}">
        <p14:creationId xmlns:p14="http://schemas.microsoft.com/office/powerpoint/2010/main" val="399542978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C238-FB95-4116-B24E-82D679A2BE1A}"/>
              </a:ext>
            </a:extLst>
          </p:cNvPr>
          <p:cNvSpPr>
            <a:spLocks noGrp="1"/>
          </p:cNvSpPr>
          <p:nvPr>
            <p:ph type="title"/>
          </p:nvPr>
        </p:nvSpPr>
        <p:spPr/>
        <p:txBody>
          <a:bodyPr/>
          <a:lstStyle/>
          <a:p>
            <a:r>
              <a:rPr lang="en-US" dirty="0"/>
              <a:t>How to ‘grade’ the weather for a day</a:t>
            </a:r>
          </a:p>
        </p:txBody>
      </p:sp>
      <p:pic>
        <p:nvPicPr>
          <p:cNvPr id="3" name="Picture 2">
            <a:extLst>
              <a:ext uri="{FF2B5EF4-FFF2-40B4-BE49-F238E27FC236}">
                <a16:creationId xmlns:a16="http://schemas.microsoft.com/office/drawing/2014/main" id="{6E3A5A4F-2448-4408-B531-822561A0578E}"/>
              </a:ext>
            </a:extLst>
          </p:cNvPr>
          <p:cNvPicPr/>
          <p:nvPr/>
        </p:nvPicPr>
        <p:blipFill rotWithShape="1">
          <a:blip r:embed="rId3"/>
          <a:srcRect l="-4" r="45718"/>
          <a:stretch/>
        </p:blipFill>
        <p:spPr>
          <a:xfrm>
            <a:off x="7921994" y="130281"/>
            <a:ext cx="4248472" cy="6664635"/>
          </a:xfrm>
          <a:prstGeom prst="rect">
            <a:avLst/>
          </a:prstGeom>
        </p:spPr>
      </p:pic>
      <p:sp>
        <p:nvSpPr>
          <p:cNvPr id="4" name="TextBox 3">
            <a:extLst>
              <a:ext uri="{FF2B5EF4-FFF2-40B4-BE49-F238E27FC236}">
                <a16:creationId xmlns:a16="http://schemas.microsoft.com/office/drawing/2014/main" id="{E425C74B-88DA-48D0-A647-35022023C1CC}"/>
              </a:ext>
            </a:extLst>
          </p:cNvPr>
          <p:cNvSpPr txBox="1"/>
          <p:nvPr/>
        </p:nvSpPr>
        <p:spPr>
          <a:xfrm>
            <a:off x="463812" y="1730338"/>
            <a:ext cx="6928331" cy="2369880"/>
          </a:xfrm>
          <a:prstGeom prst="rect">
            <a:avLst/>
          </a:prstGeom>
          <a:noFill/>
        </p:spPr>
        <p:txBody>
          <a:bodyPr wrap="square" rtlCol="0">
            <a:spAutoFit/>
          </a:bodyPr>
          <a:lstStyle/>
          <a:p>
            <a:pPr>
              <a:spcAft>
                <a:spcPts val="1200"/>
              </a:spcAft>
            </a:pPr>
            <a:r>
              <a:rPr lang="en-US" sz="3200" dirty="0">
                <a:solidFill>
                  <a:schemeClr val="accent3">
                    <a:lumMod val="75000"/>
                  </a:schemeClr>
                </a:solidFill>
                <a:latin typeface="+mn-lt"/>
                <a:cs typeface="Arial"/>
              </a:rPr>
              <a:t>Temp not useful by itself</a:t>
            </a:r>
          </a:p>
          <a:p>
            <a:pPr>
              <a:spcAft>
                <a:spcPts val="1200"/>
              </a:spcAft>
            </a:pPr>
            <a:r>
              <a:rPr lang="en-US" sz="3200" dirty="0">
                <a:solidFill>
                  <a:schemeClr val="accent3">
                    <a:lumMod val="75000"/>
                  </a:schemeClr>
                </a:solidFill>
                <a:latin typeface="+mn-lt"/>
                <a:cs typeface="Arial"/>
              </a:rPr>
              <a:t>Tried a formula</a:t>
            </a:r>
          </a:p>
          <a:p>
            <a:pPr>
              <a:spcAft>
                <a:spcPts val="1200"/>
              </a:spcAft>
            </a:pPr>
            <a:r>
              <a:rPr lang="en-US" sz="3200" dirty="0">
                <a:solidFill>
                  <a:schemeClr val="accent3">
                    <a:lumMod val="75000"/>
                  </a:schemeClr>
                </a:solidFill>
                <a:latin typeface="+mn-lt"/>
                <a:cs typeface="Arial"/>
              </a:rPr>
              <a:t>Tried a formula to account for season and region.  </a:t>
            </a:r>
            <a:r>
              <a:rPr lang="en-US" dirty="0">
                <a:solidFill>
                  <a:schemeClr val="accent3">
                    <a:lumMod val="75000"/>
                  </a:schemeClr>
                </a:solidFill>
                <a:latin typeface="+mn-lt"/>
                <a:cs typeface="Arial"/>
              </a:rPr>
              <a:t>Never came up with a formula that made sense.</a:t>
            </a:r>
            <a:endParaRPr lang="en-US" sz="2800" dirty="0">
              <a:solidFill>
                <a:schemeClr val="accent3">
                  <a:lumMod val="75000"/>
                </a:schemeClr>
              </a:solidFill>
              <a:latin typeface="+mn-lt"/>
              <a:cs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0B91C3A-2F56-4D6F-913D-CE83D6612853}"/>
                  </a:ext>
                </a:extLst>
              </p:cNvPr>
              <p:cNvSpPr txBox="1"/>
              <p:nvPr/>
            </p:nvSpPr>
            <p:spPr>
              <a:xfrm>
                <a:off x="983432" y="4581128"/>
                <a:ext cx="5732356" cy="13966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a:solidFill>
                            <a:schemeClr val="accent3">
                              <a:lumMod val="75000"/>
                            </a:schemeClr>
                          </a:solidFill>
                          <a:latin typeface="Cambria Math" panose="02040503050406030204" pitchFamily="18" charset="0"/>
                          <a:cs typeface="Arial"/>
                        </a:rPr>
                        <m:t>𝑾𝑮</m:t>
                      </m:r>
                      <m:r>
                        <a:rPr lang="pt-BR" sz="3200">
                          <a:solidFill>
                            <a:schemeClr val="accent3">
                              <a:lumMod val="75000"/>
                            </a:schemeClr>
                          </a:solidFill>
                          <a:latin typeface="Cambria Math" panose="02040503050406030204" pitchFamily="18" charset="0"/>
                          <a:cs typeface="Arial"/>
                        </a:rPr>
                        <m:t>=</m:t>
                      </m:r>
                      <m:r>
                        <a:rPr lang="en-US" sz="3200">
                          <a:solidFill>
                            <a:schemeClr val="accent3">
                              <a:lumMod val="75000"/>
                            </a:schemeClr>
                          </a:solidFill>
                          <a:latin typeface="Cambria Math" panose="02040503050406030204" pitchFamily="18" charset="0"/>
                          <a:cs typeface="Arial"/>
                        </a:rPr>
                        <m:t>𝑻𝒎𝒊𝒏</m:t>
                      </m:r>
                      <m:r>
                        <a:rPr lang="en-US" sz="3200">
                          <a:solidFill>
                            <a:schemeClr val="accent3">
                              <a:lumMod val="75000"/>
                            </a:schemeClr>
                          </a:solidFill>
                          <a:latin typeface="Cambria Math" panose="02040503050406030204" pitchFamily="18" charset="0"/>
                          <a:cs typeface="Arial"/>
                        </a:rPr>
                        <m:t>/</m:t>
                      </m:r>
                      <m:r>
                        <a:rPr lang="en-US" sz="3200">
                          <a:solidFill>
                            <a:schemeClr val="accent3">
                              <a:lumMod val="75000"/>
                            </a:schemeClr>
                          </a:solidFill>
                          <a:latin typeface="Cambria Math" panose="02040503050406030204" pitchFamily="18" charset="0"/>
                          <a:cs typeface="Arial"/>
                        </a:rPr>
                        <m:t>𝑻𝒂𝒗𝒈</m:t>
                      </m:r>
                      <m:nary>
                        <m:naryPr>
                          <m:chr m:val="∑"/>
                          <m:ctrlPr>
                            <a:rPr lang="pt-BR" sz="3200" i="1">
                              <a:solidFill>
                                <a:schemeClr val="accent3">
                                  <a:lumMod val="75000"/>
                                </a:schemeClr>
                              </a:solidFill>
                              <a:latin typeface="Cambria Math" panose="02040503050406030204" pitchFamily="18" charset="0"/>
                              <a:cs typeface="Arial"/>
                            </a:rPr>
                          </m:ctrlPr>
                        </m:naryPr>
                        <m:sub>
                          <m:r>
                            <m:rPr>
                              <m:brk m:alnAt="23"/>
                            </m:rPr>
                            <a:rPr lang="en-US" sz="3200">
                              <a:solidFill>
                                <a:schemeClr val="accent3">
                                  <a:lumMod val="75000"/>
                                </a:schemeClr>
                              </a:solidFill>
                              <a:latin typeface="Cambria Math" panose="02040503050406030204" pitchFamily="18" charset="0"/>
                              <a:cs typeface="Arial"/>
                            </a:rPr>
                            <m:t>𝒌</m:t>
                          </m:r>
                          <m:r>
                            <a:rPr lang="en-US" sz="3200">
                              <a:solidFill>
                                <a:schemeClr val="accent3">
                                  <a:lumMod val="75000"/>
                                </a:schemeClr>
                              </a:solidFill>
                              <a:latin typeface="Cambria Math" panose="02040503050406030204" pitchFamily="18" charset="0"/>
                              <a:cs typeface="Arial"/>
                            </a:rPr>
                            <m:t>=</m:t>
                          </m:r>
                          <m:r>
                            <a:rPr lang="en-US" sz="3200">
                              <a:solidFill>
                                <a:schemeClr val="accent3">
                                  <a:lumMod val="75000"/>
                                </a:schemeClr>
                              </a:solidFill>
                              <a:latin typeface="Cambria Math" panose="02040503050406030204" pitchFamily="18" charset="0"/>
                              <a:cs typeface="Arial"/>
                            </a:rPr>
                            <m:t>𝟏𝟐</m:t>
                          </m:r>
                        </m:sub>
                        <m:sup>
                          <m:r>
                            <a:rPr lang="en-US" sz="3200">
                              <a:solidFill>
                                <a:schemeClr val="accent3">
                                  <a:lumMod val="75000"/>
                                </a:schemeClr>
                              </a:solidFill>
                              <a:latin typeface="Cambria Math" panose="02040503050406030204" pitchFamily="18" charset="0"/>
                              <a:cs typeface="Arial"/>
                            </a:rPr>
                            <m:t>𝟐𝟖</m:t>
                          </m:r>
                        </m:sup>
                        <m:e>
                          <m:sSub>
                            <m:sSubPr>
                              <m:ctrlPr>
                                <a:rPr lang="en-US" sz="3200" i="1">
                                  <a:solidFill>
                                    <a:schemeClr val="accent3">
                                      <a:lumMod val="75000"/>
                                    </a:schemeClr>
                                  </a:solidFill>
                                  <a:latin typeface="Cambria Math" panose="02040503050406030204" pitchFamily="18" charset="0"/>
                                  <a:cs typeface="Arial"/>
                                </a:rPr>
                              </m:ctrlPr>
                            </m:sSubPr>
                            <m:e>
                              <m:r>
                                <a:rPr lang="en-US" sz="3200">
                                  <a:solidFill>
                                    <a:schemeClr val="accent3">
                                      <a:lumMod val="75000"/>
                                    </a:schemeClr>
                                  </a:solidFill>
                                  <a:latin typeface="Cambria Math" panose="02040503050406030204" pitchFamily="18" charset="0"/>
                                  <a:cs typeface="Arial"/>
                                </a:rPr>
                                <m:t>𝒙</m:t>
                              </m:r>
                            </m:e>
                            <m:sub>
                              <m:r>
                                <a:rPr lang="en-US" sz="3200">
                                  <a:solidFill>
                                    <a:schemeClr val="accent3">
                                      <a:lumMod val="75000"/>
                                    </a:schemeClr>
                                  </a:solidFill>
                                  <a:latin typeface="Cambria Math" panose="02040503050406030204" pitchFamily="18" charset="0"/>
                                  <a:cs typeface="Arial"/>
                                </a:rPr>
                                <m:t>𝒌</m:t>
                              </m:r>
                            </m:sub>
                          </m:sSub>
                          <m:r>
                            <a:rPr lang="en-US" sz="3200">
                              <a:solidFill>
                                <a:schemeClr val="accent3">
                                  <a:lumMod val="75000"/>
                                </a:schemeClr>
                              </a:solidFill>
                              <a:latin typeface="Cambria Math" panose="02040503050406030204" pitchFamily="18" charset="0"/>
                              <a:cs typeface="Arial"/>
                            </a:rPr>
                            <m:t>      </m:t>
                          </m:r>
                        </m:e>
                      </m:nary>
                    </m:oMath>
                  </m:oMathPara>
                </a14:m>
                <a:endParaRPr lang="en-US" sz="3200" dirty="0">
                  <a:solidFill>
                    <a:schemeClr val="accent3">
                      <a:lumMod val="75000"/>
                    </a:schemeClr>
                  </a:solidFill>
                  <a:latin typeface="+mn-lt"/>
                  <a:cs typeface="Arial"/>
                </a:endParaRPr>
              </a:p>
            </p:txBody>
          </p:sp>
        </mc:Choice>
        <mc:Fallback xmlns="">
          <p:sp>
            <p:nvSpPr>
              <p:cNvPr id="6" name="TextBox 5">
                <a:extLst>
                  <a:ext uri="{FF2B5EF4-FFF2-40B4-BE49-F238E27FC236}">
                    <a16:creationId xmlns:a16="http://schemas.microsoft.com/office/drawing/2014/main" id="{A0B91C3A-2F56-4D6F-913D-CE83D6612853}"/>
                  </a:ext>
                </a:extLst>
              </p:cNvPr>
              <p:cNvSpPr txBox="1">
                <a:spLocks noRot="1" noChangeAspect="1" noMove="1" noResize="1" noEditPoints="1" noAdjustHandles="1" noChangeArrowheads="1" noChangeShapeType="1" noTextEdit="1"/>
              </p:cNvSpPr>
              <p:nvPr/>
            </p:nvSpPr>
            <p:spPr>
              <a:xfrm>
                <a:off x="983432" y="4581128"/>
                <a:ext cx="5732356" cy="1396664"/>
              </a:xfrm>
              <a:prstGeom prst="rect">
                <a:avLst/>
              </a:prstGeom>
              <a:blipFill>
                <a:blip r:embed="rId4"/>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FC009BF6-7550-4925-B6D0-A74F12F06F34}"/>
              </a:ext>
            </a:extLst>
          </p:cNvPr>
          <p:cNvSpPr txBox="1"/>
          <p:nvPr/>
        </p:nvSpPr>
        <p:spPr>
          <a:xfrm>
            <a:off x="2456012" y="6237312"/>
            <a:ext cx="2978059" cy="276999"/>
          </a:xfrm>
          <a:prstGeom prst="rect">
            <a:avLst/>
          </a:prstGeom>
          <a:noFill/>
        </p:spPr>
        <p:txBody>
          <a:bodyPr wrap="none" rtlCol="0">
            <a:spAutoFit/>
          </a:bodyPr>
          <a:lstStyle/>
          <a:p>
            <a:r>
              <a:rPr lang="en-US" sz="1200" b="1" dirty="0">
                <a:latin typeface="+mn-lt"/>
              </a:rPr>
              <a:t>Rubbish formula to show the stuff we tried.</a:t>
            </a:r>
          </a:p>
        </p:txBody>
      </p:sp>
    </p:spTree>
    <p:extLst>
      <p:ext uri="{BB962C8B-B14F-4D97-AF65-F5344CB8AC3E}">
        <p14:creationId xmlns:p14="http://schemas.microsoft.com/office/powerpoint/2010/main" val="3420526994"/>
      </p:ext>
    </p:extLst>
  </p:cSld>
  <p:clrMapOvr>
    <a:masterClrMapping/>
  </p:clrMapOvr>
</p:sld>
</file>

<file path=ppt/theme/theme1.xml><?xml version="1.0" encoding="utf-8"?>
<a:theme xmlns:a="http://schemas.openxmlformats.org/drawingml/2006/main" name="Moviri template">
  <a:themeElements>
    <a:clrScheme name="Moviri">
      <a:dk1>
        <a:srgbClr val="003165"/>
      </a:dk1>
      <a:lt1>
        <a:srgbClr val="FFFFFF"/>
      </a:lt1>
      <a:dk2>
        <a:srgbClr val="002423"/>
      </a:dk2>
      <a:lt2>
        <a:srgbClr val="FAAF4C"/>
      </a:lt2>
      <a:accent1>
        <a:srgbClr val="3C6481"/>
      </a:accent1>
      <a:accent2>
        <a:srgbClr val="0375AB"/>
      </a:accent2>
      <a:accent3>
        <a:srgbClr val="939597"/>
      </a:accent3>
      <a:accent4>
        <a:srgbClr val="C74E66"/>
      </a:accent4>
      <a:accent5>
        <a:srgbClr val="F4998B"/>
      </a:accent5>
      <a:accent6>
        <a:srgbClr val="CDA987"/>
      </a:accent6>
      <a:hlink>
        <a:srgbClr val="002423"/>
      </a:hlink>
      <a:folHlink>
        <a:srgbClr val="C74E6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solidFill>
            <a:schemeClr val="accent1"/>
          </a:solidFill>
        </a:ln>
        <a:effectLst/>
      </a:spPr>
      <a:bodyPr lIns="72000" tIns="36000" rIns="72000" bIns="36000" rtlCol="0" anchor="ctr" anchorCtr="1"/>
      <a:lstStyle>
        <a:defPPr algn="ctr" eaLnBrk="0" hangingPunct="0">
          <a:buClr>
            <a:schemeClr val="tx1"/>
          </a:buClr>
          <a:buFont typeface="Wingdings" pitchFamily="2" charset="2"/>
          <a:buNone/>
          <a:defRPr sz="1200" dirty="0" err="1" smtClean="0"/>
        </a:defPPr>
      </a:lstStyle>
    </a:spDef>
    <a:lnDef>
      <a:spPr bwMode="auto">
        <a:noFill/>
        <a:ln w="9525">
          <a:solidFill>
            <a:srgbClr val="808080"/>
          </a:solidFill>
          <a:miter lim="800000"/>
          <a:headEnd/>
          <a:tailEnd/>
        </a:ln>
        <a:effectLst/>
      </a:spPr>
      <a:bodyPr/>
      <a:lstStyle/>
    </a:lnDef>
    <a:txDef>
      <a:spPr>
        <a:noFill/>
      </a:spPr>
      <a:bodyPr wrap="square" rtlCol="0">
        <a:spAutoFit/>
      </a:bodyPr>
      <a:lstStyle>
        <a:defPPr>
          <a:defRPr sz="2400" b="1" dirty="0" err="1" smtClean="0">
            <a:latin typeface="+mn-lt"/>
          </a:defRPr>
        </a:defPPr>
      </a:lstStyle>
    </a:tx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odello DRAFT template pptx 16-9" id="{23D9231F-648F-431B-A44F-390EBD6B5C23}" vid="{CCE10A15-99E1-4AA1-A70A-5B1B95D29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viri">
    <a:dk1>
      <a:srgbClr val="003165"/>
    </a:dk1>
    <a:lt1>
      <a:srgbClr val="FFFFFF"/>
    </a:lt1>
    <a:dk2>
      <a:srgbClr val="002423"/>
    </a:dk2>
    <a:lt2>
      <a:srgbClr val="FAAF4C"/>
    </a:lt2>
    <a:accent1>
      <a:srgbClr val="3C6481"/>
    </a:accent1>
    <a:accent2>
      <a:srgbClr val="0375AB"/>
    </a:accent2>
    <a:accent3>
      <a:srgbClr val="939597"/>
    </a:accent3>
    <a:accent4>
      <a:srgbClr val="C74E66"/>
    </a:accent4>
    <a:accent5>
      <a:srgbClr val="F4998B"/>
    </a:accent5>
    <a:accent6>
      <a:srgbClr val="CDA987"/>
    </a:accent6>
    <a:hlink>
      <a:srgbClr val="002423"/>
    </a:hlink>
    <a:folHlink>
      <a:srgbClr val="C74E66"/>
    </a:folHlink>
  </a:clrScheme>
</a:themeOverride>
</file>

<file path=ppt/theme/themeOverride2.xml><?xml version="1.0" encoding="utf-8"?>
<a:themeOverride xmlns:a="http://schemas.openxmlformats.org/drawingml/2006/main">
  <a:clrScheme name="Moviri">
    <a:dk1>
      <a:srgbClr val="003165"/>
    </a:dk1>
    <a:lt1>
      <a:srgbClr val="FFFFFF"/>
    </a:lt1>
    <a:dk2>
      <a:srgbClr val="002423"/>
    </a:dk2>
    <a:lt2>
      <a:srgbClr val="FAAF4C"/>
    </a:lt2>
    <a:accent1>
      <a:srgbClr val="3C6481"/>
    </a:accent1>
    <a:accent2>
      <a:srgbClr val="0375AB"/>
    </a:accent2>
    <a:accent3>
      <a:srgbClr val="939597"/>
    </a:accent3>
    <a:accent4>
      <a:srgbClr val="C74E66"/>
    </a:accent4>
    <a:accent5>
      <a:srgbClr val="F4998B"/>
    </a:accent5>
    <a:accent6>
      <a:srgbClr val="CDA987"/>
    </a:accent6>
    <a:hlink>
      <a:srgbClr val="002423"/>
    </a:hlink>
    <a:folHlink>
      <a:srgbClr val="C74E66"/>
    </a:folHlink>
  </a:clrScheme>
</a:themeOverride>
</file>

<file path=docProps/app.xml><?xml version="1.0" encoding="utf-8"?>
<Properties xmlns="http://schemas.openxmlformats.org/officeDocument/2006/extended-properties" xmlns:vt="http://schemas.openxmlformats.org/officeDocument/2006/docPropsVTypes">
  <Template/>
  <TotalTime>34531</TotalTime>
  <Words>4025</Words>
  <Application>Microsoft Office PowerPoint</Application>
  <PresentationFormat>Widescreen</PresentationFormat>
  <Paragraphs>371</Paragraphs>
  <Slides>34</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Calibri Light</vt:lpstr>
      <vt:lpstr>Cambria Math</vt:lpstr>
      <vt:lpstr>Courier New</vt:lpstr>
      <vt:lpstr>Lato</vt:lpstr>
      <vt:lpstr>PT Sans</vt:lpstr>
      <vt:lpstr>Wingdings</vt:lpstr>
      <vt:lpstr>Moviri template</vt:lpstr>
      <vt:lpstr>INCORPORATING WEATHER DATA INTO CAPACITY PLANNING ANALYSIS:</vt:lpstr>
      <vt:lpstr>Agenda</vt:lpstr>
      <vt:lpstr>PowerPoint Presentation</vt:lpstr>
      <vt:lpstr>Business Need</vt:lpstr>
      <vt:lpstr>PowerPoint Presentation</vt:lpstr>
      <vt:lpstr>Battle Plan</vt:lpstr>
      <vt:lpstr>Inventory</vt:lpstr>
      <vt:lpstr>Find Weather Data</vt:lpstr>
      <vt:lpstr>How to ‘grade’ the weather for a day</vt:lpstr>
      <vt:lpstr>Equal opportunity causations</vt:lpstr>
      <vt:lpstr>PowerPoint Presentation</vt:lpstr>
      <vt:lpstr>Benefits</vt:lpstr>
      <vt:lpstr>Why non capacity data is helpful</vt:lpstr>
      <vt:lpstr>Understand your data better</vt:lpstr>
      <vt:lpstr>PowerPoint Presentation</vt:lpstr>
      <vt:lpstr>Finding a Correlation with Claims </vt:lpstr>
      <vt:lpstr>Claims Submitted VS. The Weather</vt:lpstr>
      <vt:lpstr>Forecast VPN Vs Weather</vt:lpstr>
      <vt:lpstr>Forecast VDI vs. Weather</vt:lpstr>
      <vt:lpstr>Finding a Correlation with VPN and VDI</vt:lpstr>
      <vt:lpstr>Big Local Cultural Events </vt:lpstr>
      <vt:lpstr>There we have it - </vt:lpstr>
      <vt:lpstr>Except BIG Weather February 2015 Snow</vt:lpstr>
      <vt:lpstr>Forecast VPN</vt:lpstr>
      <vt:lpstr>Forecast VDI</vt:lpstr>
      <vt:lpstr>Significant Result</vt:lpstr>
      <vt:lpstr>Budget Impact  shown by the data</vt:lpstr>
      <vt:lpstr>PowerPoint Presentation</vt:lpstr>
      <vt:lpstr>Lessons Learned</vt:lpstr>
      <vt:lpstr>And you can do this too..</vt:lpstr>
      <vt:lpstr>Should have asked differently…</vt:lpstr>
      <vt:lpstr>So there is a white paper on this as well.   In the CMG Journal</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Moviri e il capacity management</dc:title>
  <dc:creator>maurizio.pedraglio</dc:creator>
  <cp:lastModifiedBy>Andrea Vasco</cp:lastModifiedBy>
  <cp:revision>770</cp:revision>
  <cp:lastPrinted>2017-07-26T16:58:41Z</cp:lastPrinted>
  <dcterms:created xsi:type="dcterms:W3CDTF">2015-06-22T14:23:32Z</dcterms:created>
  <dcterms:modified xsi:type="dcterms:W3CDTF">2017-11-06T16:47:30Z</dcterms:modified>
</cp:coreProperties>
</file>