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9" r:id="rId1"/>
  </p:sldMasterIdLst>
  <p:notesMasterIdLst>
    <p:notesMasterId r:id="rId18"/>
  </p:notesMasterIdLst>
  <p:handoutMasterIdLst>
    <p:handoutMasterId r:id="rId19"/>
  </p:handoutMasterIdLst>
  <p:sldIdLst>
    <p:sldId id="496" r:id="rId2"/>
    <p:sldId id="528" r:id="rId3"/>
    <p:sldId id="748" r:id="rId4"/>
    <p:sldId id="756" r:id="rId5"/>
    <p:sldId id="755" r:id="rId6"/>
    <p:sldId id="765" r:id="rId7"/>
    <p:sldId id="757" r:id="rId8"/>
    <p:sldId id="767" r:id="rId9"/>
    <p:sldId id="766" r:id="rId10"/>
    <p:sldId id="759" r:id="rId11"/>
    <p:sldId id="760" r:id="rId12"/>
    <p:sldId id="758" r:id="rId13"/>
    <p:sldId id="764" r:id="rId14"/>
    <p:sldId id="761" r:id="rId15"/>
    <p:sldId id="752" r:id="rId16"/>
    <p:sldId id="633" r:id="rId17"/>
  </p:sldIdLst>
  <p:sldSz cx="12192000" cy="6858000"/>
  <p:notesSz cx="6889750" cy="10021888"/>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Look-alike proposal" id="{5C747024-B5EB-1D45-9837-AC7186E1A021}">
          <p14:sldIdLst>
            <p14:sldId id="496"/>
            <p14:sldId id="528"/>
            <p14:sldId id="748"/>
            <p14:sldId id="756"/>
            <p14:sldId id="755"/>
            <p14:sldId id="765"/>
            <p14:sldId id="757"/>
            <p14:sldId id="767"/>
            <p14:sldId id="766"/>
            <p14:sldId id="759"/>
            <p14:sldId id="760"/>
            <p14:sldId id="758"/>
            <p14:sldId id="764"/>
            <p14:sldId id="761"/>
            <p14:sldId id="752"/>
            <p14:sldId id="633"/>
          </p14:sldIdLst>
        </p14:section>
      </p14:sectionLst>
    </p:ext>
    <p:ext uri="{EFAFB233-063F-42B5-8137-9DF3F51BA10A}">
      <p15:sldGuideLst xmlns:p15="http://schemas.microsoft.com/office/powerpoint/2012/main">
        <p15:guide id="1" orient="horz" pos="4156" userDrawn="1">
          <p15:clr>
            <a:srgbClr val="A4A3A4"/>
          </p15:clr>
        </p15:guide>
        <p15:guide id="2" pos="3568" userDrawn="1">
          <p15:clr>
            <a:srgbClr val="A4A3A4"/>
          </p15:clr>
        </p15:guide>
      </p15:sldGuideLst>
    </p:ext>
    <p:ext uri="{2D200454-40CA-4A62-9FC3-DE9A4176ACB9}">
      <p15:notesGuideLst xmlns:p15="http://schemas.microsoft.com/office/powerpoint/2012/main">
        <p15:guide id="1" orient="horz" pos="3158" userDrawn="1">
          <p15:clr>
            <a:srgbClr val="A4A3A4"/>
          </p15:clr>
        </p15:guide>
        <p15:guide id="2" pos="217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ia Berlusconi" initials="MB"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B54F"/>
    <a:srgbClr val="FFC000"/>
    <a:srgbClr val="F38543"/>
    <a:srgbClr val="2FB1D3"/>
    <a:srgbClr val="000000"/>
    <a:srgbClr val="001D3A"/>
    <a:srgbClr val="003366"/>
    <a:srgbClr val="FCFCB6"/>
    <a:srgbClr val="FFFDD0"/>
    <a:srgbClr val="FFFF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F2DE63D5-997A-4646-A377-4702673A728D}">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10" autoAdjust="0"/>
    <p:restoredTop sz="40279" autoAdjust="0"/>
  </p:normalViewPr>
  <p:slideViewPr>
    <p:cSldViewPr snapToObjects="1" showGuides="1">
      <p:cViewPr varScale="1">
        <p:scale>
          <a:sx n="38" d="100"/>
          <a:sy n="38" d="100"/>
        </p:scale>
        <p:origin x="1920" y="54"/>
      </p:cViewPr>
      <p:guideLst>
        <p:guide orient="horz" pos="4156"/>
        <p:guide pos="3568"/>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howGuides="1">
      <p:cViewPr varScale="1">
        <p:scale>
          <a:sx n="50" d="100"/>
          <a:sy n="50" d="100"/>
        </p:scale>
        <p:origin x="2904" y="48"/>
      </p:cViewPr>
      <p:guideLst>
        <p:guide orient="horz" pos="3158"/>
        <p:guide pos="217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8"/>
            <a:ext cx="2985558" cy="501094"/>
          </a:xfrm>
          <a:prstGeom prst="rect">
            <a:avLst/>
          </a:prstGeom>
        </p:spPr>
        <p:txBody>
          <a:bodyPr vert="horz" lIns="93037" tIns="46520" rIns="93037" bIns="46520" rtlCol="0"/>
          <a:lstStyle>
            <a:lvl1pPr algn="l">
              <a:defRPr sz="1200"/>
            </a:lvl1pPr>
          </a:lstStyle>
          <a:p>
            <a:endParaRPr lang="en-US" dirty="0"/>
          </a:p>
        </p:txBody>
      </p:sp>
      <p:sp>
        <p:nvSpPr>
          <p:cNvPr id="3" name="Date Placeholder 2"/>
          <p:cNvSpPr>
            <a:spLocks noGrp="1"/>
          </p:cNvSpPr>
          <p:nvPr>
            <p:ph type="dt" sz="quarter" idx="1"/>
          </p:nvPr>
        </p:nvSpPr>
        <p:spPr>
          <a:xfrm>
            <a:off x="3902599" y="8"/>
            <a:ext cx="2985558" cy="501094"/>
          </a:xfrm>
          <a:prstGeom prst="rect">
            <a:avLst/>
          </a:prstGeom>
        </p:spPr>
        <p:txBody>
          <a:bodyPr vert="horz" lIns="93037" tIns="46520" rIns="93037" bIns="46520" rtlCol="0"/>
          <a:lstStyle>
            <a:lvl1pPr algn="r">
              <a:defRPr sz="1200"/>
            </a:lvl1pPr>
          </a:lstStyle>
          <a:p>
            <a:fld id="{90E6015D-D711-493F-A0E9-52DE7608FEE3}" type="datetimeFigureOut">
              <a:rPr lang="en-US" smtClean="0"/>
              <a:pPr/>
              <a:t>2017-09-14</a:t>
            </a:fld>
            <a:endParaRPr lang="en-US" dirty="0"/>
          </a:p>
        </p:txBody>
      </p:sp>
      <p:sp>
        <p:nvSpPr>
          <p:cNvPr id="4" name="Footer Placeholder 3"/>
          <p:cNvSpPr>
            <a:spLocks noGrp="1"/>
          </p:cNvSpPr>
          <p:nvPr>
            <p:ph type="ftr" sz="quarter" idx="2"/>
          </p:nvPr>
        </p:nvSpPr>
        <p:spPr>
          <a:xfrm>
            <a:off x="3" y="9519062"/>
            <a:ext cx="2985558" cy="501094"/>
          </a:xfrm>
          <a:prstGeom prst="rect">
            <a:avLst/>
          </a:prstGeom>
        </p:spPr>
        <p:txBody>
          <a:bodyPr vert="horz" lIns="93037" tIns="46520" rIns="93037" bIns="465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02599" y="9519062"/>
            <a:ext cx="2985558" cy="501094"/>
          </a:xfrm>
          <a:prstGeom prst="rect">
            <a:avLst/>
          </a:prstGeom>
        </p:spPr>
        <p:txBody>
          <a:bodyPr vert="horz" lIns="93037" tIns="46520" rIns="93037" bIns="46520" rtlCol="0" anchor="b"/>
          <a:lstStyle>
            <a:lvl1pPr algn="r">
              <a:defRPr sz="1200"/>
            </a:lvl1pPr>
          </a:lstStyle>
          <a:p>
            <a:fld id="{BDC8AFB7-3CEB-42B5-84E2-61FA872FA1BB}" type="slidenum">
              <a:rPr lang="en-US" smtClean="0"/>
              <a:pPr/>
              <a:t>‹#›</a:t>
            </a:fld>
            <a:endParaRPr lang="en-US" dirty="0"/>
          </a:p>
        </p:txBody>
      </p:sp>
    </p:spTree>
    <p:extLst>
      <p:ext uri="{BB962C8B-B14F-4D97-AF65-F5344CB8AC3E}">
        <p14:creationId xmlns:p14="http://schemas.microsoft.com/office/powerpoint/2010/main" val="40929042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8"/>
            <a:ext cx="2985558" cy="501094"/>
          </a:xfrm>
          <a:prstGeom prst="rect">
            <a:avLst/>
          </a:prstGeom>
        </p:spPr>
        <p:txBody>
          <a:bodyPr vert="horz" lIns="93037" tIns="46520" rIns="93037" bIns="46520" rtlCol="0"/>
          <a:lstStyle>
            <a:lvl1pPr algn="l">
              <a:defRPr sz="1200"/>
            </a:lvl1pPr>
          </a:lstStyle>
          <a:p>
            <a:endParaRPr lang="en-US" dirty="0"/>
          </a:p>
        </p:txBody>
      </p:sp>
      <p:sp>
        <p:nvSpPr>
          <p:cNvPr id="3" name="Date Placeholder 2"/>
          <p:cNvSpPr>
            <a:spLocks noGrp="1"/>
          </p:cNvSpPr>
          <p:nvPr>
            <p:ph type="dt" idx="1"/>
          </p:nvPr>
        </p:nvSpPr>
        <p:spPr>
          <a:xfrm>
            <a:off x="3902599" y="8"/>
            <a:ext cx="2985558" cy="501094"/>
          </a:xfrm>
          <a:prstGeom prst="rect">
            <a:avLst/>
          </a:prstGeom>
        </p:spPr>
        <p:txBody>
          <a:bodyPr vert="horz" lIns="93037" tIns="46520" rIns="93037" bIns="46520" rtlCol="0"/>
          <a:lstStyle>
            <a:lvl1pPr algn="r">
              <a:defRPr sz="1200"/>
            </a:lvl1pPr>
          </a:lstStyle>
          <a:p>
            <a:fld id="{92AFE544-0A69-4C50-94C8-A81381EA7605}" type="datetimeFigureOut">
              <a:rPr lang="en-US" smtClean="0"/>
              <a:pPr/>
              <a:t>2017-09-14</a:t>
            </a:fld>
            <a:endParaRPr lang="en-US" dirty="0"/>
          </a:p>
        </p:txBody>
      </p:sp>
      <p:sp>
        <p:nvSpPr>
          <p:cNvPr id="4" name="Slide Image Placeholder 3"/>
          <p:cNvSpPr>
            <a:spLocks noGrp="1" noRot="1" noChangeAspect="1"/>
          </p:cNvSpPr>
          <p:nvPr>
            <p:ph type="sldImg" idx="2"/>
          </p:nvPr>
        </p:nvSpPr>
        <p:spPr>
          <a:xfrm>
            <a:off x="101600" y="750888"/>
            <a:ext cx="6686550" cy="3760787"/>
          </a:xfrm>
          <a:prstGeom prst="rect">
            <a:avLst/>
          </a:prstGeom>
          <a:noFill/>
          <a:ln w="12700">
            <a:solidFill>
              <a:prstClr val="black"/>
            </a:solidFill>
          </a:ln>
        </p:spPr>
        <p:txBody>
          <a:bodyPr vert="horz" lIns="93037" tIns="46520" rIns="93037" bIns="46520" rtlCol="0" anchor="ctr"/>
          <a:lstStyle/>
          <a:p>
            <a:endParaRPr lang="en-US" dirty="0"/>
          </a:p>
        </p:txBody>
      </p:sp>
      <p:sp>
        <p:nvSpPr>
          <p:cNvPr id="5" name="Notes Placeholder 4"/>
          <p:cNvSpPr>
            <a:spLocks noGrp="1"/>
          </p:cNvSpPr>
          <p:nvPr>
            <p:ph type="body" sz="quarter" idx="3"/>
          </p:nvPr>
        </p:nvSpPr>
        <p:spPr>
          <a:xfrm>
            <a:off x="688976" y="4760400"/>
            <a:ext cx="5511800" cy="4509849"/>
          </a:xfrm>
          <a:prstGeom prst="rect">
            <a:avLst/>
          </a:prstGeom>
        </p:spPr>
        <p:txBody>
          <a:bodyPr vert="horz" lIns="93037" tIns="46520" rIns="93037" bIns="465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3" y="9519062"/>
            <a:ext cx="2985558" cy="501094"/>
          </a:xfrm>
          <a:prstGeom prst="rect">
            <a:avLst/>
          </a:prstGeom>
        </p:spPr>
        <p:txBody>
          <a:bodyPr vert="horz" lIns="93037" tIns="46520" rIns="93037" bIns="465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02599" y="9519062"/>
            <a:ext cx="2985558" cy="501094"/>
          </a:xfrm>
          <a:prstGeom prst="rect">
            <a:avLst/>
          </a:prstGeom>
        </p:spPr>
        <p:txBody>
          <a:bodyPr vert="horz" lIns="93037" tIns="46520" rIns="93037" bIns="46520" rtlCol="0" anchor="b"/>
          <a:lstStyle>
            <a:lvl1pPr algn="r">
              <a:defRPr sz="1200"/>
            </a:lvl1pPr>
          </a:lstStyle>
          <a:p>
            <a:fld id="{5E6E011A-51F3-42BB-8227-B66954A23F6D}" type="slidenum">
              <a:rPr lang="en-US" smtClean="0"/>
              <a:pPr/>
              <a:t>‹#›</a:t>
            </a:fld>
            <a:endParaRPr lang="en-US" dirty="0"/>
          </a:p>
        </p:txBody>
      </p:sp>
    </p:spTree>
    <p:extLst>
      <p:ext uri="{BB962C8B-B14F-4D97-AF65-F5344CB8AC3E}">
        <p14:creationId xmlns:p14="http://schemas.microsoft.com/office/powerpoint/2010/main" val="394123266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i="0" u="none" strike="noStrike" kern="1200" dirty="0">
                <a:solidFill>
                  <a:schemeClr val="tx1"/>
                </a:solidFill>
                <a:effectLst/>
                <a:latin typeface="Arial"/>
                <a:ea typeface="+mn-ea"/>
                <a:cs typeface="+mn-cs"/>
              </a:rPr>
              <a:t>Good afternoon. </a:t>
            </a:r>
          </a:p>
          <a:p>
            <a:endParaRPr lang="en-US" sz="1200" b="0" i="0" u="none" strike="noStrike" kern="1200" dirty="0">
              <a:solidFill>
                <a:schemeClr val="tx1"/>
              </a:solidFill>
              <a:effectLst/>
              <a:latin typeface="Arial"/>
              <a:ea typeface="+mn-ea"/>
              <a:cs typeface="+mn-cs"/>
            </a:endParaRPr>
          </a:p>
          <a:p>
            <a:r>
              <a:rPr lang="en-US" sz="1200" b="0" i="0" u="none" strike="noStrike" kern="1200" dirty="0">
                <a:solidFill>
                  <a:schemeClr val="tx1"/>
                </a:solidFill>
                <a:effectLst/>
                <a:latin typeface="Arial"/>
                <a:ea typeface="+mn-ea"/>
                <a:cs typeface="+mn-cs"/>
              </a:rPr>
              <a:t>Welcome to the CMG impact session </a:t>
            </a:r>
            <a:r>
              <a:rPr lang="en-US" sz="1200" b="1" kern="1200" dirty="0">
                <a:solidFill>
                  <a:schemeClr val="tx1"/>
                </a:solidFill>
                <a:effectLst/>
                <a:latin typeface="Arial"/>
                <a:ea typeface="+mn-ea"/>
                <a:cs typeface="+mn-cs"/>
              </a:rPr>
              <a:t>2L5c  </a:t>
            </a:r>
            <a:r>
              <a:rPr lang="en-US" sz="1200" kern="1200" dirty="0">
                <a:solidFill>
                  <a:schemeClr val="tx1"/>
                </a:solidFill>
                <a:effectLst/>
                <a:latin typeface="Arial"/>
                <a:ea typeface="+mn-ea"/>
                <a:cs typeface="+mn-cs"/>
              </a:rPr>
              <a:t>"</a:t>
            </a:r>
            <a:r>
              <a:rPr lang="en-US" sz="1200" b="1" kern="1200" dirty="0">
                <a:solidFill>
                  <a:schemeClr val="tx1"/>
                </a:solidFill>
                <a:effectLst/>
                <a:latin typeface="Arial"/>
                <a:ea typeface="+mn-ea"/>
                <a:cs typeface="+mn-cs"/>
              </a:rPr>
              <a:t>The Road to Actionable Intelligence is paved with Minimum, Average, 95th Percentile and Maximum</a:t>
            </a:r>
            <a:r>
              <a:rPr lang="en-US" sz="1200" kern="1200" dirty="0">
                <a:solidFill>
                  <a:schemeClr val="tx1"/>
                </a:solidFill>
                <a:effectLst/>
                <a:latin typeface="Arial"/>
                <a:ea typeface="+mn-ea"/>
                <a:cs typeface="+mn-cs"/>
              </a:rPr>
              <a:t>“.  This is a slight change from the original </a:t>
            </a:r>
            <a:r>
              <a:rPr lang="en-US" sz="1200" b="0" kern="1200" dirty="0">
                <a:solidFill>
                  <a:schemeClr val="tx1"/>
                </a:solidFill>
                <a:effectLst/>
                <a:latin typeface="Arial"/>
                <a:ea typeface="+mn-ea"/>
                <a:cs typeface="+mn-cs"/>
              </a:rPr>
              <a:t>title</a:t>
            </a:r>
            <a:r>
              <a:rPr lang="en-US" sz="1200" b="1" kern="1200" dirty="0">
                <a:solidFill>
                  <a:schemeClr val="tx1"/>
                </a:solidFill>
                <a:effectLst/>
                <a:latin typeface="Arial"/>
                <a:ea typeface="+mn-ea"/>
                <a:cs typeface="+mn-cs"/>
              </a:rPr>
              <a:t> “The Road to Hell is Paved with Average”</a:t>
            </a:r>
            <a:r>
              <a:rPr lang="en-US" sz="1200" kern="1200" dirty="0">
                <a:solidFill>
                  <a:schemeClr val="tx1"/>
                </a:solidFill>
                <a:effectLst/>
                <a:latin typeface="Arial"/>
                <a:ea typeface="+mn-ea"/>
                <a:cs typeface="+mn-cs"/>
              </a:rPr>
              <a:t>. </a:t>
            </a:r>
            <a:r>
              <a:rPr lang="en-US" sz="1200" b="0" i="0" u="none" strike="noStrike" kern="1200" dirty="0">
                <a:solidFill>
                  <a:schemeClr val="tx1"/>
                </a:solidFill>
                <a:effectLst/>
                <a:latin typeface="Arial"/>
                <a:ea typeface="+mn-ea"/>
                <a:cs typeface="+mn-cs"/>
              </a:rPr>
              <a:t>This is a conversation where, u</a:t>
            </a:r>
            <a:r>
              <a:rPr lang="en-US" sz="1200" b="0" i="0" kern="1200" dirty="0">
                <a:solidFill>
                  <a:schemeClr val="tx1"/>
                </a:solidFill>
                <a:effectLst/>
                <a:latin typeface="Arial"/>
                <a:ea typeface="+mn-ea"/>
                <a:cs typeface="+mn-cs"/>
              </a:rPr>
              <a:t>sing a real-world example, we will explore how reliance on average on 15 second data slices, failed to reveal actionable intelligence. </a:t>
            </a:r>
          </a:p>
          <a:p>
            <a:endParaRPr lang="en-US" sz="1200" b="0" i="0" kern="1200" dirty="0">
              <a:solidFill>
                <a:schemeClr val="tx1"/>
              </a:solidFill>
              <a:effectLst/>
              <a:latin typeface="Arial"/>
              <a:ea typeface="+mn-ea"/>
              <a:cs typeface="+mn-cs"/>
            </a:endParaRPr>
          </a:p>
          <a:p>
            <a:r>
              <a:rPr lang="en-US" sz="1200" b="0" i="0" kern="1200" dirty="0">
                <a:solidFill>
                  <a:schemeClr val="tx1"/>
                </a:solidFill>
                <a:effectLst/>
                <a:latin typeface="Arial"/>
                <a:ea typeface="+mn-ea"/>
                <a:cs typeface="+mn-cs"/>
              </a:rPr>
              <a:t>We will encourage the use of other metrics that seem neglected such as minimum, maximum, and 95th Percentile. The example data is </a:t>
            </a:r>
            <a:r>
              <a:rPr lang="en-US" sz="1200" b="1" i="0" kern="1200" dirty="0">
                <a:solidFill>
                  <a:schemeClr val="tx1"/>
                </a:solidFill>
                <a:effectLst/>
                <a:latin typeface="Arial"/>
                <a:ea typeface="+mn-ea"/>
                <a:cs typeface="+mn-cs"/>
              </a:rPr>
              <a:t>minimum idle workers</a:t>
            </a:r>
            <a:r>
              <a:rPr lang="en-US" sz="1200" b="0" i="0" kern="1200" dirty="0">
                <a:solidFill>
                  <a:schemeClr val="tx1"/>
                </a:solidFill>
                <a:effectLst/>
                <a:latin typeface="Arial"/>
                <a:ea typeface="+mn-ea"/>
                <a:cs typeface="+mn-cs"/>
              </a:rPr>
              <a:t>, an overlooked JVM metric that caused problems in our production environment for months, but once found and monitored effectively, eliminated dozens of support incidents a week.</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Note that a paper was submitted for publication in the CMG Journal.  So look out for that, or come talk to 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a booth in the vendor area, and would love to talk to you about this or any of our other presentations.</a:t>
            </a:r>
            <a:endParaRPr lang="en-US" sz="1200" kern="1200" dirty="0">
              <a:solidFill>
                <a:schemeClr val="tx1"/>
              </a:solidFill>
              <a:effectLst/>
              <a:latin typeface="Arial"/>
              <a:ea typeface="+mn-ea"/>
              <a:cs typeface="+mn-cs"/>
            </a:endParaRPr>
          </a:p>
          <a:p>
            <a:endParaRPr lang="en-US" sz="1200" kern="1200" dirty="0">
              <a:solidFill>
                <a:schemeClr val="tx1"/>
              </a:solidFill>
              <a:effectLst/>
              <a:latin typeface="Arial"/>
              <a:ea typeface="+mn-ea"/>
              <a:cs typeface="+mn-cs"/>
            </a:endParaRP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a:t>
            </a:r>
          </a:p>
          <a:p>
            <a:r>
              <a:rPr lang="en-US" sz="1200" kern="1200" dirty="0">
                <a:solidFill>
                  <a:schemeClr val="tx1"/>
                </a:solidFill>
                <a:effectLst/>
                <a:latin typeface="Arial"/>
                <a:ea typeface="+mn-ea"/>
                <a:cs typeface="+mn-cs"/>
              </a:rPr>
              <a:t>Congratulations again on the acceptance of your paper/presentation "</a:t>
            </a:r>
            <a:r>
              <a:rPr lang="en-US" sz="1200" b="1" kern="1200" dirty="0">
                <a:solidFill>
                  <a:schemeClr val="tx1"/>
                </a:solidFill>
                <a:effectLst/>
                <a:latin typeface="Arial"/>
                <a:ea typeface="+mn-ea"/>
                <a:cs typeface="+mn-cs"/>
              </a:rPr>
              <a:t>The road to Actionable Intelligence is paved with Minimum, Average, 95th Percentile and Maximum</a:t>
            </a:r>
            <a:r>
              <a:rPr lang="en-US" sz="1200" kern="1200" dirty="0">
                <a:solidFill>
                  <a:schemeClr val="tx1"/>
                </a:solidFill>
                <a:effectLst/>
                <a:latin typeface="Arial"/>
                <a:ea typeface="+mn-ea"/>
                <a:cs typeface="+mn-cs"/>
              </a:rPr>
              <a:t>" for the </a:t>
            </a:r>
            <a:r>
              <a:rPr lang="en-US" sz="1200" i="1" kern="1200" dirty="0">
                <a:solidFill>
                  <a:schemeClr val="tx1"/>
                </a:solidFill>
                <a:effectLst/>
                <a:latin typeface="Arial"/>
                <a:ea typeface="+mn-ea"/>
                <a:cs typeface="+mn-cs"/>
              </a:rPr>
              <a:t>CMG imPACt 2017</a:t>
            </a:r>
            <a:r>
              <a:rPr lang="en-US" sz="1200" kern="1200" dirty="0">
                <a:solidFill>
                  <a:schemeClr val="tx1"/>
                </a:solidFill>
                <a:effectLst/>
                <a:latin typeface="Arial"/>
                <a:ea typeface="+mn-ea"/>
                <a:cs typeface="+mn-cs"/>
              </a:rPr>
              <a:t> Conference to be held November 6 - 9, 2017 in New Orleans.  </a:t>
            </a:r>
          </a:p>
          <a:p>
            <a:r>
              <a:rPr lang="en-US" sz="1200" kern="1200" dirty="0">
                <a:solidFill>
                  <a:schemeClr val="tx1"/>
                </a:solidFill>
                <a:effectLst/>
                <a:latin typeface="Arial"/>
                <a:ea typeface="+mn-ea"/>
                <a:cs typeface="+mn-cs"/>
              </a:rPr>
              <a:t> </a:t>
            </a:r>
          </a:p>
          <a:p>
            <a:r>
              <a:rPr lang="en-US" sz="1200" kern="1200" dirty="0">
                <a:solidFill>
                  <a:schemeClr val="tx1"/>
                </a:solidFill>
                <a:effectLst/>
                <a:latin typeface="Arial"/>
                <a:ea typeface="+mn-ea"/>
                <a:cs typeface="+mn-cs"/>
              </a:rPr>
              <a:t>Author(s):  </a:t>
            </a:r>
            <a:r>
              <a:rPr lang="en-US" sz="1200" b="1" kern="1200" dirty="0">
                <a:solidFill>
                  <a:schemeClr val="tx1"/>
                </a:solidFill>
                <a:effectLst/>
                <a:latin typeface="Arial"/>
                <a:ea typeface="+mn-ea"/>
                <a:cs typeface="+mn-cs"/>
              </a:rPr>
              <a:t>Benjamin Davies </a:t>
            </a:r>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Session Number:  </a:t>
            </a:r>
            <a:r>
              <a:rPr lang="en-US" sz="1200" b="1" kern="1200" dirty="0">
                <a:solidFill>
                  <a:schemeClr val="tx1"/>
                </a:solidFill>
                <a:effectLst/>
                <a:latin typeface="Arial"/>
                <a:ea typeface="+mn-ea"/>
                <a:cs typeface="+mn-cs"/>
              </a:rPr>
              <a:t>2L5c</a:t>
            </a:r>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Subject Area:  </a:t>
            </a:r>
            <a:r>
              <a:rPr lang="en-US" sz="1200" b="1" kern="1200" dirty="0">
                <a:solidFill>
                  <a:schemeClr val="tx1"/>
                </a:solidFill>
                <a:effectLst/>
                <a:latin typeface="Arial"/>
                <a:ea typeface="+mn-ea"/>
                <a:cs typeface="+mn-cs"/>
              </a:rPr>
              <a:t>CAP</a:t>
            </a:r>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Session Date and Time: </a:t>
            </a:r>
            <a:r>
              <a:rPr lang="en-US" sz="1200" b="1" kern="1200" dirty="0">
                <a:solidFill>
                  <a:schemeClr val="tx1"/>
                </a:solidFill>
                <a:effectLst/>
                <a:latin typeface="Arial"/>
                <a:ea typeface="+mn-ea"/>
                <a:cs typeface="+mn-cs"/>
              </a:rPr>
              <a:t>11/7/2017, 3:10 PM-3:25 PM</a:t>
            </a:r>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Room Assignment: </a:t>
            </a:r>
            <a:r>
              <a:rPr lang="en-US" sz="1200" b="1" kern="1200" dirty="0">
                <a:solidFill>
                  <a:schemeClr val="tx1"/>
                </a:solidFill>
                <a:effectLst/>
                <a:latin typeface="Arial"/>
                <a:ea typeface="+mn-ea"/>
                <a:cs typeface="+mn-cs"/>
              </a:rPr>
              <a:t>Lafourche</a:t>
            </a:r>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 </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a:t>
            </a:r>
          </a:p>
          <a:p>
            <a:r>
              <a:rPr lang="en-US" sz="1200" kern="1200" dirty="0">
                <a:solidFill>
                  <a:schemeClr val="tx1"/>
                </a:solidFill>
                <a:effectLst/>
                <a:latin typeface="Arial"/>
                <a:ea typeface="+mn-ea"/>
                <a:cs typeface="+mn-cs"/>
              </a:rPr>
              <a:t>https://www2.eventsxd.com/event/3865/cmgimpact2017/sessions</a:t>
            </a:r>
          </a:p>
          <a:p>
            <a:r>
              <a:rPr lang="en-US" sz="1200" b="0" i="0" kern="1200" cap="all" dirty="0">
                <a:solidFill>
                  <a:schemeClr val="tx1"/>
                </a:solidFill>
                <a:effectLst/>
                <a:latin typeface="Arial"/>
                <a:ea typeface="+mn-ea"/>
                <a:cs typeface="+mn-cs"/>
              </a:rPr>
              <a:t>THE ROAD TO ACTIONABLE INTELLIGENCE IS PAVED WITH MINIMUM, AVERAGE, 95TH PERCENTILE AND MAXIMUM</a:t>
            </a:r>
          </a:p>
          <a:p>
            <a:r>
              <a:rPr lang="en-US" sz="1200" b="1" i="0" kern="1200" dirty="0">
                <a:solidFill>
                  <a:schemeClr val="tx1"/>
                </a:solidFill>
                <a:effectLst/>
                <a:latin typeface="Arial"/>
                <a:ea typeface="+mn-ea"/>
                <a:cs typeface="+mn-cs"/>
              </a:rPr>
              <a:t>Tuesday, November 07 - 03:10PM to 03:25PM</a:t>
            </a:r>
          </a:p>
          <a:p>
            <a:r>
              <a:rPr lang="en-US" sz="1200" b="0" i="0" kern="1200" dirty="0">
                <a:solidFill>
                  <a:schemeClr val="tx1"/>
                </a:solidFill>
                <a:effectLst/>
                <a:latin typeface="Arial"/>
                <a:ea typeface="+mn-ea"/>
                <a:cs typeface="+mn-cs"/>
              </a:rPr>
              <a:t>Ben Davies</a:t>
            </a:r>
          </a:p>
          <a:p>
            <a:r>
              <a:rPr lang="en-US" sz="1200" b="0" i="0" kern="1200" dirty="0">
                <a:solidFill>
                  <a:schemeClr val="tx1"/>
                </a:solidFill>
                <a:effectLst/>
                <a:latin typeface="Arial"/>
                <a:ea typeface="+mn-ea"/>
                <a:cs typeface="+mn-cs"/>
              </a:rPr>
              <a:t>Using a real-world example, we will explore how reliance on average on 15 second data slices, failed to reveal actionable intelligence. We will encourage the use of other metrics that seem neglected such as minimum, maximum, and 95th Percentile. The example data is minimum idle workers, an overlooked JVM metric that caused problems in our production environment for months but once found and monitored effectively, eliminated dozens of support incidents a week.</a:t>
            </a:r>
          </a:p>
          <a:p>
            <a:endParaRPr lang="en-US" sz="1200" kern="1200" dirty="0">
              <a:solidFill>
                <a:schemeClr val="tx1"/>
              </a:solidFill>
              <a:effectLst/>
              <a:latin typeface="Arial"/>
              <a:ea typeface="+mn-ea"/>
              <a:cs typeface="+mn-cs"/>
            </a:endParaRPr>
          </a:p>
          <a:p>
            <a:endParaRPr lang="en-US" sz="1200" kern="1200" dirty="0">
              <a:solidFill>
                <a:schemeClr val="tx1"/>
              </a:solidFill>
              <a:effectLst/>
              <a:latin typeface="Arial"/>
              <a:ea typeface="+mn-ea"/>
              <a:cs typeface="+mn-cs"/>
            </a:endParaRP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a:t>
            </a:fld>
            <a:endParaRPr lang="en-US" dirty="0"/>
          </a:p>
        </p:txBody>
      </p:sp>
    </p:spTree>
    <p:extLst>
      <p:ext uri="{BB962C8B-B14F-4D97-AF65-F5344CB8AC3E}">
        <p14:creationId xmlns:p14="http://schemas.microsoft.com/office/powerpoint/2010/main" val="4199455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mn-cs"/>
              </a:rPr>
              <a:t>The root failure of the initial analysis is the ‘love of average’. </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The application troubleshooter said:</a:t>
            </a:r>
          </a:p>
          <a:p>
            <a:r>
              <a:rPr lang="en-US" sz="1200" kern="1200" dirty="0">
                <a:solidFill>
                  <a:schemeClr val="tx1"/>
                </a:solidFill>
                <a:effectLst/>
                <a:latin typeface="Arial"/>
                <a:ea typeface="+mn-ea"/>
                <a:cs typeface="+mn-cs"/>
              </a:rPr>
              <a:t>“Average is all we look at. Especially in a 15 second slice, minimum and maximum would be little different. So there is no use to look.”</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Rubbish I say.</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The analysis rule of thumb should be to use the best metric, at the best resolution, of the best type (min, average, max, etc.).  And you will not be able to determine what this is without looking at the options.</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10</a:t>
            </a:fld>
            <a:endParaRPr lang="en-US" dirty="0"/>
          </a:p>
        </p:txBody>
      </p:sp>
    </p:spTree>
    <p:extLst>
      <p:ext uri="{BB962C8B-B14F-4D97-AF65-F5344CB8AC3E}">
        <p14:creationId xmlns:p14="http://schemas.microsoft.com/office/powerpoint/2010/main" val="1433762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18 thousand events averaged to a single point really the metric you wish to base your career on?</a:t>
            </a:r>
          </a:p>
          <a:p>
            <a:endParaRPr lang="en-US" dirty="0"/>
          </a:p>
          <a:p>
            <a:r>
              <a:rPr lang="en-US" dirty="0"/>
              <a:t>That is what you get with hourly average of the typical transaction based application</a:t>
            </a:r>
          </a:p>
        </p:txBody>
      </p:sp>
      <p:sp>
        <p:nvSpPr>
          <p:cNvPr id="4" name="Slide Number Placeholder 3"/>
          <p:cNvSpPr>
            <a:spLocks noGrp="1"/>
          </p:cNvSpPr>
          <p:nvPr>
            <p:ph type="sldNum" sz="quarter" idx="10"/>
          </p:nvPr>
        </p:nvSpPr>
        <p:spPr/>
        <p:txBody>
          <a:bodyPr/>
          <a:lstStyle/>
          <a:p>
            <a:fld id="{5E6E011A-51F3-42BB-8227-B66954A23F6D}" type="slidenum">
              <a:rPr lang="en-US" smtClean="0"/>
              <a:pPr/>
              <a:t>11</a:t>
            </a:fld>
            <a:endParaRPr lang="en-US" dirty="0"/>
          </a:p>
        </p:txBody>
      </p:sp>
    </p:spTree>
    <p:extLst>
      <p:ext uri="{BB962C8B-B14F-4D97-AF65-F5344CB8AC3E}">
        <p14:creationId xmlns:p14="http://schemas.microsoft.com/office/powerpoint/2010/main" val="2778103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at the end of our time so …</a:t>
            </a:r>
          </a:p>
        </p:txBody>
      </p:sp>
      <p:sp>
        <p:nvSpPr>
          <p:cNvPr id="4" name="Slide Number Placeholder 3"/>
          <p:cNvSpPr>
            <a:spLocks noGrp="1"/>
          </p:cNvSpPr>
          <p:nvPr>
            <p:ph type="sldNum" sz="quarter" idx="10"/>
          </p:nvPr>
        </p:nvSpPr>
        <p:spPr/>
        <p:txBody>
          <a:bodyPr/>
          <a:lstStyle/>
          <a:p>
            <a:fld id="{5E6E011A-51F3-42BB-8227-B66954A23F6D}" type="slidenum">
              <a:rPr lang="en-US" smtClean="0"/>
              <a:pPr/>
              <a:t>12</a:t>
            </a:fld>
            <a:endParaRPr lang="en-US" dirty="0"/>
          </a:p>
        </p:txBody>
      </p:sp>
    </p:spTree>
    <p:extLst>
      <p:ext uri="{BB962C8B-B14F-4D97-AF65-F5344CB8AC3E}">
        <p14:creationId xmlns:p14="http://schemas.microsoft.com/office/powerpoint/2010/main" val="4090275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Arial"/>
                <a:ea typeface="+mn-ea"/>
                <a:cs typeface="+mn-cs"/>
              </a:rPr>
              <a:t>Lets be clear on the message of this conversation.  </a:t>
            </a:r>
            <a:r>
              <a:rPr lang="en-US" sz="1200" b="1" i="0" kern="1200" dirty="0">
                <a:solidFill>
                  <a:schemeClr val="tx1"/>
                </a:solidFill>
                <a:effectLst/>
                <a:latin typeface="Arial"/>
                <a:ea typeface="+mn-ea"/>
                <a:cs typeface="+mn-cs"/>
              </a:rPr>
              <a:t>Average, on average, is a below average metric.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Arial"/>
                <a:ea typeface="+mn-ea"/>
                <a:cs typeface="+mn-cs"/>
              </a:rPr>
              <a:t>If you ONLY use average as a capacity planner, you are firmly on the road to (capacity) hell.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a:ea typeface="+mn-ea"/>
              <a:cs typeface="+mn-cs"/>
            </a:endParaRP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13</a:t>
            </a:fld>
            <a:endParaRPr lang="en-US" dirty="0"/>
          </a:p>
        </p:txBody>
      </p:sp>
    </p:spTree>
    <p:extLst>
      <p:ext uri="{BB962C8B-B14F-4D97-AF65-F5344CB8AC3E}">
        <p14:creationId xmlns:p14="http://schemas.microsoft.com/office/powerpoint/2010/main" val="444665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Arial"/>
                <a:ea typeface="+mn-ea"/>
                <a:cs typeface="+mn-cs"/>
              </a:rPr>
              <a:t>However, if you incorporate other metrics such as minimum, 95</a:t>
            </a:r>
            <a:r>
              <a:rPr lang="en-US" sz="1200" i="0" kern="1200" baseline="30000" dirty="0">
                <a:solidFill>
                  <a:schemeClr val="tx1"/>
                </a:solidFill>
                <a:effectLst/>
                <a:latin typeface="Arial"/>
                <a:ea typeface="+mn-ea"/>
                <a:cs typeface="+mn-cs"/>
              </a:rPr>
              <a:t>th</a:t>
            </a:r>
            <a:r>
              <a:rPr lang="en-US" sz="1200" i="0" kern="1200" dirty="0">
                <a:solidFill>
                  <a:schemeClr val="tx1"/>
                </a:solidFill>
                <a:effectLst/>
                <a:latin typeface="Arial"/>
                <a:ea typeface="+mn-ea"/>
                <a:cs typeface="+mn-cs"/>
              </a:rPr>
              <a:t> percentile, and maximum, you are on the road to actionable intelligence. </a:t>
            </a:r>
          </a:p>
          <a:p>
            <a:endParaRPr lang="en-US" dirty="0"/>
          </a:p>
          <a:p>
            <a:endParaRPr lang="en-US" dirty="0"/>
          </a:p>
          <a:p>
            <a:r>
              <a:rPr lang="en-US" b="1" dirty="0"/>
              <a:t>The Call To Action is to take this exit</a:t>
            </a:r>
            <a:r>
              <a:rPr lang="en-US" dirty="0"/>
              <a:t>.  The exit to actionable intelligence.  </a:t>
            </a:r>
          </a:p>
          <a:p>
            <a:endParaRPr lang="en-US" dirty="0"/>
          </a:p>
          <a:p>
            <a:r>
              <a:rPr lang="en-US" dirty="0"/>
              <a:t>As you will see the roads here are paved with max, min, mean, 95</a:t>
            </a:r>
            <a:r>
              <a:rPr lang="en-US" baseline="30000" dirty="0"/>
              <a:t>th</a:t>
            </a:r>
            <a:r>
              <a:rPr lang="en-US" dirty="0"/>
              <a:t> percentile and yes even some average.</a:t>
            </a:r>
          </a:p>
          <a:p>
            <a:endParaRPr lang="en-US" dirty="0"/>
          </a:p>
          <a:p>
            <a:r>
              <a:rPr lang="en-US" dirty="0"/>
              <a:t>We are not against average, but we, as professional capacity planners, we should be for finding actionable intelligence.  </a:t>
            </a:r>
          </a:p>
          <a:p>
            <a:endParaRPr lang="en-US" dirty="0"/>
          </a:p>
          <a:p>
            <a:r>
              <a:rPr lang="en-US" dirty="0"/>
              <a:t>I submit this is one road we should be on to get there.</a:t>
            </a:r>
          </a:p>
          <a:p>
            <a:endParaRPr lang="en-US" dirty="0"/>
          </a:p>
          <a:p>
            <a:r>
              <a:rPr lang="en-US" dirty="0"/>
              <a:t>There are several presentations that review some of the topics we just breezed over.  So give me your card and I will send you the links.</a:t>
            </a:r>
          </a:p>
          <a:p>
            <a:endParaRPr lang="en-US" dirty="0"/>
          </a:p>
          <a:p>
            <a:r>
              <a:rPr lang="en-US" b="1" dirty="0"/>
              <a:t>Movìri is here to help with these and other tools and techniques.   Give us a call.</a:t>
            </a:r>
          </a:p>
          <a:p>
            <a:endParaRPr lang="en-US" dirty="0"/>
          </a:p>
          <a:p>
            <a:r>
              <a:rPr lang="en-US" dirty="0"/>
              <a:t>===</a:t>
            </a:r>
          </a:p>
          <a:p>
            <a:r>
              <a:rPr lang="en-US" dirty="0"/>
              <a:t>These ideas are used in this presentation</a:t>
            </a:r>
          </a:p>
          <a:p>
            <a:r>
              <a:rPr lang="en-US" dirty="0"/>
              <a:t>http://mlcu.com/Session533-TSCO-MotherLodeForActionableIntelligenceV03.pptx</a:t>
            </a:r>
          </a:p>
          <a:p>
            <a:endParaRPr lang="en-US" dirty="0"/>
          </a:p>
          <a:p>
            <a:r>
              <a:rPr lang="en-US" dirty="0"/>
              <a:t>CMG Proceedings.</a:t>
            </a:r>
          </a:p>
          <a:p>
            <a:endParaRPr lang="en-US" dirty="0"/>
          </a:p>
          <a:p>
            <a:r>
              <a:rPr lang="en-US" dirty="0"/>
              <a:t>http://mlcu.com/articles</a:t>
            </a:r>
          </a:p>
          <a:p>
            <a:endParaRPr lang="en-US" dirty="0"/>
          </a:p>
          <a:p>
            <a:r>
              <a:rPr lang="en-US" dirty="0"/>
              <a:t>http://moviri.com/blog</a:t>
            </a:r>
          </a:p>
          <a:p>
            <a:endParaRPr lang="en-US" dirty="0"/>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14</a:t>
            </a:fld>
            <a:endParaRPr lang="en-US" dirty="0"/>
          </a:p>
        </p:txBody>
      </p:sp>
    </p:spTree>
    <p:extLst>
      <p:ext uri="{BB962C8B-B14F-4D97-AF65-F5344CB8AC3E}">
        <p14:creationId xmlns:p14="http://schemas.microsoft.com/office/powerpoint/2010/main" val="1540595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E6E011A-51F3-42BB-8227-B66954A23F6D}" type="slidenum">
              <a:rPr lang="en-US" smtClean="0"/>
              <a:pPr/>
              <a:t>15</a:t>
            </a:fld>
            <a:endParaRPr lang="en-US" dirty="0"/>
          </a:p>
        </p:txBody>
      </p:sp>
    </p:spTree>
    <p:extLst>
      <p:ext uri="{BB962C8B-B14F-4D97-AF65-F5344CB8AC3E}">
        <p14:creationId xmlns:p14="http://schemas.microsoft.com/office/powerpoint/2010/main" val="1387400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the next few minutes we will discuss why on average, average is a below average metric. Then explain configured workers, idle workers and busy workers.</a:t>
            </a:r>
          </a:p>
          <a:p>
            <a:endParaRPr lang="it-IT" dirty="0"/>
          </a:p>
          <a:p>
            <a:r>
              <a:rPr lang="it-IT" dirty="0"/>
              <a:t>Then discuss that average becomes a better metric at smaller time slices.</a:t>
            </a:r>
          </a:p>
          <a:p>
            <a:endParaRPr lang="it-IT" dirty="0"/>
          </a:p>
          <a:p>
            <a:r>
              <a:rPr lang="it-IT" dirty="0"/>
              <a:t>then show an example where even at 15 second time slices, average failed to show actionable intelligence.</a:t>
            </a:r>
          </a:p>
          <a:p>
            <a:endParaRPr lang="it-IT" dirty="0"/>
          </a:p>
          <a:p>
            <a:r>
              <a:rPr lang="it-IT" dirty="0"/>
              <a:t>We will finish with a summary and call to action.</a:t>
            </a:r>
          </a:p>
        </p:txBody>
      </p:sp>
      <p:sp>
        <p:nvSpPr>
          <p:cNvPr id="4" name="Segnaposto numero diapositiva 3"/>
          <p:cNvSpPr>
            <a:spLocks noGrp="1"/>
          </p:cNvSpPr>
          <p:nvPr>
            <p:ph type="sldNum" sz="quarter" idx="10"/>
          </p:nvPr>
        </p:nvSpPr>
        <p:spPr/>
        <p:txBody>
          <a:bodyPr/>
          <a:lstStyle/>
          <a:p>
            <a:fld id="{5E6E011A-51F3-42BB-8227-B66954A23F6D}" type="slidenum">
              <a:rPr lang="en-US" smtClean="0"/>
              <a:pPr/>
              <a:t>2</a:t>
            </a:fld>
            <a:endParaRPr lang="en-US" dirty="0"/>
          </a:p>
        </p:txBody>
      </p:sp>
    </p:spTree>
    <p:extLst>
      <p:ext uri="{BB962C8B-B14F-4D97-AF65-F5344CB8AC3E}">
        <p14:creationId xmlns:p14="http://schemas.microsoft.com/office/powerpoint/2010/main" val="3910791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Arial"/>
                <a:ea typeface="+mn-ea"/>
                <a:cs typeface="+mn-cs"/>
              </a:rPr>
              <a:t>Lets be clear on the message of this conversation.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Arial"/>
                <a:ea typeface="+mn-ea"/>
                <a:cs typeface="+mn-cs"/>
              </a:rPr>
              <a:t>Average, on average, is a below average metric.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I find that significant actionable intelligence is missed with our obsession with average. It is not that average is not a good metric, but if that is ALL you use, then you are on the road to (capacity) hell.  </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Today is an effort to encourage you to include maximum, 95</a:t>
            </a:r>
            <a:r>
              <a:rPr lang="en-US" sz="1200" kern="1200" baseline="30000" dirty="0">
                <a:solidFill>
                  <a:schemeClr val="tx1"/>
                </a:solidFill>
                <a:effectLst/>
                <a:latin typeface="Arial"/>
                <a:ea typeface="+mn-ea"/>
                <a:cs typeface="+mn-cs"/>
              </a:rPr>
              <a:t>th</a:t>
            </a:r>
            <a:r>
              <a:rPr lang="en-US" sz="1200" kern="1200" dirty="0">
                <a:solidFill>
                  <a:schemeClr val="tx1"/>
                </a:solidFill>
                <a:effectLst/>
                <a:latin typeface="Arial"/>
                <a:ea typeface="+mn-ea"/>
                <a:cs typeface="+mn-cs"/>
              </a:rPr>
              <a:t> percentile, average and minimum in your capacity analysis arsenal.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a:ea typeface="+mn-ea"/>
              <a:cs typeface="+mn-cs"/>
            </a:endParaRP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3</a:t>
            </a:fld>
            <a:endParaRPr lang="en-US" dirty="0"/>
          </a:p>
        </p:txBody>
      </p:sp>
    </p:spTree>
    <p:extLst>
      <p:ext uri="{BB962C8B-B14F-4D97-AF65-F5344CB8AC3E}">
        <p14:creationId xmlns:p14="http://schemas.microsoft.com/office/powerpoint/2010/main" val="3316180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is usually an acceptable metric, but looses usefulness as the ‘time slices’ become thicker, as compared to the monitoring target.</a:t>
            </a:r>
          </a:p>
          <a:p>
            <a:endParaRPr lang="en-US" dirty="0"/>
          </a:p>
          <a:p>
            <a:r>
              <a:rPr lang="en-US" dirty="0"/>
              <a:t>Average of a day of hourly data is characterizing 24 discrete events to  1 number.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may be fine for hourly counts, but most capacity metrics, are events that are measured is in tens or hundreds of milliseconds.  An average of hourly  connections at five per second, is characterizing 18,000 discrete events to 1 number.</a:t>
            </a:r>
          </a:p>
          <a:p>
            <a:endParaRPr lang="en-US" dirty="0"/>
          </a:p>
          <a:p>
            <a:r>
              <a:rPr lang="en-US" dirty="0"/>
              <a:t>===</a:t>
            </a:r>
          </a:p>
          <a:p>
            <a:r>
              <a:rPr lang="en-US" dirty="0"/>
              <a:t>5 per second * 60 seconds (in a minute) * 60 minutes (in an hour) = 18,000 transactions</a:t>
            </a:r>
          </a:p>
        </p:txBody>
      </p:sp>
      <p:sp>
        <p:nvSpPr>
          <p:cNvPr id="4" name="Slide Number Placeholder 3"/>
          <p:cNvSpPr>
            <a:spLocks noGrp="1"/>
          </p:cNvSpPr>
          <p:nvPr>
            <p:ph type="sldNum" sz="quarter" idx="10"/>
          </p:nvPr>
        </p:nvSpPr>
        <p:spPr/>
        <p:txBody>
          <a:bodyPr/>
          <a:lstStyle/>
          <a:p>
            <a:fld id="{5E6E011A-51F3-42BB-8227-B66954A23F6D}" type="slidenum">
              <a:rPr lang="en-US" smtClean="0"/>
              <a:pPr/>
              <a:t>4</a:t>
            </a:fld>
            <a:endParaRPr lang="en-US" dirty="0"/>
          </a:p>
        </p:txBody>
      </p:sp>
    </p:spTree>
    <p:extLst>
      <p:ext uri="{BB962C8B-B14F-4D97-AF65-F5344CB8AC3E}">
        <p14:creationId xmlns:p14="http://schemas.microsoft.com/office/powerpoint/2010/main" val="3826811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to “JVM idle workers”, an under appreciated JVM metric we monitored with Wily.  (Computer Associates, CA Wily)</a:t>
            </a:r>
          </a:p>
          <a:p>
            <a:endParaRPr lang="en-US" dirty="0"/>
          </a:p>
          <a:p>
            <a:r>
              <a:rPr lang="en-US" sz="1200" kern="1200" dirty="0">
                <a:solidFill>
                  <a:schemeClr val="tx1"/>
                </a:solidFill>
                <a:effectLst/>
                <a:latin typeface="Arial"/>
                <a:ea typeface="+mn-ea"/>
                <a:cs typeface="+mn-cs"/>
              </a:rPr>
              <a:t>What is the metric showing?  When the JVM service is started, there are a number of configured workers that get started. </a:t>
            </a:r>
          </a:p>
          <a:p>
            <a:endParaRPr lang="en-US" sz="1200" kern="1200" dirty="0">
              <a:solidFill>
                <a:schemeClr val="tx1"/>
              </a:solidFill>
              <a:effectLst/>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Configured worker is in one of two states.   Idle Worker or Busy Worker.   We are focusing in idle worker.</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When ‘nothing’ is happening on the device, the idle workers are many (up on the chart), however as the system gets busier, the idle workers are doing work, becoming busy workers, so there are fewer available idle workers to do new work.  When idle workers get to zero, there are no idle workers to service new work, and you are effectively down, that is, unable to process new work, until workers become idle again.</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In our use case, idle workers are independent of all other resources.  It matters not one bit that you have extra terabytes of storage, gigs of network,  megs of ram and plenty of CPU.  When the system as no idle workers to service new work, our application is effectively down.</a:t>
            </a:r>
          </a:p>
          <a:p>
            <a:endParaRPr lang="en-US" sz="1200" kern="1200" dirty="0">
              <a:solidFill>
                <a:schemeClr val="tx1"/>
              </a:solidFill>
              <a:effectLst/>
              <a:latin typeface="Arial"/>
              <a:ea typeface="+mn-ea"/>
              <a:cs typeface="+mn-cs"/>
            </a:endParaRPr>
          </a:p>
        </p:txBody>
      </p:sp>
      <p:sp>
        <p:nvSpPr>
          <p:cNvPr id="4" name="Slide Number Placeholder 3"/>
          <p:cNvSpPr>
            <a:spLocks noGrp="1"/>
          </p:cNvSpPr>
          <p:nvPr>
            <p:ph type="sldNum" sz="quarter" idx="10"/>
          </p:nvPr>
        </p:nvSpPr>
        <p:spPr/>
        <p:txBody>
          <a:bodyPr/>
          <a:lstStyle/>
          <a:p>
            <a:fld id="{5E6E011A-51F3-42BB-8227-B66954A23F6D}" type="slidenum">
              <a:rPr lang="en-US" smtClean="0"/>
              <a:pPr/>
              <a:t>5</a:t>
            </a:fld>
            <a:endParaRPr lang="en-US" dirty="0"/>
          </a:p>
        </p:txBody>
      </p:sp>
    </p:spTree>
    <p:extLst>
      <p:ext uri="{BB962C8B-B14F-4D97-AF65-F5344CB8AC3E}">
        <p14:creationId xmlns:p14="http://schemas.microsoft.com/office/powerpoint/2010/main" val="365689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average is better as time resolution shrinks, surely average will a suitable on 15 second data.</a:t>
            </a:r>
          </a:p>
          <a:p>
            <a:endParaRPr lang="en-US" dirty="0"/>
          </a:p>
          <a:p>
            <a:r>
              <a:rPr lang="en-US" dirty="0"/>
              <a:t>5 transactions a second * 15 seconds = 75 distinct events summarized to one number</a:t>
            </a:r>
          </a:p>
          <a:p>
            <a:endParaRPr lang="en-US" dirty="0"/>
          </a:p>
          <a:p>
            <a:r>
              <a:rPr lang="en-US" dirty="0"/>
              <a:t>While I agree, in theory, in practice you should use other metrics to CONFIRM that average is appropriate, especially when troubleshooting a system.</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6</a:t>
            </a:fld>
            <a:endParaRPr lang="en-US" dirty="0"/>
          </a:p>
        </p:txBody>
      </p:sp>
    </p:spTree>
    <p:extLst>
      <p:ext uri="{BB962C8B-B14F-4D97-AF65-F5344CB8AC3E}">
        <p14:creationId xmlns:p14="http://schemas.microsoft.com/office/powerpoint/2010/main" val="3108318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get these alerts on idle workers that support this super important application.</a:t>
            </a:r>
          </a:p>
          <a:p>
            <a:endParaRPr lang="en-US" dirty="0"/>
          </a:p>
          <a:p>
            <a:r>
              <a:rPr lang="en-US" dirty="0"/>
              <a:t>We research and see this chart (left).  This is a perfectly fine looking chart.  Basically half of the resource is ‘un used’ as indicated by the white space under the dots. Remember this is a negative chart, meaning up is good and down the chart is bad.</a:t>
            </a:r>
          </a:p>
          <a:p>
            <a:endParaRPr lang="en-US" dirty="0"/>
          </a:p>
          <a:p>
            <a:r>
              <a:rPr lang="en-US" dirty="0"/>
              <a:t>But the chart on the right has minimum turned on.  This is much more interesting.  Not only do we not have half of our resources unused, but on that one day, we have ZERO resources for HOURS.</a:t>
            </a:r>
          </a:p>
          <a:p>
            <a:endParaRPr lang="en-US" dirty="0"/>
          </a:p>
          <a:p>
            <a:r>
              <a:rPr lang="en-US" dirty="0"/>
              <a:t>This is actionable intelligence</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7</a:t>
            </a:fld>
            <a:endParaRPr lang="en-US" dirty="0"/>
          </a:p>
        </p:txBody>
      </p:sp>
    </p:spTree>
    <p:extLst>
      <p:ext uri="{BB962C8B-B14F-4D97-AF65-F5344CB8AC3E}">
        <p14:creationId xmlns:p14="http://schemas.microsoft.com/office/powerpoint/2010/main" val="2735512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mn-cs"/>
              </a:rPr>
              <a:t>Be careful what your min and max are.  Many systems take an average of say five minutes and give that to the monitoring system.  These metrics are given to the reporting engine which allows you to show min and max.  However, that is the minimum five-minute average, and the maximum five-minute average and is NOT the min and max during the 5 minute period. </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Min and max may NOT be as you may have expected. </a:t>
            </a:r>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8</a:t>
            </a:fld>
            <a:endParaRPr lang="en-US" dirty="0"/>
          </a:p>
        </p:txBody>
      </p:sp>
    </p:spTree>
    <p:extLst>
      <p:ext uri="{BB962C8B-B14F-4D97-AF65-F5344CB8AC3E}">
        <p14:creationId xmlns:p14="http://schemas.microsoft.com/office/powerpoint/2010/main" val="3976549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The result of this little find was the application owners and technician now look at minimum idle workers as a leading indicator.</a:t>
            </a:r>
          </a:p>
          <a:p>
            <a:endParaRPr lang="en-US" dirty="0"/>
          </a:p>
          <a:p>
            <a:r>
              <a:rPr lang="en-US" dirty="0"/>
              <a:t>As idle workers gets below some threshold, 10 lets say, they look to see what the environment is doing.</a:t>
            </a:r>
          </a:p>
          <a:p>
            <a:endParaRPr lang="en-US" dirty="0"/>
          </a:p>
          <a:p>
            <a:r>
              <a:rPr lang="en-US" dirty="0"/>
              <a:t>This gives some early warning and lets them know when a problem actually started, not when it was seen by customers.</a:t>
            </a:r>
          </a:p>
          <a:p>
            <a:endParaRPr lang="en-US" dirty="0"/>
          </a:p>
          <a:p>
            <a:r>
              <a:rPr lang="en-US" dirty="0"/>
              <a:t>===</a:t>
            </a:r>
          </a:p>
          <a:p>
            <a:r>
              <a:rPr lang="en-US" sz="1200" kern="1200" dirty="0">
                <a:solidFill>
                  <a:schemeClr val="tx1"/>
                </a:solidFill>
                <a:effectLst/>
                <a:latin typeface="Arial"/>
                <a:ea typeface="+mn-ea"/>
                <a:cs typeface="+mn-cs"/>
              </a:rPr>
              <a:t>In the example, on average these behaved in a completely normal way even when there was a problem.  What the technicians did during the troubleshooting was to restart the JVMs, which resolved the problem.  The conventional wisdom was that the JVMs are misbehaving in some way that no one could figure out, </a:t>
            </a:r>
            <a:r>
              <a:rPr lang="en-US" sz="1200" b="1" kern="1200" dirty="0">
                <a:solidFill>
                  <a:schemeClr val="tx1"/>
                </a:solidFill>
                <a:effectLst/>
                <a:latin typeface="Arial"/>
                <a:ea typeface="+mn-ea"/>
                <a:cs typeface="+mn-cs"/>
              </a:rPr>
              <a:t>but once it was found that resetting the JVMs resolved the issues investigation stopped.</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When we pursued the minimum idle worker alerts we interrogated  the monitoring data and ‘found’ the show minimum and maximum check box in Wily.   This revealed the other chart.  Once this was observed we told everyone about it and got very hostile responses, from all but one important application owner.  They used the data to determine which device was ‘freaking out’ and causing the burst of connections that ‘flooded’ the idle workers but did not get anything done.  A code fix or two mitigated the issue and the application went from three a week ‘all hands on deck calls’ about poor performance, to zero ‘all hands’ calls for a year.  Simply by having more complete information that pointed them to the real problem.</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For the record, the JVMs had nothing to do with the actual problems.  They were victims of the upstream device flooding them with bogus connections or the downstream not releasing connections appropriately.   Resetting the JVMs forced resets of these bogus connections both upstream and downstream which seemed to clear the problem, at least for the moment.   As they were where the corrective action seemed to happened, they were blamed as the problem.</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9</a:t>
            </a:fld>
            <a:endParaRPr lang="en-US" dirty="0"/>
          </a:p>
        </p:txBody>
      </p:sp>
    </p:spTree>
    <p:extLst>
      <p:ext uri="{BB962C8B-B14F-4D97-AF65-F5344CB8AC3E}">
        <p14:creationId xmlns:p14="http://schemas.microsoft.com/office/powerpoint/2010/main" val="1468185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8" name="Segnaposto testo 4"/>
          <p:cNvSpPr>
            <a:spLocks noGrp="1"/>
          </p:cNvSpPr>
          <p:nvPr>
            <p:ph type="body" sz="quarter" idx="3" hasCustomPrompt="1"/>
          </p:nvPr>
        </p:nvSpPr>
        <p:spPr>
          <a:xfrm>
            <a:off x="1199456" y="3686120"/>
            <a:ext cx="9793088" cy="462960"/>
          </a:xfrm>
          <a:prstGeom prst="rect">
            <a:avLst/>
          </a:prstGeom>
        </p:spPr>
        <p:txBody>
          <a:bodyPr anchor="t" anchorCtr="0">
            <a:noAutofit/>
          </a:bodyPr>
          <a:lstStyle>
            <a:lvl1pPr marL="0" indent="0">
              <a:spcBef>
                <a:spcPts val="480"/>
              </a:spcBef>
              <a:buNone/>
              <a:defRPr sz="2800" b="0">
                <a:solidFill>
                  <a:schemeClr val="accent3">
                    <a:lumMod val="75000"/>
                  </a:schemeClr>
                </a:solidFill>
                <a:latin typeface="+mn-lt"/>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Subtitle</a:t>
            </a:r>
          </a:p>
        </p:txBody>
      </p:sp>
      <p:sp>
        <p:nvSpPr>
          <p:cNvPr id="10" name="Text Placeholder 2"/>
          <p:cNvSpPr>
            <a:spLocks noGrp="1"/>
          </p:cNvSpPr>
          <p:nvPr>
            <p:ph type="body" sz="quarter" idx="10" hasCustomPrompt="1"/>
          </p:nvPr>
        </p:nvSpPr>
        <p:spPr>
          <a:xfrm>
            <a:off x="1200544" y="5580779"/>
            <a:ext cx="9792000" cy="324000"/>
          </a:xfrm>
          <a:prstGeom prst="rect">
            <a:avLst/>
          </a:prstGeom>
        </p:spPr>
        <p:txBody>
          <a:bodyPr vert="horz" anchor="ctr">
            <a:noAutofit/>
          </a:bodyPr>
          <a:lstStyle>
            <a:lvl1pPr marL="0" indent="0">
              <a:buNone/>
              <a:defRPr lang="en-US" sz="2000" b="0" baseline="0" noProof="0" dirty="0" smtClean="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marL="0" lvl="0" indent="0" algn="l" rtl="0" eaLnBrk="1" fontAlgn="base" hangingPunct="1">
              <a:spcBef>
                <a:spcPts val="480"/>
              </a:spcBef>
              <a:spcAft>
                <a:spcPct val="0"/>
              </a:spcAft>
              <a:buNone/>
            </a:pPr>
            <a:r>
              <a:rPr lang="en-US" noProof="0" dirty="0"/>
              <a:t>Location – Date</a:t>
            </a:r>
          </a:p>
        </p:txBody>
      </p:sp>
      <p:sp>
        <p:nvSpPr>
          <p:cNvPr id="14" name="Text Placeholder 2"/>
          <p:cNvSpPr>
            <a:spLocks noGrp="1"/>
          </p:cNvSpPr>
          <p:nvPr>
            <p:ph type="body" sz="quarter" idx="12" hasCustomPrompt="1"/>
          </p:nvPr>
        </p:nvSpPr>
        <p:spPr>
          <a:xfrm>
            <a:off x="1200544" y="5932358"/>
            <a:ext cx="9792000" cy="324000"/>
          </a:xfrm>
          <a:prstGeom prst="rect">
            <a:avLst/>
          </a:prstGeom>
        </p:spPr>
        <p:txBody>
          <a:bodyPr vert="horz" anchor="ctr">
            <a:noAutofit/>
          </a:bodyPr>
          <a:lstStyle>
            <a:lvl1pPr marL="0" indent="0">
              <a:buNone/>
              <a:defRPr lang="en-US" sz="2000" b="0" baseline="0" noProof="0" dirty="0" smtClean="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marL="0" lvl="0" indent="0" algn="l" rtl="0" eaLnBrk="1" fontAlgn="base" hangingPunct="1">
              <a:spcBef>
                <a:spcPts val="480"/>
              </a:spcBef>
              <a:spcAft>
                <a:spcPct val="0"/>
              </a:spcAft>
              <a:buNone/>
            </a:pPr>
            <a:r>
              <a:rPr lang="en-US" noProof="0" dirty="0"/>
              <a:t>Author – Email</a:t>
            </a:r>
          </a:p>
        </p:txBody>
      </p:sp>
      <p:sp>
        <p:nvSpPr>
          <p:cNvPr id="2" name="Title 1"/>
          <p:cNvSpPr>
            <a:spLocks noGrp="1"/>
          </p:cNvSpPr>
          <p:nvPr>
            <p:ph type="title" hasCustomPrompt="1"/>
          </p:nvPr>
        </p:nvSpPr>
        <p:spPr>
          <a:xfrm>
            <a:off x="1199456" y="2852936"/>
            <a:ext cx="9793088" cy="757582"/>
          </a:xfrm>
          <a:prstGeom prst="rect">
            <a:avLst/>
          </a:prstGeom>
        </p:spPr>
        <p:txBody>
          <a:bodyPr anchor="b" anchorCtr="0">
            <a:noAutofit/>
          </a:bodyPr>
          <a:lstStyle>
            <a:lvl1pPr algn="l">
              <a:spcBef>
                <a:spcPts val="0"/>
              </a:spcBef>
              <a:defRPr lang="en-US" sz="4200" b="1" i="0" u="none">
                <a:solidFill>
                  <a:schemeClr val="tx1"/>
                </a:solidFill>
                <a:latin typeface="+mj-lt"/>
                <a:ea typeface="+mn-ea"/>
                <a:cs typeface="+mn-cs"/>
              </a:defRPr>
            </a:lvl1pPr>
          </a:lstStyle>
          <a:p>
            <a:pPr marL="0" lvl="0" indent="0">
              <a:spcBef>
                <a:spcPct val="20000"/>
              </a:spcBef>
              <a:buNone/>
            </a:pPr>
            <a:r>
              <a:rPr lang="en-US" noProof="0" dirty="0"/>
              <a:t>Click to edit Master title</a:t>
            </a:r>
          </a:p>
        </p:txBody>
      </p:sp>
      <p:pic>
        <p:nvPicPr>
          <p:cNvPr id="3" name="Immagin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6280" y="681830"/>
            <a:ext cx="2376264" cy="874962"/>
          </a:xfrm>
          <a:prstGeom prst="rect">
            <a:avLst/>
          </a:prstGeom>
        </p:spPr>
      </p:pic>
      <p:cxnSp>
        <p:nvCxnSpPr>
          <p:cNvPr id="7" name="Connettore 1 6"/>
          <p:cNvCxnSpPr/>
          <p:nvPr userDrawn="1"/>
        </p:nvCxnSpPr>
        <p:spPr bwMode="auto">
          <a:xfrm>
            <a:off x="1199456" y="3648319"/>
            <a:ext cx="9793088" cy="0"/>
          </a:xfrm>
          <a:prstGeom prst="line">
            <a:avLst/>
          </a:prstGeom>
          <a:noFill/>
          <a:ln w="9525">
            <a:solidFill>
              <a:schemeClr val="tx1"/>
            </a:solidFill>
            <a:miter lim="800000"/>
            <a:headEnd/>
            <a:tailEnd/>
          </a:ln>
          <a:effectLst/>
        </p:spPr>
      </p:cxnSp>
      <p:sp>
        <p:nvSpPr>
          <p:cNvPr id="25" name="Segnaposto testo 4"/>
          <p:cNvSpPr>
            <a:spLocks noGrp="1"/>
          </p:cNvSpPr>
          <p:nvPr>
            <p:ph type="body" sz="quarter" idx="13" hasCustomPrompt="1"/>
          </p:nvPr>
        </p:nvSpPr>
        <p:spPr>
          <a:xfrm>
            <a:off x="1200544" y="5216556"/>
            <a:ext cx="9792000" cy="324000"/>
          </a:xfrm>
          <a:prstGeom prst="rect">
            <a:avLst/>
          </a:prstGeom>
        </p:spPr>
        <p:txBody>
          <a:bodyPr anchor="ctr" anchorCtr="0">
            <a:noAutofit/>
          </a:bodyPr>
          <a:lstStyle>
            <a:lvl1pPr marL="0" indent="0">
              <a:spcBef>
                <a:spcPts val="480"/>
              </a:spcBef>
              <a:buNone/>
              <a:defRPr sz="2000" b="0" baseline="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Prepared for: Customer logo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contents">
    <p:spTree>
      <p:nvGrpSpPr>
        <p:cNvPr id="1" name=""/>
        <p:cNvGrpSpPr/>
        <p:nvPr/>
      </p:nvGrpSpPr>
      <p:grpSpPr>
        <a:xfrm>
          <a:off x="0" y="0"/>
          <a:ext cx="0" cy="0"/>
          <a:chOff x="0" y="0"/>
          <a:chExt cx="0" cy="0"/>
        </a:xfrm>
      </p:grpSpPr>
      <p:sp>
        <p:nvSpPr>
          <p:cNvPr id="17" name="Segnaposto contenuto 16"/>
          <p:cNvSpPr>
            <a:spLocks noGrp="1"/>
          </p:cNvSpPr>
          <p:nvPr>
            <p:ph sz="quarter" idx="10"/>
          </p:nvPr>
        </p:nvSpPr>
        <p:spPr>
          <a:xfrm>
            <a:off x="1487488" y="1557338"/>
            <a:ext cx="9288462" cy="4241800"/>
          </a:xfrm>
          <a:prstGeom prst="rect">
            <a:avLst/>
          </a:prstGeom>
        </p:spPr>
        <p:txBody>
          <a:bodyPr/>
          <a:lstStyle>
            <a:lvl1pPr>
              <a:buClr>
                <a:schemeClr val="accent3">
                  <a:lumMod val="75000"/>
                </a:schemeClr>
              </a:buClr>
              <a:defRPr sz="1400">
                <a:solidFill>
                  <a:schemeClr val="accent3">
                    <a:lumMod val="75000"/>
                  </a:schemeClr>
                </a:solidFill>
                <a:latin typeface="+mn-lt"/>
              </a:defRPr>
            </a:lvl1pPr>
            <a:lvl2pPr marL="742950" indent="-285750">
              <a:buClr>
                <a:schemeClr val="accent3">
                  <a:lumMod val="75000"/>
                </a:schemeClr>
              </a:buClr>
              <a:buFont typeface="Wingdings" panose="05000000000000000000" pitchFamily="2" charset="2"/>
              <a:buChar char="§"/>
              <a:defRPr sz="1200">
                <a:solidFill>
                  <a:schemeClr val="accent3">
                    <a:lumMod val="75000"/>
                  </a:schemeClr>
                </a:solidFill>
                <a:latin typeface="+mn-lt"/>
              </a:defRPr>
            </a:lvl2pPr>
            <a:lvl3pPr marL="1085850" indent="-171450">
              <a:buClr>
                <a:schemeClr val="accent3">
                  <a:lumMod val="75000"/>
                </a:schemeClr>
              </a:buClr>
              <a:buFont typeface="Calibri" panose="020F0502020204030204" pitchFamily="34" charset="0"/>
              <a:buChar char="‒"/>
              <a:defRPr sz="1000">
                <a:solidFill>
                  <a:schemeClr val="accent3">
                    <a:lumMod val="75000"/>
                  </a:schemeClr>
                </a:solidFill>
                <a:latin typeface="+mn-lt"/>
              </a:defRPr>
            </a:lvl3pPr>
          </a:lstStyle>
          <a:p>
            <a:pPr lvl="0"/>
            <a:r>
              <a:rPr lang="it-IT" dirty="0"/>
              <a:t>Fare clic per modificare stili del testo dello schema</a:t>
            </a:r>
          </a:p>
          <a:p>
            <a:pPr lvl="1"/>
            <a:r>
              <a:rPr lang="it-IT" dirty="0"/>
              <a:t>Secondo livello</a:t>
            </a:r>
          </a:p>
          <a:p>
            <a:pPr lvl="2"/>
            <a:r>
              <a:rPr lang="it-IT" dirty="0"/>
              <a:t>Terzo livello</a:t>
            </a:r>
          </a:p>
        </p:txBody>
      </p:sp>
      <p:sp>
        <p:nvSpPr>
          <p:cNvPr id="5" name="Titolo 1"/>
          <p:cNvSpPr>
            <a:spLocks noGrp="1"/>
          </p:cNvSpPr>
          <p:nvPr>
            <p:ph type="title" hasCustomPrompt="1"/>
          </p:nvPr>
        </p:nvSpPr>
        <p:spPr>
          <a:xfrm>
            <a:off x="469021" y="260649"/>
            <a:ext cx="11099587" cy="638175"/>
          </a:xfrm>
          <a:prstGeom prst="rect">
            <a:avLst/>
          </a:prstGeom>
        </p:spPr>
        <p:txBody>
          <a:bodyPr/>
          <a:lstStyle>
            <a:lvl1pPr algn="l" rtl="0" eaLnBrk="1" fontAlgn="base" hangingPunct="1">
              <a:spcBef>
                <a:spcPct val="0"/>
              </a:spcBef>
              <a:spcAft>
                <a:spcPct val="0"/>
              </a:spcAft>
              <a:defRPr lang="en-US" sz="2000" b="0" i="0" u="none" noProof="0" dirty="0">
                <a:solidFill>
                  <a:schemeClr val="tx1"/>
                </a:solidFill>
                <a:latin typeface="+mn-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8" name="Segnaposto numero diapositiva 19"/>
          <p:cNvSpPr txBox="1">
            <a:spLocks/>
          </p:cNvSpPr>
          <p:nvPr userDrawn="1"/>
        </p:nvSpPr>
        <p:spPr bwMode="auto">
          <a:xfrm>
            <a:off x="11280576"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Tree>
    <p:extLst>
      <p:ext uri="{BB962C8B-B14F-4D97-AF65-F5344CB8AC3E}">
        <p14:creationId xmlns:p14="http://schemas.microsoft.com/office/powerpoint/2010/main" val="2350125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Empty">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469021" y="260649"/>
            <a:ext cx="11099587" cy="638175"/>
          </a:xfrm>
          <a:prstGeom prst="rect">
            <a:avLst/>
          </a:prstGeom>
        </p:spPr>
        <p:txBody>
          <a:bodyPr/>
          <a:lstStyle>
            <a:lvl1pPr algn="l" rtl="0" eaLnBrk="1" fontAlgn="base" hangingPunct="1">
              <a:spcBef>
                <a:spcPct val="0"/>
              </a:spcBef>
              <a:spcAft>
                <a:spcPct val="0"/>
              </a:spcAft>
              <a:defRPr lang="en-US" sz="2000" b="0" i="0" u="none" noProof="0" dirty="0">
                <a:solidFill>
                  <a:schemeClr val="tx1"/>
                </a:solidFill>
                <a:latin typeface="+mn-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7" name="Segnaposto numero diapositiva 19"/>
          <p:cNvSpPr txBox="1">
            <a:spLocks/>
          </p:cNvSpPr>
          <p:nvPr userDrawn="1"/>
        </p:nvSpPr>
        <p:spPr bwMode="auto">
          <a:xfrm>
            <a:off x="10172881" y="6447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400" smtClean="0">
                <a:solidFill>
                  <a:schemeClr val="bg1"/>
                </a:solidFill>
                <a:latin typeface="+mn-lt"/>
                <a:cs typeface="Arial" pitchFamily="34" charset="0"/>
              </a:rPr>
              <a:pPr algn="l"/>
              <a:t>‹#›</a:t>
            </a:fld>
            <a:endParaRPr lang="it-IT" sz="1400" dirty="0">
              <a:solidFill>
                <a:schemeClr val="bg1"/>
              </a:solidFill>
              <a:latin typeface="+mn-lt"/>
              <a:cs typeface="Arial" pitchFamily="34" charset="0"/>
            </a:endParaRPr>
          </a:p>
        </p:txBody>
      </p:sp>
      <p:pic>
        <p:nvPicPr>
          <p:cNvPr id="10" name="Immagin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68788" y="6491436"/>
            <a:ext cx="540610" cy="144000"/>
          </a:xfrm>
          <a:prstGeom prst="rect">
            <a:avLst/>
          </a:prstGeom>
        </p:spPr>
      </p:pic>
      <p:sp>
        <p:nvSpPr>
          <p:cNvPr id="8" name="Segnaposto numero diapositiva 19"/>
          <p:cNvSpPr txBox="1">
            <a:spLocks/>
          </p:cNvSpPr>
          <p:nvPr userDrawn="1"/>
        </p:nvSpPr>
        <p:spPr bwMode="auto">
          <a:xfrm>
            <a:off x="11269043"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pic>
        <p:nvPicPr>
          <p:cNvPr id="11" name="Immagin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Tree>
    <p:extLst>
      <p:ext uri="{BB962C8B-B14F-4D97-AF65-F5344CB8AC3E}">
        <p14:creationId xmlns:p14="http://schemas.microsoft.com/office/powerpoint/2010/main" val="3049789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2 vertical contents">
    <p:spTree>
      <p:nvGrpSpPr>
        <p:cNvPr id="1" name=""/>
        <p:cNvGrpSpPr/>
        <p:nvPr/>
      </p:nvGrpSpPr>
      <p:grpSpPr>
        <a:xfrm>
          <a:off x="0" y="0"/>
          <a:ext cx="0" cy="0"/>
          <a:chOff x="0" y="0"/>
          <a:chExt cx="0" cy="0"/>
        </a:xfrm>
      </p:grpSpPr>
      <p:sp>
        <p:nvSpPr>
          <p:cNvPr id="16" name="Segnaposto testo 15"/>
          <p:cNvSpPr>
            <a:spLocks noGrp="1"/>
          </p:cNvSpPr>
          <p:nvPr>
            <p:ph type="body" sz="quarter" idx="15" hasCustomPrompt="1"/>
          </p:nvPr>
        </p:nvSpPr>
        <p:spPr>
          <a:xfrm>
            <a:off x="469023" y="1701288"/>
            <a:ext cx="5146925" cy="540000"/>
          </a:xfrm>
          <a:prstGeom prst="rect">
            <a:avLst/>
          </a:prstGeom>
        </p:spPr>
        <p:txBody>
          <a:bodyPr anchor="t"/>
          <a:lstStyle>
            <a:lvl1pPr algn="l">
              <a:buNone/>
              <a:defRPr sz="1600" b="1">
                <a:solidFill>
                  <a:schemeClr val="tx1"/>
                </a:solidFill>
              </a:defRPr>
            </a:lvl1pPr>
            <a:lvl2pPr>
              <a:buNone/>
              <a:defRPr/>
            </a:lvl2pPr>
            <a:lvl3pPr>
              <a:buNone/>
              <a:defRPr/>
            </a:lvl3pPr>
            <a:lvl4pPr>
              <a:buNone/>
              <a:defRPr/>
            </a:lvl4pPr>
            <a:lvl5pPr>
              <a:buNone/>
              <a:defRPr/>
            </a:lvl5pPr>
          </a:lstStyle>
          <a:p>
            <a:pPr lvl="0"/>
            <a:r>
              <a:rPr lang="en-US" noProof="0" dirty="0"/>
              <a:t>Click to edit title</a:t>
            </a:r>
          </a:p>
        </p:txBody>
      </p:sp>
      <p:sp>
        <p:nvSpPr>
          <p:cNvPr id="20" name="Segnaposto testo 15"/>
          <p:cNvSpPr>
            <a:spLocks noGrp="1"/>
          </p:cNvSpPr>
          <p:nvPr>
            <p:ph type="body" sz="quarter" idx="16" hasCustomPrompt="1"/>
          </p:nvPr>
        </p:nvSpPr>
        <p:spPr>
          <a:xfrm>
            <a:off x="6384032" y="1701288"/>
            <a:ext cx="5184576" cy="540000"/>
          </a:xfrm>
          <a:prstGeom prst="rect">
            <a:avLst/>
          </a:prstGeom>
        </p:spPr>
        <p:txBody>
          <a:bodyPr anchor="t"/>
          <a:lstStyle>
            <a:lvl1pPr algn="l">
              <a:buNone/>
              <a:defRPr sz="1600" b="1">
                <a:solidFill>
                  <a:schemeClr val="tx1"/>
                </a:solidFill>
              </a:defRPr>
            </a:lvl1pPr>
            <a:lvl2pPr>
              <a:buNone/>
              <a:defRPr/>
            </a:lvl2pPr>
            <a:lvl3pPr>
              <a:buNone/>
              <a:defRPr/>
            </a:lvl3pPr>
            <a:lvl4pPr>
              <a:buNone/>
              <a:defRPr/>
            </a:lvl4pPr>
            <a:lvl5pPr>
              <a:buNone/>
              <a:defRPr/>
            </a:lvl5pPr>
          </a:lstStyle>
          <a:p>
            <a:pPr lvl="0"/>
            <a:r>
              <a:rPr lang="en-US" noProof="0" dirty="0"/>
              <a:t>Click to edit title</a:t>
            </a:r>
          </a:p>
        </p:txBody>
      </p:sp>
      <p:sp>
        <p:nvSpPr>
          <p:cNvPr id="10" name="Segnaposto contenuto 2"/>
          <p:cNvSpPr>
            <a:spLocks noGrp="1"/>
          </p:cNvSpPr>
          <p:nvPr>
            <p:ph idx="1" hasCustomPrompt="1"/>
          </p:nvPr>
        </p:nvSpPr>
        <p:spPr>
          <a:xfrm>
            <a:off x="469024" y="2241288"/>
            <a:ext cx="5146925" cy="3780000"/>
          </a:xfrm>
          <a:prstGeom prst="rect">
            <a:avLst/>
          </a:prstGeom>
        </p:spPr>
        <p:txBody>
          <a:bodyPr>
            <a:noAutofit/>
          </a:bodyPr>
          <a:lstStyle>
            <a:lvl1pPr marL="177800" indent="-177800" algn="l">
              <a:lnSpc>
                <a:spcPct val="100000"/>
              </a:lnSpc>
              <a:spcBef>
                <a:spcPts val="1200"/>
              </a:spcBef>
              <a:buClrTx/>
              <a:buSzPct val="100000"/>
              <a:buFont typeface="Wingdings" pitchFamily="2" charset="2"/>
              <a:buChar char="§"/>
              <a:defRPr sz="1600">
                <a:solidFill>
                  <a:schemeClr val="tx1">
                    <a:lumMod val="65000"/>
                    <a:lumOff val="35000"/>
                  </a:schemeClr>
                </a:solidFill>
              </a:defRPr>
            </a:lvl1pPr>
            <a:lvl2pPr marL="627063" indent="-169863" algn="l">
              <a:lnSpc>
                <a:spcPct val="100000"/>
              </a:lnSpc>
              <a:spcBef>
                <a:spcPts val="600"/>
              </a:spcBef>
              <a:buClrTx/>
              <a:buSzPct val="100000"/>
              <a:buFont typeface="Arial" pitchFamily="34" charset="0"/>
              <a:buChar char="−"/>
              <a:defRPr sz="1400">
                <a:solidFill>
                  <a:schemeClr val="tx1">
                    <a:lumMod val="65000"/>
                    <a:lumOff val="35000"/>
                  </a:schemeClr>
                </a:solidFill>
              </a:defRPr>
            </a:lvl2pPr>
            <a:lvl3pPr marL="1077913" indent="-163513" algn="l">
              <a:lnSpc>
                <a:spcPct val="100000"/>
              </a:lnSpc>
              <a:spcBef>
                <a:spcPts val="600"/>
              </a:spcBef>
              <a:buClrTx/>
              <a:buSzPct val="100000"/>
              <a:buFont typeface="Courier New" pitchFamily="49" charset="0"/>
              <a:buChar char="o"/>
              <a:defRPr sz="1200">
                <a:solidFill>
                  <a:schemeClr val="tx1">
                    <a:lumMod val="65000"/>
                    <a:lumOff val="35000"/>
                  </a:schemeClr>
                </a:solidFill>
              </a:defRPr>
            </a:lvl3pPr>
            <a:lvl4pPr marL="1528763" indent="-157163" algn="just">
              <a:lnSpc>
                <a:spcPct val="100000"/>
              </a:lnSpc>
              <a:spcBef>
                <a:spcPts val="0"/>
              </a:spcBef>
              <a:buClrTx/>
              <a:buSzPct val="100000"/>
              <a:buFont typeface="Wingdings" pitchFamily="2" charset="2"/>
              <a:buChar char="Ø"/>
              <a:defRPr sz="1200">
                <a:solidFill>
                  <a:schemeClr val="tx1">
                    <a:lumMod val="65000"/>
                    <a:lumOff val="35000"/>
                  </a:schemeClr>
                </a:solidFill>
              </a:defRPr>
            </a:lvl4pPr>
            <a:lvl5pPr marL="1979613" indent="-150813" algn="just">
              <a:lnSpc>
                <a:spcPct val="100000"/>
              </a:lnSpc>
              <a:spcBef>
                <a:spcPts val="0"/>
              </a:spcBef>
              <a:buClrTx/>
              <a:buSzPct val="100000"/>
              <a:buFont typeface="Arial" pitchFamily="34" charset="0"/>
              <a:buChar char="•"/>
              <a:defRPr sz="1000">
                <a:solidFill>
                  <a:schemeClr val="tx1">
                    <a:lumMod val="65000"/>
                    <a:lumOff val="35000"/>
                  </a:schemeClr>
                </a:solidFill>
              </a:defRPr>
            </a:lvl5pPr>
          </a:lstStyle>
          <a:p>
            <a:pPr lvl="0"/>
            <a:r>
              <a:rPr lang="en-US" noProof="0" dirty="0"/>
              <a:t>Click to edit Master text</a:t>
            </a:r>
          </a:p>
          <a:p>
            <a:pPr lvl="1"/>
            <a:r>
              <a:rPr lang="en-US" noProof="0" dirty="0"/>
              <a:t>Second level</a:t>
            </a:r>
          </a:p>
          <a:p>
            <a:pPr lvl="2"/>
            <a:r>
              <a:rPr lang="en-US" noProof="0" dirty="0"/>
              <a:t>Third level</a:t>
            </a:r>
          </a:p>
        </p:txBody>
      </p:sp>
      <p:sp>
        <p:nvSpPr>
          <p:cNvPr id="13" name="Segnaposto contenuto 2"/>
          <p:cNvSpPr>
            <a:spLocks noGrp="1"/>
          </p:cNvSpPr>
          <p:nvPr>
            <p:ph idx="10" hasCustomPrompt="1"/>
          </p:nvPr>
        </p:nvSpPr>
        <p:spPr>
          <a:xfrm>
            <a:off x="6384032" y="2241288"/>
            <a:ext cx="5184576" cy="3780000"/>
          </a:xfrm>
          <a:prstGeom prst="rect">
            <a:avLst/>
          </a:prstGeom>
        </p:spPr>
        <p:txBody>
          <a:bodyPr>
            <a:noAutofit/>
          </a:bodyPr>
          <a:lstStyle>
            <a:lvl1pPr marL="177800" indent="-177800" algn="l">
              <a:lnSpc>
                <a:spcPct val="100000"/>
              </a:lnSpc>
              <a:spcBef>
                <a:spcPts val="1200"/>
              </a:spcBef>
              <a:buClrTx/>
              <a:buSzPct val="100000"/>
              <a:buFont typeface="Wingdings" pitchFamily="2" charset="2"/>
              <a:buChar char="§"/>
              <a:defRPr sz="1600">
                <a:solidFill>
                  <a:schemeClr val="tx1">
                    <a:lumMod val="65000"/>
                    <a:lumOff val="35000"/>
                  </a:schemeClr>
                </a:solidFill>
              </a:defRPr>
            </a:lvl1pPr>
            <a:lvl2pPr marL="627063" indent="-169863" algn="l">
              <a:lnSpc>
                <a:spcPct val="100000"/>
              </a:lnSpc>
              <a:spcBef>
                <a:spcPts val="600"/>
              </a:spcBef>
              <a:buClrTx/>
              <a:buSzPct val="100000"/>
              <a:buFont typeface="Arial" pitchFamily="34" charset="0"/>
              <a:buChar char="−"/>
              <a:defRPr sz="1400">
                <a:solidFill>
                  <a:schemeClr val="tx1">
                    <a:lumMod val="65000"/>
                    <a:lumOff val="35000"/>
                  </a:schemeClr>
                </a:solidFill>
              </a:defRPr>
            </a:lvl2pPr>
            <a:lvl3pPr marL="1077913" indent="-163513" algn="l">
              <a:lnSpc>
                <a:spcPct val="100000"/>
              </a:lnSpc>
              <a:spcBef>
                <a:spcPts val="600"/>
              </a:spcBef>
              <a:buClrTx/>
              <a:buSzPct val="100000"/>
              <a:buFont typeface="Courier New" pitchFamily="49" charset="0"/>
              <a:buChar char="o"/>
              <a:defRPr sz="1200">
                <a:solidFill>
                  <a:schemeClr val="tx1">
                    <a:lumMod val="65000"/>
                    <a:lumOff val="35000"/>
                  </a:schemeClr>
                </a:solidFill>
              </a:defRPr>
            </a:lvl3pPr>
            <a:lvl4pPr marL="1528763" indent="-157163" algn="just">
              <a:lnSpc>
                <a:spcPct val="100000"/>
              </a:lnSpc>
              <a:spcBef>
                <a:spcPts val="0"/>
              </a:spcBef>
              <a:buClrTx/>
              <a:buSzPct val="100000"/>
              <a:buFont typeface="Wingdings" pitchFamily="2" charset="2"/>
              <a:buChar char="Ø"/>
              <a:defRPr sz="1200">
                <a:solidFill>
                  <a:schemeClr val="tx1">
                    <a:lumMod val="65000"/>
                    <a:lumOff val="35000"/>
                  </a:schemeClr>
                </a:solidFill>
              </a:defRPr>
            </a:lvl4pPr>
            <a:lvl5pPr marL="1979613" indent="-150813" algn="just">
              <a:lnSpc>
                <a:spcPct val="100000"/>
              </a:lnSpc>
              <a:spcBef>
                <a:spcPts val="0"/>
              </a:spcBef>
              <a:buClrTx/>
              <a:buSzPct val="100000"/>
              <a:buFont typeface="Arial" pitchFamily="34" charset="0"/>
              <a:buChar char="•"/>
              <a:defRPr sz="1000">
                <a:solidFill>
                  <a:schemeClr val="tx1">
                    <a:lumMod val="65000"/>
                    <a:lumOff val="35000"/>
                  </a:schemeClr>
                </a:solidFill>
              </a:defRPr>
            </a:lvl5pPr>
          </a:lstStyle>
          <a:p>
            <a:pPr lvl="0"/>
            <a:r>
              <a:rPr lang="en-US" noProof="0" dirty="0"/>
              <a:t>Click to edit Master text</a:t>
            </a:r>
          </a:p>
          <a:p>
            <a:pPr lvl="1"/>
            <a:r>
              <a:rPr lang="en-US" noProof="0" dirty="0"/>
              <a:t>Second level</a:t>
            </a:r>
          </a:p>
          <a:p>
            <a:pPr lvl="2"/>
            <a:r>
              <a:rPr lang="en-US" noProof="0" dirty="0"/>
              <a:t>Third level</a:t>
            </a:r>
          </a:p>
        </p:txBody>
      </p:sp>
      <p:sp>
        <p:nvSpPr>
          <p:cNvPr id="15" name="Segnaposto numero diapositiva 19"/>
          <p:cNvSpPr txBox="1">
            <a:spLocks/>
          </p:cNvSpPr>
          <p:nvPr userDrawn="1"/>
        </p:nvSpPr>
        <p:spPr bwMode="auto">
          <a:xfrm>
            <a:off x="0" y="6575906"/>
            <a:ext cx="815515" cy="282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fld id="{68144B80-572D-40C5-899C-C859039AFF8F}" type="slidenum">
              <a:rPr lang="it-IT" sz="1000" smtClean="0">
                <a:solidFill>
                  <a:schemeClr val="bg1"/>
                </a:solidFill>
                <a:latin typeface="Arial" pitchFamily="34" charset="0"/>
                <a:cs typeface="Arial" pitchFamily="34" charset="0"/>
              </a:rPr>
              <a:pPr/>
              <a:t>‹#›</a:t>
            </a:fld>
            <a:endParaRPr lang="it-IT" sz="1000" dirty="0">
              <a:solidFill>
                <a:schemeClr val="bg1"/>
              </a:solidFill>
              <a:latin typeface="Arial" pitchFamily="34" charset="0"/>
              <a:cs typeface="Arial" pitchFamily="34" charset="0"/>
            </a:endParaRPr>
          </a:p>
        </p:txBody>
      </p:sp>
      <p:pic>
        <p:nvPicPr>
          <p:cNvPr id="17" name="Immagine 16" descr="moviri_logo_vettoriale_rev_2_modified.png"/>
          <p:cNvPicPr>
            <a:picLocks noChangeAspect="1"/>
          </p:cNvPicPr>
          <p:nvPr userDrawn="1"/>
        </p:nvPicPr>
        <p:blipFill>
          <a:blip r:embed="rId2" cstate="print">
            <a:duotone>
              <a:prstClr val="black"/>
              <a:schemeClr val="bg1">
                <a:tint val="45000"/>
                <a:satMod val="400000"/>
              </a:schemeClr>
            </a:duotone>
            <a:lum bright="40000" contrast="40000"/>
            <a:extLst>
              <a:ext uri="{28A0092B-C50C-407E-A947-70E740481C1C}">
                <a14:useLocalDpi xmlns:a14="http://schemas.microsoft.com/office/drawing/2010/main" val="0"/>
              </a:ext>
            </a:extLst>
          </a:blip>
          <a:stretch>
            <a:fillRect/>
          </a:stretch>
        </p:blipFill>
        <p:spPr>
          <a:xfrm>
            <a:off x="10825381" y="6626952"/>
            <a:ext cx="839239" cy="180000"/>
          </a:xfrm>
          <a:prstGeom prst="rect">
            <a:avLst/>
          </a:prstGeom>
        </p:spPr>
      </p:pic>
      <p:sp>
        <p:nvSpPr>
          <p:cNvPr id="9" name="Titolo 1"/>
          <p:cNvSpPr>
            <a:spLocks noGrp="1"/>
          </p:cNvSpPr>
          <p:nvPr>
            <p:ph type="title"/>
          </p:nvPr>
        </p:nvSpPr>
        <p:spPr>
          <a:xfrm>
            <a:off x="469021" y="260649"/>
            <a:ext cx="11099587" cy="638175"/>
          </a:xfrm>
          <a:prstGeom prst="rect">
            <a:avLst/>
          </a:prstGeom>
        </p:spPr>
        <p:txBody>
          <a:bodyPr/>
          <a:lstStyle>
            <a:lvl1pPr>
              <a:defRPr lang="it-IT" sz="2000" b="1" kern="1200" dirty="0">
                <a:solidFill>
                  <a:srgbClr val="19375F"/>
                </a:solidFill>
                <a:latin typeface="Arial" pitchFamily="34" charset="0"/>
                <a:ea typeface="+mj-ea"/>
                <a:cs typeface="Arial" pitchFamily="34" charset="0"/>
              </a:defRPr>
            </a:lvl1pPr>
          </a:lstStyle>
          <a:p>
            <a:pPr lvl="0" algn="l" rtl="0" eaLnBrk="1" fontAlgn="base" hangingPunct="1">
              <a:spcBef>
                <a:spcPct val="0"/>
              </a:spcBef>
              <a:spcAft>
                <a:spcPct val="0"/>
              </a:spcAft>
            </a:pPr>
            <a:r>
              <a:rPr lang="en-US" noProof="0" dirty="0"/>
              <a:t>Click to edit Master title</a:t>
            </a:r>
          </a:p>
        </p:txBody>
      </p:sp>
    </p:spTree>
    <p:extLst>
      <p:ext uri="{BB962C8B-B14F-4D97-AF65-F5344CB8AC3E}">
        <p14:creationId xmlns:p14="http://schemas.microsoft.com/office/powerpoint/2010/main" val="575870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Segnaposto numero diapositiva 19"/>
          <p:cNvSpPr txBox="1">
            <a:spLocks/>
          </p:cNvSpPr>
          <p:nvPr userDrawn="1"/>
        </p:nvSpPr>
        <p:spPr bwMode="auto">
          <a:xfrm>
            <a:off x="11280576"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Calibri" charset="0"/>
              </a:rPr>
              <a:pPr algn="l"/>
              <a:t>‹#›</a:t>
            </a:fld>
            <a:endParaRPr lang="it-IT" sz="1200" dirty="0">
              <a:solidFill>
                <a:schemeClr val="tx1"/>
              </a:solidFill>
              <a:latin typeface="+mn-lt"/>
              <a:cs typeface="Calibri"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
        <p:nvSpPr>
          <p:cNvPr id="11"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2" name="Footer Placeholder 1"/>
          <p:cNvSpPr>
            <a:spLocks noGrp="1"/>
          </p:cNvSpPr>
          <p:nvPr>
            <p:ph type="ftr" sz="quarter" idx="10"/>
          </p:nvPr>
        </p:nvSpPr>
        <p:spPr>
          <a:xfrm>
            <a:off x="3672644" y="6165305"/>
            <a:ext cx="4896544" cy="365125"/>
          </a:xfrm>
          <a:prstGeom prst="rect">
            <a:avLst/>
          </a:prstGeom>
        </p:spPr>
        <p:txBody>
          <a:bodyPr/>
          <a:lstStyle/>
          <a:p>
            <a:r>
              <a:rPr lang="en-US" dirty="0"/>
              <a:t>Mastering Java Applications Capacity - December 2015 #movinar</a:t>
            </a:r>
          </a:p>
        </p:txBody>
      </p:sp>
    </p:spTree>
    <p:extLst>
      <p:ext uri="{BB962C8B-B14F-4D97-AF65-F5344CB8AC3E}">
        <p14:creationId xmlns:p14="http://schemas.microsoft.com/office/powerpoint/2010/main" val="2421265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with BG shap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rot="10800000">
            <a:off x="1" y="0"/>
            <a:ext cx="12182140" cy="6858000"/>
          </a:xfrm>
          <a:prstGeom prst="rect">
            <a:avLst/>
          </a:prstGeom>
        </p:spPr>
      </p:pic>
      <p:sp>
        <p:nvSpPr>
          <p:cNvPr id="2" name="Title 1"/>
          <p:cNvSpPr>
            <a:spLocks noGrp="1"/>
          </p:cNvSpPr>
          <p:nvPr>
            <p:ph type="title"/>
          </p:nvPr>
        </p:nvSpPr>
        <p:spPr/>
        <p:txBody>
          <a:bodyPr>
            <a:normAutofit/>
          </a:bodyPr>
          <a:lstStyle>
            <a:lvl1pPr algn="l">
              <a:defRPr sz="4800"/>
            </a:lvl1pPr>
          </a:lstStyle>
          <a:p>
            <a:r>
              <a:rPr lang="en-US" dirty="0"/>
              <a:t>Click to edit Master title style</a:t>
            </a:r>
          </a:p>
        </p:txBody>
      </p:sp>
      <p:sp>
        <p:nvSpPr>
          <p:cNvPr id="3" name="Date Placeholder 2"/>
          <p:cNvSpPr>
            <a:spLocks noGrp="1"/>
          </p:cNvSpPr>
          <p:nvPr>
            <p:ph type="dt" sz="half" idx="10"/>
          </p:nvPr>
        </p:nvSpPr>
        <p:spPr>
          <a:xfrm>
            <a:off x="1048349" y="6356352"/>
            <a:ext cx="1005017" cy="365125"/>
          </a:xfrm>
          <a:prstGeom prst="rect">
            <a:avLst/>
          </a:prstGeom>
        </p:spPr>
        <p:txBody>
          <a:bodyPr/>
          <a:lstStyle/>
          <a:p>
            <a:fld id="{EFD6A24A-A907-7C4E-9977-58CEC08EF34B}" type="datetimeFigureOut">
              <a:rPr lang="en-US">
                <a:solidFill>
                  <a:srgbClr val="F2F2F2">
                    <a:lumMod val="50000"/>
                  </a:srgbClr>
                </a:solidFill>
              </a:rPr>
              <a:pPr/>
              <a:t>2017-09-14</a:t>
            </a:fld>
            <a:endParaRPr dirty="0">
              <a:solidFill>
                <a:srgbClr val="F2F2F2">
                  <a:lumMod val="50000"/>
                </a:srgbClr>
              </a:solidFill>
            </a:endParaRPr>
          </a:p>
        </p:txBody>
      </p:sp>
      <p:sp>
        <p:nvSpPr>
          <p:cNvPr id="4" name="Footer Placeholder 3"/>
          <p:cNvSpPr>
            <a:spLocks noGrp="1"/>
          </p:cNvSpPr>
          <p:nvPr>
            <p:ph type="ftr" sz="quarter" idx="11"/>
          </p:nvPr>
        </p:nvSpPr>
        <p:spPr>
          <a:xfrm>
            <a:off x="3670949" y="6356352"/>
            <a:ext cx="3860800" cy="365125"/>
          </a:xfrm>
          <a:prstGeom prst="rect">
            <a:avLst/>
          </a:prstGeom>
        </p:spPr>
        <p:txBody>
          <a:bodyPr/>
          <a:lstStyle>
            <a:lvl1pPr>
              <a:defRPr>
                <a:latin typeface="Calibri"/>
              </a:defRPr>
            </a:lvl1pPr>
          </a:lstStyle>
          <a:p>
            <a:endParaRPr lang="en-US" dirty="0">
              <a:solidFill>
                <a:srgbClr val="F2F2F2">
                  <a:lumMod val="50000"/>
                </a:srgbClr>
              </a:solidFill>
            </a:endParaRPr>
          </a:p>
        </p:txBody>
      </p:sp>
      <p:sp>
        <p:nvSpPr>
          <p:cNvPr id="5" name="Slide Number Placeholder 4"/>
          <p:cNvSpPr>
            <a:spLocks noGrp="1"/>
          </p:cNvSpPr>
          <p:nvPr>
            <p:ph type="sldNum" sz="quarter" idx="12"/>
          </p:nvPr>
        </p:nvSpPr>
        <p:spPr>
          <a:xfrm>
            <a:off x="618934" y="6356352"/>
            <a:ext cx="429415" cy="365125"/>
          </a:xfrm>
          <a:prstGeom prst="rect">
            <a:avLst/>
          </a:prstGeom>
        </p:spPr>
        <p:txBody>
          <a:bodyPr/>
          <a:lstStyle/>
          <a:p>
            <a:fld id="{E99260B0-6E05-2B44-81C4-1D2FAA6D9A57}" type="slidenum">
              <a:rPr>
                <a:solidFill>
                  <a:srgbClr val="F2F2F2">
                    <a:lumMod val="50000"/>
                  </a:srgbClr>
                </a:solidFill>
              </a:rPr>
              <a:pPr/>
              <a:t>‹#›</a:t>
            </a:fld>
            <a:endParaRPr dirty="0">
              <a:solidFill>
                <a:srgbClr val="F2F2F2">
                  <a:lumMod val="50000"/>
                </a:srgbClr>
              </a:solidFill>
            </a:endParaRPr>
          </a:p>
        </p:txBody>
      </p:sp>
      <p:sp>
        <p:nvSpPr>
          <p:cNvPr id="7" name="Content Placeholder 2"/>
          <p:cNvSpPr>
            <a:spLocks noGrp="1"/>
          </p:cNvSpPr>
          <p:nvPr>
            <p:ph idx="1"/>
          </p:nvPr>
        </p:nvSpPr>
        <p:spPr>
          <a:xfrm>
            <a:off x="609600" y="16002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971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2909864" y="3441032"/>
            <a:ext cx="6400800" cy="1314450"/>
          </a:xfrm>
        </p:spPr>
        <p:txBody>
          <a:bodyPr/>
          <a:lstStyle>
            <a:lvl1pPr marL="0" indent="0" algn="ctr">
              <a:buNone/>
              <a:defRPr b="0">
                <a:solidFill>
                  <a:schemeClr val="accent3">
                    <a:lumMod val="75000"/>
                  </a:schemeClr>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it-IT"/>
              <a:t>Fare clic per modificare lo stile del sottotitolo dello schema</a:t>
            </a:r>
            <a:endParaRPr lang="en-US" dirty="0"/>
          </a:p>
        </p:txBody>
      </p:sp>
      <p:pic>
        <p:nvPicPr>
          <p:cNvPr id="19" name="Immagin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
        <p:nvSpPr>
          <p:cNvPr id="20" name="Segnaposto testo 19"/>
          <p:cNvSpPr>
            <a:spLocks noGrp="1"/>
          </p:cNvSpPr>
          <p:nvPr>
            <p:ph type="body" sz="quarter" idx="11" hasCustomPrompt="1"/>
          </p:nvPr>
        </p:nvSpPr>
        <p:spPr>
          <a:xfrm>
            <a:off x="2255838" y="2277045"/>
            <a:ext cx="7708900" cy="1223963"/>
          </a:xfrm>
        </p:spPr>
        <p:txBody>
          <a:bodyPr anchor="ctr">
            <a:normAutofit/>
          </a:bodyPr>
          <a:lstStyle>
            <a:lvl1pPr algn="ctr">
              <a:defRPr sz="3600">
                <a:solidFill>
                  <a:schemeClr val="tx1"/>
                </a:solidFill>
              </a:defRPr>
            </a:lvl1pPr>
          </a:lstStyle>
          <a:p>
            <a:pPr lvl="0"/>
            <a:r>
              <a:rPr lang="en-US" dirty="0"/>
              <a:t>Click to edit Master title style</a:t>
            </a:r>
            <a:endParaRPr lang="it-IT" dirty="0"/>
          </a:p>
        </p:txBody>
      </p:sp>
    </p:spTree>
    <p:extLst>
      <p:ext uri="{BB962C8B-B14F-4D97-AF65-F5344CB8AC3E}">
        <p14:creationId xmlns:p14="http://schemas.microsoft.com/office/powerpoint/2010/main" val="169123826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5"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8" name="Segnaposto numero diapositiva 19"/>
          <p:cNvSpPr txBox="1">
            <a:spLocks/>
          </p:cNvSpPr>
          <p:nvPr userDrawn="1"/>
        </p:nvSpPr>
        <p:spPr bwMode="auto">
          <a:xfrm>
            <a:off x="11280576"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
        <p:nvSpPr>
          <p:cNvPr id="7" name="Segnaposto testo 6"/>
          <p:cNvSpPr>
            <a:spLocks noGrp="1"/>
          </p:cNvSpPr>
          <p:nvPr>
            <p:ph type="body" sz="quarter" idx="10" hasCustomPrompt="1"/>
          </p:nvPr>
        </p:nvSpPr>
        <p:spPr>
          <a:xfrm>
            <a:off x="469021" y="1700213"/>
            <a:ext cx="11099587" cy="4176712"/>
          </a:xfrm>
        </p:spPr>
        <p:txBody>
          <a:bodyPr/>
          <a:lstStyle>
            <a:lvl1pPr marL="0" indent="0" algn="l" defTabSz="457181" rtl="0" eaLnBrk="1" latinLnBrk="0" hangingPunct="1">
              <a:spcBef>
                <a:spcPct val="20000"/>
              </a:spcBef>
              <a:buFont typeface="Arial"/>
              <a:buNone/>
              <a:defRPr b="0">
                <a:solidFill>
                  <a:schemeClr val="accent3">
                    <a:lumMod val="75000"/>
                  </a:schemeClr>
                </a:solidFill>
              </a:defRPr>
            </a:lvl1pPr>
            <a:lvl2pPr>
              <a:defRPr sz="2000">
                <a:solidFill>
                  <a:schemeClr val="accent3">
                    <a:lumMod val="75000"/>
                  </a:schemeClr>
                </a:solidFill>
              </a:defRPr>
            </a:lvl2pPr>
            <a:lvl3pPr>
              <a:defRPr sz="1800">
                <a:solidFill>
                  <a:schemeClr val="accent3">
                    <a:lumMod val="75000"/>
                  </a:schemeClr>
                </a:solidFill>
              </a:defRPr>
            </a:lvl3pPr>
            <a:lvl4pPr>
              <a:defRPr sz="1600">
                <a:solidFill>
                  <a:schemeClr val="accent3">
                    <a:lumMod val="75000"/>
                  </a:schemeClr>
                </a:solidFill>
              </a:defRPr>
            </a:lvl4pPr>
            <a:lvl5pPr>
              <a:defRPr sz="1600">
                <a:solidFill>
                  <a:schemeClr val="accent3">
                    <a:lumMod val="75000"/>
                  </a:schemeClr>
                </a:solidFill>
              </a:defRPr>
            </a:lvl5pPr>
          </a:lstStyle>
          <a:p>
            <a:pPr marL="0" lvl="0" indent="0" algn="l" defTabSz="457181" rtl="0" eaLnBrk="1" latinLnBrk="0" hangingPunct="1">
              <a:spcBef>
                <a:spcPct val="20000"/>
              </a:spcBef>
              <a:buFont typeface="Arial"/>
              <a:buNone/>
            </a:pPr>
            <a:r>
              <a:rPr lang="en-US" altLang="en-US" dirty="0"/>
              <a:t>Click to edit Master text styles</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285158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olo e tabella">
    <p:spTree>
      <p:nvGrpSpPr>
        <p:cNvPr id="1" name=""/>
        <p:cNvGrpSpPr/>
        <p:nvPr/>
      </p:nvGrpSpPr>
      <p:grpSpPr>
        <a:xfrm>
          <a:off x="0" y="0"/>
          <a:ext cx="0" cy="0"/>
          <a:chOff x="0" y="0"/>
          <a:chExt cx="0" cy="0"/>
        </a:xfrm>
      </p:grpSpPr>
      <p:sp>
        <p:nvSpPr>
          <p:cNvPr id="3" name="Segnaposto tabella 2"/>
          <p:cNvSpPr>
            <a:spLocks noGrp="1"/>
          </p:cNvSpPr>
          <p:nvPr>
            <p:ph type="tbl" sz="quarter" idx="11"/>
          </p:nvPr>
        </p:nvSpPr>
        <p:spPr>
          <a:xfrm>
            <a:off x="566225" y="1700213"/>
            <a:ext cx="11001888" cy="4176712"/>
          </a:xfrm>
        </p:spPr>
        <p:txBody>
          <a:bodyPr/>
          <a:lstStyle>
            <a:lvl1pPr>
              <a:defRPr>
                <a:solidFill>
                  <a:schemeClr val="accent3">
                    <a:lumMod val="75000"/>
                  </a:schemeClr>
                </a:solidFill>
              </a:defRPr>
            </a:lvl1pPr>
          </a:lstStyle>
          <a:p>
            <a:r>
              <a:rPr lang="it-IT"/>
              <a:t>Fare clic sull'icona per inserire una tabella</a:t>
            </a:r>
            <a:endParaRPr lang="it-IT" dirty="0"/>
          </a:p>
        </p:txBody>
      </p:sp>
      <p:sp>
        <p:nvSpPr>
          <p:cNvPr id="5"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8" name="Segnaposto numero diapositiva 19"/>
          <p:cNvSpPr txBox="1">
            <a:spLocks/>
          </p:cNvSpPr>
          <p:nvPr userDrawn="1"/>
        </p:nvSpPr>
        <p:spPr bwMode="auto">
          <a:xfrm>
            <a:off x="11280576"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Tree>
    <p:extLst>
      <p:ext uri="{BB962C8B-B14F-4D97-AF65-F5344CB8AC3E}">
        <p14:creationId xmlns:p14="http://schemas.microsoft.com/office/powerpoint/2010/main" val="351930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Segnaposto numero diapositiva 19"/>
          <p:cNvSpPr txBox="1">
            <a:spLocks/>
          </p:cNvSpPr>
          <p:nvPr userDrawn="1"/>
        </p:nvSpPr>
        <p:spPr bwMode="auto">
          <a:xfrm>
            <a:off x="11280576"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
        <p:nvSpPr>
          <p:cNvPr id="10" name="Content Placeholder 2"/>
          <p:cNvSpPr>
            <a:spLocks noGrp="1"/>
          </p:cNvSpPr>
          <p:nvPr>
            <p:ph sz="half" idx="1"/>
          </p:nvPr>
        </p:nvSpPr>
        <p:spPr>
          <a:xfrm>
            <a:off x="457200" y="1692202"/>
            <a:ext cx="5400000" cy="4113062"/>
          </a:xfrm>
        </p:spPr>
        <p:txBody>
          <a:bodyPr/>
          <a:lstStyle>
            <a:lvl1pPr>
              <a:defRPr sz="2800">
                <a:solidFill>
                  <a:schemeClr val="accent3">
                    <a:lumMod val="75000"/>
                  </a:schemeClr>
                </a:solidFill>
              </a:defRPr>
            </a:lvl1pPr>
            <a:lvl2pPr>
              <a:defRPr sz="2400">
                <a:solidFill>
                  <a:schemeClr val="accent3">
                    <a:lumMod val="75000"/>
                  </a:schemeClr>
                </a:solidFill>
              </a:defRPr>
            </a:lvl2pPr>
            <a:lvl3pPr>
              <a:defRPr sz="2000">
                <a:solidFill>
                  <a:schemeClr val="accent3">
                    <a:lumMod val="75000"/>
                  </a:schemeClr>
                </a:solidFill>
              </a:defRPr>
            </a:lvl3pPr>
            <a:lvl4pPr>
              <a:defRPr sz="1800">
                <a:solidFill>
                  <a:schemeClr val="accent3">
                    <a:lumMod val="75000"/>
                  </a:schemeClr>
                </a:solidFill>
              </a:defRPr>
            </a:lvl4pPr>
            <a:lvl5pPr>
              <a:defRPr sz="1800">
                <a:solidFill>
                  <a:schemeClr val="accent3">
                    <a:lumMod val="75000"/>
                  </a:schemeClr>
                </a:solidFill>
              </a:defRPr>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1" name="Content Placeholder 3"/>
          <p:cNvSpPr>
            <a:spLocks noGrp="1"/>
          </p:cNvSpPr>
          <p:nvPr>
            <p:ph sz="half" idx="2"/>
          </p:nvPr>
        </p:nvSpPr>
        <p:spPr>
          <a:xfrm>
            <a:off x="6312024" y="1692202"/>
            <a:ext cx="5400000" cy="4113062"/>
          </a:xfrm>
        </p:spPr>
        <p:txBody>
          <a:bodyPr/>
          <a:lstStyle>
            <a:lvl1pPr>
              <a:defRPr sz="2800">
                <a:solidFill>
                  <a:schemeClr val="accent3">
                    <a:lumMod val="75000"/>
                  </a:schemeClr>
                </a:solidFill>
              </a:defRPr>
            </a:lvl1pPr>
            <a:lvl2pPr>
              <a:defRPr sz="2400">
                <a:solidFill>
                  <a:schemeClr val="accent3">
                    <a:lumMod val="75000"/>
                  </a:schemeClr>
                </a:solidFill>
              </a:defRPr>
            </a:lvl2pPr>
            <a:lvl3pPr>
              <a:defRPr sz="2000">
                <a:solidFill>
                  <a:schemeClr val="accent3">
                    <a:lumMod val="75000"/>
                  </a:schemeClr>
                </a:solidFill>
              </a:defRPr>
            </a:lvl3pPr>
            <a:lvl4pPr>
              <a:defRPr sz="1800">
                <a:solidFill>
                  <a:schemeClr val="accent3">
                    <a:lumMod val="75000"/>
                  </a:schemeClr>
                </a:solidFill>
              </a:defRPr>
            </a:lvl4pPr>
            <a:lvl5pPr>
              <a:defRPr sz="1800">
                <a:solidFill>
                  <a:schemeClr val="accent3">
                    <a:lumMod val="75000"/>
                  </a:schemeClr>
                </a:solidFill>
              </a:defRPr>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Tree>
    <p:extLst>
      <p:ext uri="{BB962C8B-B14F-4D97-AF65-F5344CB8AC3E}">
        <p14:creationId xmlns:p14="http://schemas.microsoft.com/office/powerpoint/2010/main" val="2625423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Segnaposto numero diapositiva 19"/>
          <p:cNvSpPr txBox="1">
            <a:spLocks/>
          </p:cNvSpPr>
          <p:nvPr userDrawn="1"/>
        </p:nvSpPr>
        <p:spPr bwMode="auto">
          <a:xfrm>
            <a:off x="11280576"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
        <p:nvSpPr>
          <p:cNvPr id="10" name="Content Placeholder 2"/>
          <p:cNvSpPr>
            <a:spLocks noGrp="1"/>
          </p:cNvSpPr>
          <p:nvPr>
            <p:ph sz="half" idx="1"/>
          </p:nvPr>
        </p:nvSpPr>
        <p:spPr>
          <a:xfrm>
            <a:off x="457200" y="2348880"/>
            <a:ext cx="3564000" cy="3456384"/>
          </a:xfrm>
        </p:spPr>
        <p:txBody>
          <a:bodyPr/>
          <a:lstStyle>
            <a:lvl1pPr>
              <a:defRPr sz="1400">
                <a:solidFill>
                  <a:schemeClr val="accent3">
                    <a:lumMod val="75000"/>
                  </a:schemeClr>
                </a:solidFill>
              </a:defRPr>
            </a:lvl1pPr>
            <a:lvl2pPr>
              <a:defRPr sz="1200">
                <a:solidFill>
                  <a:schemeClr val="accent3">
                    <a:lumMod val="75000"/>
                  </a:schemeClr>
                </a:solidFill>
              </a:defRPr>
            </a:lvl2pPr>
            <a:lvl3pPr>
              <a:defRPr sz="1100">
                <a:solidFill>
                  <a:schemeClr val="accent3">
                    <a:lumMod val="75000"/>
                  </a:schemeClr>
                </a:solidFill>
              </a:defRPr>
            </a:lvl3pPr>
            <a:lvl4pPr>
              <a:defRPr sz="1050">
                <a:solidFill>
                  <a:schemeClr val="accent3">
                    <a:lumMod val="75000"/>
                  </a:schemeClr>
                </a:solidFill>
              </a:defRPr>
            </a:lvl4pPr>
            <a:lvl5pPr>
              <a:defRPr sz="1050">
                <a:solidFill>
                  <a:schemeClr val="accent3">
                    <a:lumMod val="75000"/>
                  </a:schemeClr>
                </a:solidFill>
              </a:defRPr>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9" name="Text Placeholder 2"/>
          <p:cNvSpPr>
            <a:spLocks noGrp="1"/>
          </p:cNvSpPr>
          <p:nvPr>
            <p:ph type="body" idx="12"/>
          </p:nvPr>
        </p:nvSpPr>
        <p:spPr>
          <a:xfrm>
            <a:off x="457200" y="1556792"/>
            <a:ext cx="3564000" cy="604778"/>
          </a:xfrm>
        </p:spPr>
        <p:txBody>
          <a:bodyPr anchor="b">
            <a:normAutofit/>
          </a:bodyPr>
          <a:lstStyle>
            <a:lvl1pPr marL="0" indent="0">
              <a:buNone/>
              <a:defRPr lang="en-US" sz="1800" b="1" kern="1200" dirty="0" smtClean="0">
                <a:solidFill>
                  <a:schemeClr val="tx1"/>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it-IT"/>
              <a:t>Fare clic per modificare stili del testo dello schema</a:t>
            </a:r>
          </a:p>
        </p:txBody>
      </p:sp>
      <p:sp>
        <p:nvSpPr>
          <p:cNvPr id="18" name="Content Placeholder 2"/>
          <p:cNvSpPr>
            <a:spLocks noGrp="1"/>
          </p:cNvSpPr>
          <p:nvPr>
            <p:ph sz="half" idx="13" hasCustomPrompt="1"/>
          </p:nvPr>
        </p:nvSpPr>
        <p:spPr>
          <a:xfrm>
            <a:off x="4295800" y="2348880"/>
            <a:ext cx="3564000" cy="3456384"/>
          </a:xfrm>
        </p:spPr>
        <p:txBody>
          <a:bodyPr>
            <a:normAutofit/>
          </a:bodyPr>
          <a:lstStyle>
            <a:lvl1pPr algn="l" rtl="0" eaLnBrk="1" fontAlgn="base" hangingPunct="1">
              <a:spcBef>
                <a:spcPct val="20000"/>
              </a:spcBef>
              <a:spcAft>
                <a:spcPct val="0"/>
              </a:spcAft>
              <a:defRPr lang="en-US" altLang="en-US" sz="1400" b="0" kern="1200" dirty="0" smtClean="0">
                <a:solidFill>
                  <a:schemeClr val="accent3">
                    <a:lumMod val="75000"/>
                  </a:schemeClr>
                </a:solidFill>
                <a:latin typeface="+mn-lt"/>
                <a:ea typeface="+mn-ea"/>
                <a:cs typeface="Arial"/>
              </a:defRPr>
            </a:lvl1pPr>
            <a:lvl2pPr marL="800081" indent="-342900" algn="l" rtl="0" eaLnBrk="1" fontAlgn="base" hangingPunct="1">
              <a:spcBef>
                <a:spcPct val="20000"/>
              </a:spcBef>
              <a:spcAft>
                <a:spcPct val="0"/>
              </a:spcAft>
              <a:defRPr lang="en-US" altLang="en-US" sz="1200" kern="1200" dirty="0" smtClean="0">
                <a:solidFill>
                  <a:schemeClr val="accent3">
                    <a:lumMod val="75000"/>
                  </a:schemeClr>
                </a:solidFill>
                <a:latin typeface="+mn-lt"/>
                <a:ea typeface="+mn-ea"/>
                <a:cs typeface="Arial"/>
              </a:defRPr>
            </a:lvl2pPr>
            <a:lvl3pPr marL="1257261" indent="-342900" algn="l" rtl="0" eaLnBrk="1" fontAlgn="base" hangingPunct="1">
              <a:spcBef>
                <a:spcPct val="20000"/>
              </a:spcBef>
              <a:spcAft>
                <a:spcPct val="0"/>
              </a:spcAft>
              <a:defRPr lang="en-US" altLang="en-US" sz="1100" kern="1200" dirty="0" smtClean="0">
                <a:solidFill>
                  <a:schemeClr val="accent3">
                    <a:lumMod val="75000"/>
                  </a:schemeClr>
                </a:solidFill>
                <a:latin typeface="+mn-lt"/>
                <a:ea typeface="+mn-ea"/>
                <a:cs typeface="Arial"/>
              </a:defRPr>
            </a:lvl3pPr>
            <a:lvl4pPr marL="1657293" indent="-285750" algn="l" rtl="0" eaLnBrk="1" fontAlgn="base" hangingPunct="1">
              <a:spcBef>
                <a:spcPct val="20000"/>
              </a:spcBef>
              <a:spcAft>
                <a:spcPct val="0"/>
              </a:spcAft>
              <a:defRPr lang="en-US" altLang="en-US" sz="1050" kern="1200" dirty="0" smtClean="0">
                <a:solidFill>
                  <a:schemeClr val="accent3">
                    <a:lumMod val="75000"/>
                  </a:schemeClr>
                </a:solidFill>
                <a:latin typeface="+mn-lt"/>
                <a:ea typeface="+mn-ea"/>
                <a:cs typeface="Arial"/>
              </a:defRPr>
            </a:lvl4pPr>
            <a:lvl5pPr marL="2114473" indent="-285750" algn="l" rtl="0" eaLnBrk="1" fontAlgn="base" hangingPunct="1">
              <a:spcBef>
                <a:spcPct val="20000"/>
              </a:spcBef>
              <a:spcAft>
                <a:spcPct val="0"/>
              </a:spcAft>
              <a:defRPr lang="en-US" altLang="en-US" sz="1050" kern="1200" dirty="0">
                <a:solidFill>
                  <a:schemeClr val="accent3">
                    <a:lumMod val="75000"/>
                  </a:schemeClr>
                </a:solidFill>
                <a:latin typeface="+mn-lt"/>
                <a:ea typeface="+mn-ea"/>
                <a:cs typeface="Arial"/>
              </a:defRPr>
            </a:lvl5pPr>
            <a:lvl6pPr>
              <a:defRPr sz="1800"/>
            </a:lvl6pPr>
            <a:lvl7pPr>
              <a:defRPr sz="1800"/>
            </a:lvl7pPr>
            <a:lvl8pPr>
              <a:defRPr sz="1800"/>
            </a:lvl8pPr>
            <a:lvl9pPr>
              <a:defRPr sz="1800"/>
            </a:lvl9pPr>
          </a:lstStyle>
          <a:p>
            <a:pPr lvl="0"/>
            <a:r>
              <a:rPr lang="en-US" dirty="0"/>
              <a:t>Click to edit Master text styles</a:t>
            </a:r>
          </a:p>
          <a:p>
            <a:pPr marL="800081" lvl="1" indent="-342900" algn="l" rtl="0" eaLnBrk="1" fontAlgn="base" hangingPunct="1">
              <a:spcBef>
                <a:spcPct val="20000"/>
              </a:spcBef>
              <a:spcAft>
                <a:spcPct val="0"/>
              </a:spcAft>
              <a:buChar char="–"/>
            </a:pPr>
            <a:r>
              <a:rPr lang="en-US" dirty="0"/>
              <a:t>Second level</a:t>
            </a:r>
          </a:p>
          <a:p>
            <a:pPr marL="1257261" lvl="2" indent="-342900" algn="l" rtl="0" eaLnBrk="1" fontAlgn="base" hangingPunct="1">
              <a:spcBef>
                <a:spcPct val="20000"/>
              </a:spcBef>
              <a:spcAft>
                <a:spcPct val="0"/>
              </a:spcAft>
              <a:buChar char="•"/>
            </a:pPr>
            <a:r>
              <a:rPr lang="en-US" dirty="0"/>
              <a:t>Third level</a:t>
            </a:r>
          </a:p>
          <a:p>
            <a:pPr marL="1657293" lvl="3" indent="-285750" algn="l" rtl="0" eaLnBrk="1" fontAlgn="base" hangingPunct="1">
              <a:spcBef>
                <a:spcPct val="20000"/>
              </a:spcBef>
              <a:spcAft>
                <a:spcPct val="0"/>
              </a:spcAft>
              <a:buChar char="–"/>
            </a:pPr>
            <a:r>
              <a:rPr lang="en-US" dirty="0"/>
              <a:t>Fourth level</a:t>
            </a:r>
          </a:p>
          <a:p>
            <a:pPr marL="2114473" lvl="4" indent="-285750" algn="l" rtl="0" eaLnBrk="1" fontAlgn="base" hangingPunct="1">
              <a:spcBef>
                <a:spcPct val="20000"/>
              </a:spcBef>
              <a:spcAft>
                <a:spcPct val="0"/>
              </a:spcAft>
              <a:buChar char="»"/>
            </a:pPr>
            <a:r>
              <a:rPr lang="en-US" dirty="0"/>
              <a:t>Fifth level</a:t>
            </a:r>
          </a:p>
        </p:txBody>
      </p:sp>
      <p:sp>
        <p:nvSpPr>
          <p:cNvPr id="19" name="Text Placeholder 2"/>
          <p:cNvSpPr>
            <a:spLocks noGrp="1"/>
          </p:cNvSpPr>
          <p:nvPr>
            <p:ph type="body" idx="14"/>
          </p:nvPr>
        </p:nvSpPr>
        <p:spPr>
          <a:xfrm>
            <a:off x="4295800" y="1556792"/>
            <a:ext cx="3564000" cy="604778"/>
          </a:xfrm>
        </p:spPr>
        <p:txBody>
          <a:bodyPr anchor="b">
            <a:normAutofit/>
          </a:bodyPr>
          <a:lstStyle>
            <a:lvl1pPr marL="0" indent="0">
              <a:buNone/>
              <a:defRPr lang="en-US" sz="1800" b="1" kern="1200" dirty="0" smtClean="0">
                <a:solidFill>
                  <a:schemeClr val="tx1"/>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it-IT"/>
              <a:t>Fare clic per modificare stili del testo dello schema</a:t>
            </a:r>
          </a:p>
        </p:txBody>
      </p:sp>
      <p:sp>
        <p:nvSpPr>
          <p:cNvPr id="20" name="Content Placeholder 2"/>
          <p:cNvSpPr>
            <a:spLocks noGrp="1"/>
          </p:cNvSpPr>
          <p:nvPr>
            <p:ph sz="half" idx="15"/>
          </p:nvPr>
        </p:nvSpPr>
        <p:spPr>
          <a:xfrm>
            <a:off x="8256240" y="2348880"/>
            <a:ext cx="3564000" cy="3456384"/>
          </a:xfrm>
        </p:spPr>
        <p:txBody>
          <a:bodyPr/>
          <a:lstStyle>
            <a:lvl1pPr>
              <a:defRPr lang="en-US" altLang="en-US" sz="1400" b="0" kern="1200" dirty="0" smtClean="0">
                <a:solidFill>
                  <a:schemeClr val="accent3">
                    <a:lumMod val="75000"/>
                  </a:schemeClr>
                </a:solidFill>
                <a:latin typeface="+mn-lt"/>
                <a:ea typeface="+mn-ea"/>
                <a:cs typeface="Arial"/>
              </a:defRPr>
            </a:lvl1pPr>
            <a:lvl2pPr marL="800081" indent="-342900">
              <a:defRPr lang="en-US" altLang="en-US" sz="1200" kern="1200" dirty="0" smtClean="0">
                <a:solidFill>
                  <a:schemeClr val="accent3">
                    <a:lumMod val="75000"/>
                  </a:schemeClr>
                </a:solidFill>
                <a:latin typeface="+mn-lt"/>
                <a:ea typeface="+mn-ea"/>
                <a:cs typeface="Arial"/>
              </a:defRPr>
            </a:lvl2pPr>
            <a:lvl3pPr marL="1257261" indent="-342900">
              <a:defRPr lang="en-US" altLang="en-US" sz="1100" kern="1200" dirty="0" smtClean="0">
                <a:solidFill>
                  <a:schemeClr val="accent3">
                    <a:lumMod val="75000"/>
                  </a:schemeClr>
                </a:solidFill>
                <a:latin typeface="+mn-lt"/>
                <a:ea typeface="+mn-ea"/>
                <a:cs typeface="Arial"/>
              </a:defRPr>
            </a:lvl3pPr>
            <a:lvl4pPr marL="1657293" indent="-285750">
              <a:defRPr lang="en-US" altLang="en-US" sz="1050" kern="1200" dirty="0" smtClean="0">
                <a:solidFill>
                  <a:schemeClr val="accent3">
                    <a:lumMod val="75000"/>
                  </a:schemeClr>
                </a:solidFill>
                <a:latin typeface="+mn-lt"/>
                <a:ea typeface="+mn-ea"/>
                <a:cs typeface="Arial"/>
              </a:defRPr>
            </a:lvl4pPr>
            <a:lvl5pPr marL="2114473" indent="-285750">
              <a:defRPr lang="en-US" altLang="en-US" sz="1050" kern="1200" dirty="0">
                <a:solidFill>
                  <a:schemeClr val="accent3">
                    <a:lumMod val="75000"/>
                  </a:schemeClr>
                </a:solidFill>
                <a:latin typeface="+mn-lt"/>
                <a:ea typeface="+mn-ea"/>
                <a:cs typeface="Arial"/>
              </a:defRPr>
            </a:lvl5pPr>
            <a:lvl6pPr>
              <a:defRPr sz="1800"/>
            </a:lvl6pPr>
            <a:lvl7pPr>
              <a:defRPr sz="1800"/>
            </a:lvl7pPr>
            <a:lvl8pPr>
              <a:defRPr sz="1800"/>
            </a:lvl8pPr>
            <a:lvl9pPr>
              <a:defRPr sz="1800"/>
            </a:lvl9pPr>
          </a:lstStyle>
          <a:p>
            <a:pPr marL="0" lvl="0" indent="0" algn="l" rtl="0" eaLnBrk="1" fontAlgn="base" hangingPunct="1">
              <a:spcBef>
                <a:spcPct val="20000"/>
              </a:spcBef>
              <a:spcAft>
                <a:spcPct val="0"/>
              </a:spcAft>
              <a:buNone/>
            </a:pPr>
            <a:r>
              <a:rPr lang="it-IT"/>
              <a:t>Fare clic per modificare stili del testo dello schema</a:t>
            </a:r>
          </a:p>
          <a:p>
            <a:pPr marL="0" lvl="1" indent="0" algn="l" rtl="0" eaLnBrk="1" fontAlgn="base" hangingPunct="1">
              <a:spcBef>
                <a:spcPct val="20000"/>
              </a:spcBef>
              <a:spcAft>
                <a:spcPct val="0"/>
              </a:spcAft>
              <a:buNone/>
            </a:pPr>
            <a:r>
              <a:rPr lang="it-IT"/>
              <a:t>Secondo livello</a:t>
            </a:r>
          </a:p>
          <a:p>
            <a:pPr marL="0" lvl="2" indent="0" algn="l" rtl="0" eaLnBrk="1" fontAlgn="base" hangingPunct="1">
              <a:spcBef>
                <a:spcPct val="20000"/>
              </a:spcBef>
              <a:spcAft>
                <a:spcPct val="0"/>
              </a:spcAft>
              <a:buNone/>
            </a:pPr>
            <a:r>
              <a:rPr lang="it-IT"/>
              <a:t>Terzo livello</a:t>
            </a:r>
          </a:p>
          <a:p>
            <a:pPr marL="0" lvl="3" indent="0" algn="l" rtl="0" eaLnBrk="1" fontAlgn="base" hangingPunct="1">
              <a:spcBef>
                <a:spcPct val="20000"/>
              </a:spcBef>
              <a:spcAft>
                <a:spcPct val="0"/>
              </a:spcAft>
              <a:buNone/>
            </a:pPr>
            <a:r>
              <a:rPr lang="it-IT"/>
              <a:t>Quarto livello</a:t>
            </a:r>
          </a:p>
          <a:p>
            <a:pPr marL="0" lvl="4" indent="0" algn="l" rtl="0" eaLnBrk="1" fontAlgn="base" hangingPunct="1">
              <a:spcBef>
                <a:spcPct val="20000"/>
              </a:spcBef>
              <a:spcAft>
                <a:spcPct val="0"/>
              </a:spcAft>
              <a:buNone/>
            </a:pPr>
            <a:r>
              <a:rPr lang="it-IT"/>
              <a:t>Quinto livello</a:t>
            </a:r>
            <a:endParaRPr lang="en-US" dirty="0"/>
          </a:p>
        </p:txBody>
      </p:sp>
      <p:sp>
        <p:nvSpPr>
          <p:cNvPr id="21" name="Text Placeholder 2"/>
          <p:cNvSpPr>
            <a:spLocks noGrp="1"/>
          </p:cNvSpPr>
          <p:nvPr>
            <p:ph type="body" idx="16"/>
          </p:nvPr>
        </p:nvSpPr>
        <p:spPr>
          <a:xfrm>
            <a:off x="8256239" y="1556792"/>
            <a:ext cx="3564000" cy="604778"/>
          </a:xfrm>
        </p:spPr>
        <p:txBody>
          <a:bodyPr anchor="b">
            <a:normAutofit/>
          </a:bodyPr>
          <a:lstStyle>
            <a:lvl1pPr marL="0" indent="0">
              <a:buNone/>
              <a:defRPr lang="en-US" sz="1800" b="1" kern="1200" dirty="0" smtClean="0">
                <a:solidFill>
                  <a:schemeClr val="tx1"/>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it-IT"/>
              <a:t>Fare clic per modificare stili del testo dello schema</a:t>
            </a:r>
          </a:p>
        </p:txBody>
      </p:sp>
      <p:sp>
        <p:nvSpPr>
          <p:cNvPr id="22"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Tree>
    <p:extLst>
      <p:ext uri="{BB962C8B-B14F-4D97-AF65-F5344CB8AC3E}">
        <p14:creationId xmlns:p14="http://schemas.microsoft.com/office/powerpoint/2010/main" val="903897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8" name="Segnaposto numero diapositiva 19"/>
          <p:cNvSpPr txBox="1">
            <a:spLocks/>
          </p:cNvSpPr>
          <p:nvPr userDrawn="1"/>
        </p:nvSpPr>
        <p:spPr bwMode="auto">
          <a:xfrm>
            <a:off x="11280576"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
        <p:nvSpPr>
          <p:cNvPr id="11"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Tree>
    <p:extLst>
      <p:ext uri="{BB962C8B-B14F-4D97-AF65-F5344CB8AC3E}">
        <p14:creationId xmlns:p14="http://schemas.microsoft.com/office/powerpoint/2010/main" val="2675813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p:bg>
      <p:bgRef idx="1001">
        <a:schemeClr val="bg1"/>
      </p:bgRef>
    </p:bg>
    <p:spTree>
      <p:nvGrpSpPr>
        <p:cNvPr id="1" name=""/>
        <p:cNvGrpSpPr/>
        <p:nvPr/>
      </p:nvGrpSpPr>
      <p:grpSpPr>
        <a:xfrm>
          <a:off x="0" y="0"/>
          <a:ext cx="0" cy="0"/>
          <a:chOff x="0" y="0"/>
          <a:chExt cx="0" cy="0"/>
        </a:xfrm>
      </p:grpSpPr>
      <p:sp>
        <p:nvSpPr>
          <p:cNvPr id="10" name="CasellaDiTesto 9"/>
          <p:cNvSpPr txBox="1"/>
          <p:nvPr userDrawn="1"/>
        </p:nvSpPr>
        <p:spPr>
          <a:xfrm>
            <a:off x="1199455" y="3719600"/>
            <a:ext cx="1440161" cy="707886"/>
          </a:xfrm>
          <a:prstGeom prst="rect">
            <a:avLst/>
          </a:prstGeom>
          <a:noFill/>
        </p:spPr>
        <p:txBody>
          <a:bodyPr wrap="square" rtlCol="0">
            <a:spAutoFit/>
          </a:bodyPr>
          <a:lstStyle/>
          <a:p>
            <a:r>
              <a:rPr lang="en-US" sz="1000" b="0" noProof="0" dirty="0">
                <a:solidFill>
                  <a:schemeClr val="tx1"/>
                </a:solidFill>
                <a:latin typeface="+mj-lt"/>
              </a:rPr>
              <a:t>Headquarters</a:t>
            </a:r>
          </a:p>
          <a:p>
            <a:r>
              <a:rPr lang="en-US" sz="1000" b="0" noProof="0" dirty="0">
                <a:solidFill>
                  <a:schemeClr val="accent3">
                    <a:lumMod val="75000"/>
                  </a:schemeClr>
                </a:solidFill>
                <a:latin typeface="+mj-lt"/>
              </a:rPr>
              <a:t>Via Schiaffino</a:t>
            </a:r>
            <a:r>
              <a:rPr lang="en-US" sz="1000" b="0" baseline="0" noProof="0" dirty="0">
                <a:solidFill>
                  <a:schemeClr val="accent3">
                    <a:lumMod val="75000"/>
                  </a:schemeClr>
                </a:solidFill>
                <a:latin typeface="+mj-lt"/>
              </a:rPr>
              <a:t> 11C</a:t>
            </a:r>
          </a:p>
          <a:p>
            <a:r>
              <a:rPr lang="en-US" sz="1000" b="0" baseline="0" noProof="0" dirty="0">
                <a:solidFill>
                  <a:schemeClr val="accent3">
                    <a:lumMod val="75000"/>
                  </a:schemeClr>
                </a:solidFill>
                <a:latin typeface="+mj-lt"/>
              </a:rPr>
              <a:t>20158 Milan Italy</a:t>
            </a:r>
          </a:p>
          <a:p>
            <a:r>
              <a:rPr lang="en-US" sz="1000" b="0" baseline="0" noProof="0" dirty="0">
                <a:solidFill>
                  <a:schemeClr val="accent3">
                    <a:lumMod val="75000"/>
                  </a:schemeClr>
                </a:solidFill>
                <a:latin typeface="+mj-lt"/>
              </a:rPr>
              <a:t>T +39-024951-7001</a:t>
            </a:r>
            <a:endParaRPr lang="en-US" sz="1000" b="0" noProof="0" dirty="0">
              <a:solidFill>
                <a:schemeClr val="accent3">
                  <a:lumMod val="75000"/>
                </a:schemeClr>
              </a:solidFill>
              <a:latin typeface="+mj-lt"/>
            </a:endParaRPr>
          </a:p>
        </p:txBody>
      </p:sp>
      <p:sp>
        <p:nvSpPr>
          <p:cNvPr id="11" name="CasellaDiTesto 10"/>
          <p:cNvSpPr txBox="1"/>
          <p:nvPr userDrawn="1"/>
        </p:nvSpPr>
        <p:spPr>
          <a:xfrm>
            <a:off x="3102555" y="3719600"/>
            <a:ext cx="1625293" cy="707886"/>
          </a:xfrm>
          <a:prstGeom prst="rect">
            <a:avLst/>
          </a:prstGeom>
          <a:noFill/>
        </p:spPr>
        <p:txBody>
          <a:bodyPr wrap="square" rtlCol="0">
            <a:spAutoFit/>
          </a:bodyPr>
          <a:lstStyle/>
          <a:p>
            <a:pPr algn="l" rtl="0" fontAlgn="base">
              <a:spcBef>
                <a:spcPct val="0"/>
              </a:spcBef>
              <a:spcAft>
                <a:spcPct val="0"/>
              </a:spcAft>
            </a:pPr>
            <a:r>
              <a:rPr lang="en-US" sz="1000" b="0" kern="1200" noProof="0" dirty="0">
                <a:solidFill>
                  <a:schemeClr val="tx1"/>
                </a:solidFill>
                <a:latin typeface="+mj-lt"/>
                <a:ea typeface="+mn-ea"/>
                <a:cs typeface="Arial" charset="0"/>
              </a:rPr>
              <a:t>USA East</a:t>
            </a:r>
          </a:p>
          <a:p>
            <a:pPr algn="l" rtl="0" fontAlgn="base">
              <a:spcBef>
                <a:spcPct val="0"/>
              </a:spcBef>
              <a:spcAft>
                <a:spcPct val="0"/>
              </a:spcAft>
            </a:pPr>
            <a:r>
              <a:rPr lang="de-DE" sz="1000" b="0" kern="1200" dirty="0">
                <a:solidFill>
                  <a:schemeClr val="accent3">
                    <a:lumMod val="75000"/>
                  </a:schemeClr>
                </a:solidFill>
                <a:latin typeface="+mj-lt"/>
                <a:ea typeface="+mn-ea"/>
                <a:cs typeface="Arial" charset="0"/>
              </a:rPr>
              <a:t>283 Franklin Street</a:t>
            </a:r>
            <a:br>
              <a:rPr lang="de-DE" sz="1000" b="0" kern="1200" dirty="0">
                <a:solidFill>
                  <a:schemeClr val="accent3">
                    <a:lumMod val="75000"/>
                  </a:schemeClr>
                </a:solidFill>
                <a:latin typeface="+mj-lt"/>
                <a:ea typeface="+mn-ea"/>
                <a:cs typeface="Arial" charset="0"/>
              </a:rPr>
            </a:br>
            <a:r>
              <a:rPr lang="de-DE" sz="1000" b="0" kern="1200" dirty="0">
                <a:solidFill>
                  <a:schemeClr val="accent3">
                    <a:lumMod val="75000"/>
                  </a:schemeClr>
                </a:solidFill>
                <a:latin typeface="+mj-lt"/>
                <a:ea typeface="+mn-ea"/>
                <a:cs typeface="Arial" charset="0"/>
              </a:rPr>
              <a:t>Boston, MA 02110</a:t>
            </a:r>
            <a:br>
              <a:rPr lang="de-DE" sz="1000" b="0" kern="1200" dirty="0">
                <a:solidFill>
                  <a:schemeClr val="accent3">
                    <a:lumMod val="75000"/>
                  </a:schemeClr>
                </a:solidFill>
                <a:latin typeface="+mj-lt"/>
                <a:ea typeface="+mn-ea"/>
                <a:cs typeface="Arial" charset="0"/>
              </a:rPr>
            </a:br>
            <a:r>
              <a:rPr lang="de-DE" sz="1000" b="0" kern="1200" dirty="0">
                <a:solidFill>
                  <a:schemeClr val="accent3">
                    <a:lumMod val="75000"/>
                  </a:schemeClr>
                </a:solidFill>
                <a:latin typeface="+mj-lt"/>
                <a:ea typeface="+mn-ea"/>
                <a:cs typeface="Arial" charset="0"/>
              </a:rPr>
              <a:t>T: +1-617-936-0212</a:t>
            </a:r>
            <a:endParaRPr lang="en-US" sz="1000" b="0" kern="1200" noProof="0" dirty="0">
              <a:solidFill>
                <a:schemeClr val="accent3">
                  <a:lumMod val="75000"/>
                </a:schemeClr>
              </a:solidFill>
              <a:latin typeface="+mj-lt"/>
              <a:ea typeface="+mn-ea"/>
              <a:cs typeface="Arial" charset="0"/>
            </a:endParaRPr>
          </a:p>
        </p:txBody>
      </p:sp>
      <p:sp>
        <p:nvSpPr>
          <p:cNvPr id="12" name="CasellaDiTesto 11"/>
          <p:cNvSpPr txBox="1"/>
          <p:nvPr userDrawn="1"/>
        </p:nvSpPr>
        <p:spPr>
          <a:xfrm>
            <a:off x="5129074" y="3719600"/>
            <a:ext cx="1542990" cy="707886"/>
          </a:xfrm>
          <a:prstGeom prst="rect">
            <a:avLst/>
          </a:prstGeom>
          <a:noFill/>
        </p:spPr>
        <p:txBody>
          <a:bodyPr wrap="square" rtlCol="0">
            <a:spAutoFit/>
          </a:bodyPr>
          <a:lstStyle/>
          <a:p>
            <a:pPr algn="l" rtl="0" fontAlgn="base">
              <a:spcBef>
                <a:spcPct val="0"/>
              </a:spcBef>
              <a:spcAft>
                <a:spcPct val="0"/>
              </a:spcAft>
            </a:pPr>
            <a:r>
              <a:rPr lang="en-US" sz="1000" b="0" kern="1200" noProof="0" dirty="0">
                <a:solidFill>
                  <a:schemeClr val="tx1"/>
                </a:solidFill>
                <a:latin typeface="+mj-lt"/>
                <a:ea typeface="+mn-ea"/>
                <a:cs typeface="Arial" charset="0"/>
              </a:rPr>
              <a:t>USA West</a:t>
            </a:r>
          </a:p>
          <a:p>
            <a:r>
              <a:rPr lang="en-US" sz="1000" b="0" noProof="0" dirty="0">
                <a:solidFill>
                  <a:schemeClr val="accent3">
                    <a:lumMod val="75000"/>
                  </a:schemeClr>
                </a:solidFill>
                <a:latin typeface="+mj-lt"/>
              </a:rPr>
              <a:t>425 Broadway Street</a:t>
            </a:r>
            <a:endParaRPr lang="en-US" sz="1000" b="0" baseline="0" noProof="0" dirty="0">
              <a:solidFill>
                <a:schemeClr val="accent3">
                  <a:lumMod val="75000"/>
                </a:schemeClr>
              </a:solidFill>
              <a:latin typeface="+mj-lt"/>
            </a:endParaRPr>
          </a:p>
          <a:p>
            <a:r>
              <a:rPr lang="en-US" sz="1000" b="0" baseline="0" noProof="0" dirty="0">
                <a:solidFill>
                  <a:schemeClr val="accent3">
                    <a:lumMod val="75000"/>
                  </a:schemeClr>
                </a:solidFill>
                <a:latin typeface="+mj-lt"/>
              </a:rPr>
              <a:t>Redwood City, CA 94063</a:t>
            </a:r>
          </a:p>
          <a:p>
            <a:r>
              <a:rPr lang="en-US" sz="1000" b="0" baseline="0" noProof="0" dirty="0">
                <a:solidFill>
                  <a:schemeClr val="accent3">
                    <a:lumMod val="75000"/>
                  </a:schemeClr>
                </a:solidFill>
                <a:latin typeface="+mj-lt"/>
              </a:rPr>
              <a:t>T +1-650-226-4274</a:t>
            </a:r>
            <a:endParaRPr lang="en-US" sz="1000" b="0" noProof="0" dirty="0">
              <a:solidFill>
                <a:schemeClr val="accent3">
                  <a:lumMod val="75000"/>
                </a:schemeClr>
              </a:solidFill>
              <a:latin typeface="+mj-lt"/>
            </a:endParaRPr>
          </a:p>
        </p:txBody>
      </p:sp>
      <p:cxnSp>
        <p:nvCxnSpPr>
          <p:cNvPr id="25" name="Connettore 1 24"/>
          <p:cNvCxnSpPr/>
          <p:nvPr userDrawn="1"/>
        </p:nvCxnSpPr>
        <p:spPr bwMode="auto">
          <a:xfrm>
            <a:off x="1199456" y="3650887"/>
            <a:ext cx="9793088" cy="0"/>
          </a:xfrm>
          <a:prstGeom prst="line">
            <a:avLst/>
          </a:prstGeom>
          <a:noFill/>
          <a:ln w="9525">
            <a:solidFill>
              <a:schemeClr val="tx1"/>
            </a:solidFill>
            <a:miter lim="800000"/>
            <a:headEnd/>
            <a:tailEnd/>
          </a:ln>
          <a:effectLst/>
        </p:spPr>
      </p:cxnSp>
      <p:sp>
        <p:nvSpPr>
          <p:cNvPr id="5" name="CasellaDiTesto 4"/>
          <p:cNvSpPr txBox="1"/>
          <p:nvPr userDrawn="1"/>
        </p:nvSpPr>
        <p:spPr>
          <a:xfrm>
            <a:off x="1199455" y="3212976"/>
            <a:ext cx="1091261" cy="400110"/>
          </a:xfrm>
          <a:prstGeom prst="rect">
            <a:avLst/>
          </a:prstGeom>
          <a:noFill/>
        </p:spPr>
        <p:txBody>
          <a:bodyPr wrap="none" rtlCol="0">
            <a:spAutoFit/>
          </a:bodyPr>
          <a:lstStyle/>
          <a:p>
            <a:r>
              <a:rPr lang="en-US" sz="2000" b="0" i="0" u="none" noProof="0" dirty="0">
                <a:solidFill>
                  <a:schemeClr val="tx1"/>
                </a:solidFill>
                <a:latin typeface="+mj-lt"/>
                <a:ea typeface="+mn-ea"/>
                <a:cs typeface="+mn-cs"/>
              </a:rPr>
              <a:t>Contacts</a:t>
            </a:r>
          </a:p>
        </p:txBody>
      </p:sp>
      <p:grpSp>
        <p:nvGrpSpPr>
          <p:cNvPr id="9" name="Gruppo 8"/>
          <p:cNvGrpSpPr/>
          <p:nvPr userDrawn="1"/>
        </p:nvGrpSpPr>
        <p:grpSpPr>
          <a:xfrm>
            <a:off x="9919319" y="3680760"/>
            <a:ext cx="891109" cy="764253"/>
            <a:chOff x="10020456" y="3668347"/>
            <a:chExt cx="891109" cy="764253"/>
          </a:xfrm>
        </p:grpSpPr>
        <p:pic>
          <p:nvPicPr>
            <p:cNvPr id="4" name="Immagin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8456" y="3899820"/>
              <a:ext cx="144000" cy="144000"/>
            </a:xfrm>
            <a:prstGeom prst="rect">
              <a:avLst/>
            </a:prstGeom>
          </p:spPr>
        </p:pic>
        <p:pic>
          <p:nvPicPr>
            <p:cNvPr id="6" name="Immagin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0456" y="4226782"/>
              <a:ext cx="180000" cy="180000"/>
            </a:xfrm>
            <a:prstGeom prst="rect">
              <a:avLst/>
            </a:prstGeom>
          </p:spPr>
        </p:pic>
        <p:pic>
          <p:nvPicPr>
            <p:cNvPr id="7" name="Immagin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38456" y="4063301"/>
              <a:ext cx="144000" cy="144000"/>
            </a:xfrm>
            <a:prstGeom prst="rect">
              <a:avLst/>
            </a:prstGeom>
          </p:spPr>
        </p:pic>
        <p:pic>
          <p:nvPicPr>
            <p:cNvPr id="8" name="Immagin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38456" y="3736339"/>
              <a:ext cx="144000" cy="144000"/>
            </a:xfrm>
            <a:prstGeom prst="rect">
              <a:avLst/>
            </a:prstGeom>
          </p:spPr>
        </p:pic>
        <p:sp>
          <p:nvSpPr>
            <p:cNvPr id="26" name="CasellaDiTesto 25"/>
            <p:cNvSpPr txBox="1"/>
            <p:nvPr userDrawn="1"/>
          </p:nvSpPr>
          <p:spPr>
            <a:xfrm>
              <a:off x="10147800" y="3668347"/>
              <a:ext cx="630301" cy="246221"/>
            </a:xfrm>
            <a:prstGeom prst="rect">
              <a:avLst/>
            </a:prstGeom>
            <a:noFill/>
          </p:spPr>
          <p:txBody>
            <a:bodyPr wrap="none" rtlCol="0">
              <a:spAutoFit/>
            </a:bodyPr>
            <a:lstStyle/>
            <a:p>
              <a:r>
                <a:rPr lang="it-IT" sz="1000" dirty="0">
                  <a:solidFill>
                    <a:schemeClr val="accent3"/>
                  </a:solidFill>
                  <a:latin typeface="+mn-lt"/>
                </a:rPr>
                <a:t>@moviri</a:t>
              </a:r>
            </a:p>
          </p:txBody>
        </p:sp>
        <p:sp>
          <p:nvSpPr>
            <p:cNvPr id="29" name="CasellaDiTesto 28"/>
            <p:cNvSpPr txBox="1"/>
            <p:nvPr userDrawn="1"/>
          </p:nvSpPr>
          <p:spPr>
            <a:xfrm>
              <a:off x="10162642" y="3834420"/>
              <a:ext cx="748923" cy="246221"/>
            </a:xfrm>
            <a:prstGeom prst="rect">
              <a:avLst/>
            </a:prstGeom>
            <a:noFill/>
          </p:spPr>
          <p:txBody>
            <a:bodyPr wrap="none" rtlCol="0">
              <a:spAutoFit/>
            </a:bodyPr>
            <a:lstStyle/>
            <a:p>
              <a:r>
                <a:rPr lang="it-IT" sz="1000" dirty="0">
                  <a:solidFill>
                    <a:schemeClr val="accent3"/>
                  </a:solidFill>
                  <a:latin typeface="+mn-lt"/>
                </a:rPr>
                <a:t>moviricorp</a:t>
              </a:r>
            </a:p>
          </p:txBody>
        </p:sp>
        <p:sp>
          <p:nvSpPr>
            <p:cNvPr id="30" name="CasellaDiTesto 29"/>
            <p:cNvSpPr txBox="1"/>
            <p:nvPr userDrawn="1"/>
          </p:nvSpPr>
          <p:spPr>
            <a:xfrm>
              <a:off x="10158274" y="4005275"/>
              <a:ext cx="514885" cy="246221"/>
            </a:xfrm>
            <a:prstGeom prst="rect">
              <a:avLst/>
            </a:prstGeom>
            <a:noFill/>
          </p:spPr>
          <p:txBody>
            <a:bodyPr wrap="none" rtlCol="0">
              <a:spAutoFit/>
            </a:bodyPr>
            <a:lstStyle/>
            <a:p>
              <a:r>
                <a:rPr lang="it-IT" sz="1000" dirty="0">
                  <a:solidFill>
                    <a:schemeClr val="accent3"/>
                  </a:solidFill>
                  <a:latin typeface="+mn-lt"/>
                </a:rPr>
                <a:t>moviri</a:t>
              </a:r>
            </a:p>
          </p:txBody>
        </p:sp>
        <p:sp>
          <p:nvSpPr>
            <p:cNvPr id="31" name="CasellaDiTesto 30"/>
            <p:cNvSpPr txBox="1"/>
            <p:nvPr userDrawn="1"/>
          </p:nvSpPr>
          <p:spPr>
            <a:xfrm>
              <a:off x="10153827" y="4186379"/>
              <a:ext cx="579005" cy="246221"/>
            </a:xfrm>
            <a:prstGeom prst="rect">
              <a:avLst/>
            </a:prstGeom>
            <a:noFill/>
          </p:spPr>
          <p:txBody>
            <a:bodyPr wrap="none" rtlCol="0">
              <a:spAutoFit/>
            </a:bodyPr>
            <a:lstStyle/>
            <a:p>
              <a:r>
                <a:rPr lang="it-IT" sz="1000" dirty="0">
                  <a:solidFill>
                    <a:schemeClr val="accent3"/>
                  </a:solidFill>
                  <a:latin typeface="+mn-lt"/>
                </a:rPr>
                <a:t>+moviri</a:t>
              </a:r>
            </a:p>
          </p:txBody>
        </p:sp>
      </p:grpSp>
      <p:pic>
        <p:nvPicPr>
          <p:cNvPr id="27" name="Immagin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16781" y="6241438"/>
            <a:ext cx="675763" cy="180000"/>
          </a:xfrm>
          <a:prstGeom prst="rect">
            <a:avLst/>
          </a:prstGeom>
        </p:spPr>
      </p:pic>
    </p:spTree>
    <p:extLst>
      <p:ext uri="{BB962C8B-B14F-4D97-AF65-F5344CB8AC3E}">
        <p14:creationId xmlns:p14="http://schemas.microsoft.com/office/powerpoint/2010/main" val="360791221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Tree>
    <p:extLst>
      <p:ext uri="{BB962C8B-B14F-4D97-AF65-F5344CB8AC3E}">
        <p14:creationId xmlns:p14="http://schemas.microsoft.com/office/powerpoint/2010/main" val="1856211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632"/>
            <a:ext cx="11327432" cy="1085533"/>
          </a:xfrm>
          <a:prstGeom prst="rect">
            <a:avLst/>
          </a:prstGeom>
        </p:spPr>
        <p:txBody>
          <a:bodyPr vert="horz" lIns="91436" tIns="45718" rIns="91436" bIns="45718"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457200" y="1556792"/>
            <a:ext cx="11327432" cy="4752527"/>
          </a:xfrm>
          <a:prstGeom prst="rect">
            <a:avLst/>
          </a:prstGeom>
        </p:spPr>
        <p:txBody>
          <a:bodyPr vert="horz" lIns="91436" tIns="45718" rIns="91436" bIns="45718" rtlCol="0">
            <a:normAutofit/>
          </a:bodyPr>
          <a:lstStyle/>
          <a:p>
            <a:pPr marL="0" lvl="0" indent="0" algn="l" defTabSz="457181" rtl="0" eaLnBrk="1" latinLnBrk="0" hangingPunct="1">
              <a:spcBef>
                <a:spcPct val="20000"/>
              </a:spcBef>
              <a:buFont typeface="Arial"/>
              <a:buNone/>
            </a:pPr>
            <a:r>
              <a:rPr lang="it-IT" altLang="en-US" dirty="0"/>
              <a:t>Fare clic per modificare stili del testo dello schema</a:t>
            </a:r>
          </a:p>
          <a:p>
            <a:pPr marL="800081" lvl="1" indent="-342900" algn="l" defTabSz="457181" rtl="0" eaLnBrk="1" fontAlgn="base" latinLnBrk="0" hangingPunct="1">
              <a:spcBef>
                <a:spcPct val="20000"/>
              </a:spcBef>
              <a:spcAft>
                <a:spcPct val="0"/>
              </a:spcAft>
              <a:buFont typeface="Arial"/>
              <a:buChar char="–"/>
            </a:pPr>
            <a:r>
              <a:rPr lang="it-IT" altLang="en-US" dirty="0"/>
              <a:t>Secondo livello</a:t>
            </a:r>
          </a:p>
          <a:p>
            <a:pPr marL="1257261" lvl="2" indent="-342900" algn="l" defTabSz="457181" rtl="0" eaLnBrk="1" fontAlgn="base" latinLnBrk="0" hangingPunct="1">
              <a:spcBef>
                <a:spcPct val="20000"/>
              </a:spcBef>
              <a:spcAft>
                <a:spcPct val="0"/>
              </a:spcAft>
              <a:buFont typeface="Arial"/>
              <a:buChar char="•"/>
            </a:pPr>
            <a:r>
              <a:rPr lang="it-IT" altLang="en-US" dirty="0"/>
              <a:t>Terzo livello</a:t>
            </a:r>
          </a:p>
          <a:p>
            <a:pPr marL="0" lvl="3" indent="0" algn="l" defTabSz="457181" rtl="0" eaLnBrk="1" latinLnBrk="0" hangingPunct="1">
              <a:spcBef>
                <a:spcPct val="20000"/>
              </a:spcBef>
              <a:buFont typeface="Arial"/>
              <a:buNone/>
            </a:pPr>
            <a:r>
              <a:rPr lang="it-IT" altLang="en-US" dirty="0"/>
              <a:t>Quarto livello</a:t>
            </a:r>
          </a:p>
          <a:p>
            <a:pPr marL="0" lvl="4" indent="0" algn="l" defTabSz="457181" rtl="0" eaLnBrk="1" latinLnBrk="0" hangingPunct="1">
              <a:spcBef>
                <a:spcPct val="20000"/>
              </a:spcBef>
              <a:buFont typeface="Arial"/>
              <a:buNone/>
            </a:pPr>
            <a:r>
              <a:rPr lang="it-IT" altLang="en-US" dirty="0"/>
              <a:t>Quinto livello</a:t>
            </a:r>
            <a:endParaRPr lang="en-US" altLang="en-US" dirty="0"/>
          </a:p>
        </p:txBody>
      </p:sp>
    </p:spTree>
  </p:cSld>
  <p:clrMap bg1="lt1" tx1="dk1" bg2="lt2" tx2="dk2" accent1="accent1" accent2="accent2" accent3="accent3" accent4="accent4" accent5="accent5" accent6="accent6" hlink="hlink" folHlink="folHlink"/>
  <p:sldLayoutIdLst>
    <p:sldLayoutId id="2147483680" r:id="rId1"/>
    <p:sldLayoutId id="2147483741" r:id="rId2"/>
    <p:sldLayoutId id="2147483724" r:id="rId3"/>
    <p:sldLayoutId id="2147483747" r:id="rId4"/>
    <p:sldLayoutId id="2147483742" r:id="rId5"/>
    <p:sldLayoutId id="2147483743" r:id="rId6"/>
    <p:sldLayoutId id="2147483744" r:id="rId7"/>
    <p:sldLayoutId id="2147483739" r:id="rId8"/>
    <p:sldLayoutId id="2147483728" r:id="rId9"/>
    <p:sldLayoutId id="2147483748" r:id="rId10"/>
    <p:sldLayoutId id="2147483749" r:id="rId11"/>
    <p:sldLayoutId id="2147483750" r:id="rId12"/>
    <p:sldLayoutId id="2147483751" r:id="rId13"/>
    <p:sldLayoutId id="2147483753" r:id="rId14"/>
  </p:sldLayoutIdLst>
  <p:hf sldNum="0" hdr="0" ftr="0" dt="0"/>
  <p:txStyles>
    <p:titleStyle>
      <a:lvl1pPr algn="l" rtl="0" eaLnBrk="1" fontAlgn="base" hangingPunct="1">
        <a:spcBef>
          <a:spcPct val="0"/>
        </a:spcBef>
        <a:spcAft>
          <a:spcPct val="0"/>
        </a:spcAft>
        <a:defRPr sz="3600" b="1">
          <a:solidFill>
            <a:schemeClr val="tx1"/>
          </a:solidFill>
          <a:latin typeface="+mj-lt"/>
          <a:ea typeface="+mj-ea"/>
          <a:cs typeface="+mj-cs"/>
        </a:defRPr>
      </a:lvl1pPr>
      <a:lvl2pPr algn="l" rtl="0" eaLnBrk="1" fontAlgn="base" hangingPunct="1">
        <a:spcBef>
          <a:spcPct val="0"/>
        </a:spcBef>
        <a:spcAft>
          <a:spcPct val="0"/>
        </a:spcAft>
        <a:defRPr sz="2800" b="1">
          <a:solidFill>
            <a:srgbClr val="61656A"/>
          </a:solidFill>
          <a:latin typeface="Arial" charset="0"/>
        </a:defRPr>
      </a:lvl2pPr>
      <a:lvl3pPr algn="l" rtl="0" eaLnBrk="1" fontAlgn="base" hangingPunct="1">
        <a:spcBef>
          <a:spcPct val="0"/>
        </a:spcBef>
        <a:spcAft>
          <a:spcPct val="0"/>
        </a:spcAft>
        <a:defRPr sz="2800" b="1">
          <a:solidFill>
            <a:srgbClr val="61656A"/>
          </a:solidFill>
          <a:latin typeface="Arial" charset="0"/>
        </a:defRPr>
      </a:lvl3pPr>
      <a:lvl4pPr algn="l" rtl="0" eaLnBrk="1" fontAlgn="base" hangingPunct="1">
        <a:spcBef>
          <a:spcPct val="0"/>
        </a:spcBef>
        <a:spcAft>
          <a:spcPct val="0"/>
        </a:spcAft>
        <a:defRPr sz="2800" b="1">
          <a:solidFill>
            <a:srgbClr val="61656A"/>
          </a:solidFill>
          <a:latin typeface="Arial" charset="0"/>
        </a:defRPr>
      </a:lvl4pPr>
      <a:lvl5pPr algn="l" rtl="0" eaLnBrk="1" fontAlgn="base" hangingPunct="1">
        <a:spcBef>
          <a:spcPct val="0"/>
        </a:spcBef>
        <a:spcAft>
          <a:spcPct val="0"/>
        </a:spcAft>
        <a:defRPr sz="2800" b="1">
          <a:solidFill>
            <a:srgbClr val="61656A"/>
          </a:solidFill>
          <a:latin typeface="Arial" charset="0"/>
        </a:defRPr>
      </a:lvl5pPr>
      <a:lvl6pPr marL="457200" algn="l" rtl="0" eaLnBrk="1" fontAlgn="base" hangingPunct="1">
        <a:spcBef>
          <a:spcPct val="0"/>
        </a:spcBef>
        <a:spcAft>
          <a:spcPct val="0"/>
        </a:spcAft>
        <a:defRPr sz="2000" b="1">
          <a:solidFill>
            <a:srgbClr val="61656A"/>
          </a:solidFill>
          <a:latin typeface="Arial" charset="0"/>
        </a:defRPr>
      </a:lvl6pPr>
      <a:lvl7pPr marL="914400" algn="l" rtl="0" eaLnBrk="1" fontAlgn="base" hangingPunct="1">
        <a:spcBef>
          <a:spcPct val="0"/>
        </a:spcBef>
        <a:spcAft>
          <a:spcPct val="0"/>
        </a:spcAft>
        <a:defRPr sz="2000" b="1">
          <a:solidFill>
            <a:srgbClr val="61656A"/>
          </a:solidFill>
          <a:latin typeface="Arial" charset="0"/>
        </a:defRPr>
      </a:lvl7pPr>
      <a:lvl8pPr marL="1371600" algn="l" rtl="0" eaLnBrk="1" fontAlgn="base" hangingPunct="1">
        <a:spcBef>
          <a:spcPct val="0"/>
        </a:spcBef>
        <a:spcAft>
          <a:spcPct val="0"/>
        </a:spcAft>
        <a:defRPr sz="2000" b="1">
          <a:solidFill>
            <a:srgbClr val="61656A"/>
          </a:solidFill>
          <a:latin typeface="Arial" charset="0"/>
        </a:defRPr>
      </a:lvl8pPr>
      <a:lvl9pPr marL="1828800" algn="l" rtl="0" eaLnBrk="1" fontAlgn="base" hangingPunct="1">
        <a:spcBef>
          <a:spcPct val="0"/>
        </a:spcBef>
        <a:spcAft>
          <a:spcPct val="0"/>
        </a:spcAft>
        <a:defRPr sz="2000" b="1">
          <a:solidFill>
            <a:srgbClr val="61656A"/>
          </a:solidFill>
          <a:latin typeface="Arial" charset="0"/>
        </a:defRPr>
      </a:lvl9pPr>
    </p:titleStyle>
    <p:bodyStyle>
      <a:lvl1pPr marL="0" indent="0" algn="l" rtl="0" eaLnBrk="1" fontAlgn="base" hangingPunct="1">
        <a:spcBef>
          <a:spcPct val="20000"/>
        </a:spcBef>
        <a:spcAft>
          <a:spcPct val="0"/>
        </a:spcAft>
        <a:buNone/>
        <a:defRPr lang="en-US" altLang="en-US" sz="2400" b="0" kern="1200" dirty="0" smtClean="0">
          <a:solidFill>
            <a:schemeClr val="accent3">
              <a:lumMod val="75000"/>
            </a:schemeClr>
          </a:solidFill>
          <a:latin typeface="+mn-lt"/>
          <a:ea typeface="+mn-ea"/>
          <a:cs typeface="Arial"/>
        </a:defRPr>
      </a:lvl1pPr>
      <a:lvl2pPr marL="800081" indent="-342900" algn="l" rtl="0" eaLnBrk="1" fontAlgn="base" hangingPunct="1">
        <a:spcBef>
          <a:spcPct val="20000"/>
        </a:spcBef>
        <a:spcAft>
          <a:spcPct val="0"/>
        </a:spcAft>
        <a:buChar char="–"/>
        <a:defRPr lang="it-IT" altLang="en-US" sz="2000" kern="1200" dirty="0" smtClean="0">
          <a:solidFill>
            <a:schemeClr val="accent3">
              <a:lumMod val="75000"/>
            </a:schemeClr>
          </a:solidFill>
          <a:latin typeface="+mn-lt"/>
          <a:ea typeface="+mn-ea"/>
          <a:cs typeface="Arial"/>
        </a:defRPr>
      </a:lvl2pPr>
      <a:lvl3pPr marL="1257261" indent="-342900" algn="l" rtl="0" eaLnBrk="1" fontAlgn="base" hangingPunct="1">
        <a:spcBef>
          <a:spcPct val="20000"/>
        </a:spcBef>
        <a:spcAft>
          <a:spcPct val="0"/>
        </a:spcAft>
        <a:buChar char="•"/>
        <a:defRPr lang="it-IT" altLang="en-US" sz="1800" kern="1200" dirty="0" smtClean="0">
          <a:solidFill>
            <a:schemeClr val="accent3">
              <a:lumMod val="75000"/>
            </a:schemeClr>
          </a:solidFill>
          <a:latin typeface="+mn-lt"/>
          <a:ea typeface="+mn-ea"/>
          <a:cs typeface="Arial"/>
        </a:defRPr>
      </a:lvl3pPr>
      <a:lvl4pPr marL="1657293" indent="-285750" algn="l" rtl="0" eaLnBrk="1" fontAlgn="base" hangingPunct="1">
        <a:spcBef>
          <a:spcPct val="20000"/>
        </a:spcBef>
        <a:spcAft>
          <a:spcPct val="0"/>
        </a:spcAft>
        <a:buChar char="–"/>
        <a:defRPr lang="en-US" altLang="en-US" sz="1800" kern="1200" dirty="0" smtClean="0">
          <a:solidFill>
            <a:schemeClr val="accent3">
              <a:lumMod val="75000"/>
            </a:schemeClr>
          </a:solidFill>
          <a:latin typeface="+mn-lt"/>
          <a:ea typeface="+mn-ea"/>
          <a:cs typeface="Arial"/>
        </a:defRPr>
      </a:lvl4pPr>
      <a:lvl5pPr marL="2114473" indent="-285750" algn="l" rtl="0" eaLnBrk="1" fontAlgn="base" hangingPunct="1">
        <a:spcBef>
          <a:spcPct val="20000"/>
        </a:spcBef>
        <a:spcAft>
          <a:spcPct val="0"/>
        </a:spcAft>
        <a:buChar char="»"/>
        <a:defRPr lang="en-US" altLang="en-US" sz="1800" kern="1200" dirty="0" smtClean="0">
          <a:solidFill>
            <a:schemeClr val="accent3">
              <a:lumMod val="75000"/>
            </a:schemeClr>
          </a:solidFill>
          <a:latin typeface="+mn-lt"/>
          <a:ea typeface="+mn-ea"/>
          <a:cs typeface="Arial"/>
        </a:defRPr>
      </a:lvl5pPr>
      <a:lvl6pPr marL="2514600" indent="-228600" algn="l" rtl="0" eaLnBrk="1" fontAlgn="base" hangingPunct="1">
        <a:spcBef>
          <a:spcPct val="20000"/>
        </a:spcBef>
        <a:spcAft>
          <a:spcPct val="0"/>
        </a:spcAft>
        <a:buChar char="»"/>
        <a:defRPr sz="1200">
          <a:solidFill>
            <a:srgbClr val="61656A"/>
          </a:solidFill>
          <a:latin typeface="+mn-lt"/>
        </a:defRPr>
      </a:lvl6pPr>
      <a:lvl7pPr marL="2971800" indent="-228600" algn="l" rtl="0" eaLnBrk="1" fontAlgn="base" hangingPunct="1">
        <a:spcBef>
          <a:spcPct val="20000"/>
        </a:spcBef>
        <a:spcAft>
          <a:spcPct val="0"/>
        </a:spcAft>
        <a:buChar char="»"/>
        <a:defRPr sz="1200">
          <a:solidFill>
            <a:srgbClr val="61656A"/>
          </a:solidFill>
          <a:latin typeface="+mn-lt"/>
        </a:defRPr>
      </a:lvl7pPr>
      <a:lvl8pPr marL="3429000" indent="-228600" algn="l" rtl="0" eaLnBrk="1" fontAlgn="base" hangingPunct="1">
        <a:spcBef>
          <a:spcPct val="20000"/>
        </a:spcBef>
        <a:spcAft>
          <a:spcPct val="0"/>
        </a:spcAft>
        <a:buChar char="»"/>
        <a:defRPr sz="1200">
          <a:solidFill>
            <a:srgbClr val="61656A"/>
          </a:solidFill>
          <a:latin typeface="+mn-lt"/>
        </a:defRPr>
      </a:lvl8pPr>
      <a:lvl9pPr marL="3886200" indent="-228600" algn="l" rtl="0" eaLnBrk="1" fontAlgn="base" hangingPunct="1">
        <a:spcBef>
          <a:spcPct val="20000"/>
        </a:spcBef>
        <a:spcAft>
          <a:spcPct val="0"/>
        </a:spcAft>
        <a:buChar char="»"/>
        <a:defRPr sz="1200">
          <a:solidFill>
            <a:srgbClr val="61656A"/>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en.davies@moviri.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3"/>
          </p:nvPr>
        </p:nvSpPr>
        <p:spPr>
          <a:xfrm>
            <a:off x="1199456" y="3686120"/>
            <a:ext cx="9793088" cy="462960"/>
          </a:xfrm>
        </p:spPr>
        <p:txBody>
          <a:bodyPr/>
          <a:lstStyle/>
          <a:p>
            <a:r>
              <a:rPr lang="en-US" altLang="en-US" dirty="0"/>
              <a:t>The road to Actionable Intelligence is paved with Minimum, Average, 95</a:t>
            </a:r>
            <a:r>
              <a:rPr lang="en-US" altLang="en-US" baseline="30000" dirty="0"/>
              <a:t>th</a:t>
            </a:r>
            <a:r>
              <a:rPr lang="en-US" altLang="en-US" dirty="0"/>
              <a:t> Percentile and Maximum</a:t>
            </a:r>
          </a:p>
          <a:p>
            <a:endParaRPr lang="en-US" dirty="0"/>
          </a:p>
        </p:txBody>
      </p:sp>
      <p:sp>
        <p:nvSpPr>
          <p:cNvPr id="3" name="Segnaposto testo 2"/>
          <p:cNvSpPr>
            <a:spLocks noGrp="1"/>
          </p:cNvSpPr>
          <p:nvPr>
            <p:ph type="body" sz="quarter" idx="10"/>
          </p:nvPr>
        </p:nvSpPr>
        <p:spPr/>
        <p:txBody>
          <a:bodyPr/>
          <a:lstStyle/>
          <a:p>
            <a:r>
              <a:rPr lang="en-US" dirty="0"/>
              <a:t>2017/11/09</a:t>
            </a:r>
          </a:p>
        </p:txBody>
      </p:sp>
      <p:sp>
        <p:nvSpPr>
          <p:cNvPr id="4" name="Segnaposto testo 3"/>
          <p:cNvSpPr>
            <a:spLocks noGrp="1"/>
          </p:cNvSpPr>
          <p:nvPr>
            <p:ph type="body" sz="quarter" idx="12"/>
          </p:nvPr>
        </p:nvSpPr>
        <p:spPr>
          <a:xfrm>
            <a:off x="1200544" y="6057328"/>
            <a:ext cx="9792000" cy="324000"/>
          </a:xfrm>
        </p:spPr>
        <p:txBody>
          <a:bodyPr/>
          <a:lstStyle/>
          <a:p>
            <a:r>
              <a:rPr lang="en-US" dirty="0"/>
              <a:t>Mr. Ben Davies – </a:t>
            </a:r>
            <a:r>
              <a:rPr lang="en-US" dirty="0">
                <a:hlinkClick r:id="rId3"/>
              </a:rPr>
              <a:t>ben.davies@moviri.com</a:t>
            </a:r>
            <a:endParaRPr lang="en-US" dirty="0"/>
          </a:p>
        </p:txBody>
      </p:sp>
      <p:sp>
        <p:nvSpPr>
          <p:cNvPr id="5" name="Titolo 4"/>
          <p:cNvSpPr>
            <a:spLocks noGrp="1"/>
          </p:cNvSpPr>
          <p:nvPr>
            <p:ph type="title"/>
          </p:nvPr>
        </p:nvSpPr>
        <p:spPr/>
        <p:txBody>
          <a:bodyPr/>
          <a:lstStyle/>
          <a:p>
            <a:r>
              <a:rPr lang="en-US" dirty="0"/>
              <a:t>The Road to Hell is Paved with Average</a:t>
            </a:r>
          </a:p>
        </p:txBody>
      </p:sp>
      <p:pic>
        <p:nvPicPr>
          <p:cNvPr id="1026" name="Picture 2" descr="http://cmgimpact.com/wp-content/uploads/2017/03/imPACt-17-300x98.jpg">
            <a:extLst>
              <a:ext uri="{FF2B5EF4-FFF2-40B4-BE49-F238E27FC236}">
                <a16:creationId xmlns:a16="http://schemas.microsoft.com/office/drawing/2014/main" id="{EF8B2AC2-2D76-4309-BA89-D2BDCE4FDB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7924" y="5373216"/>
            <a:ext cx="2489832" cy="813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328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29C35-FB26-48C3-8930-EBB9DC943C30}"/>
              </a:ext>
            </a:extLst>
          </p:cNvPr>
          <p:cNvSpPr>
            <a:spLocks noGrp="1"/>
          </p:cNvSpPr>
          <p:nvPr>
            <p:ph type="title"/>
          </p:nvPr>
        </p:nvSpPr>
        <p:spPr/>
        <p:txBody>
          <a:bodyPr/>
          <a:lstStyle/>
          <a:p>
            <a:r>
              <a:rPr lang="en-US" dirty="0"/>
              <a:t>The Root Failure</a:t>
            </a:r>
          </a:p>
        </p:txBody>
      </p:sp>
      <p:sp>
        <p:nvSpPr>
          <p:cNvPr id="3" name="Text Placeholder 2">
            <a:extLst>
              <a:ext uri="{FF2B5EF4-FFF2-40B4-BE49-F238E27FC236}">
                <a16:creationId xmlns:a16="http://schemas.microsoft.com/office/drawing/2014/main" id="{462C4CFC-8594-4095-BE25-1772AB39A9B8}"/>
              </a:ext>
            </a:extLst>
          </p:cNvPr>
          <p:cNvSpPr>
            <a:spLocks noGrp="1"/>
          </p:cNvSpPr>
          <p:nvPr>
            <p:ph type="body" sz="quarter" idx="10"/>
          </p:nvPr>
        </p:nvSpPr>
        <p:spPr/>
        <p:txBody>
          <a:bodyPr/>
          <a:lstStyle/>
          <a:p>
            <a:r>
              <a:rPr lang="en-US" altLang="en-US" dirty="0">
                <a:solidFill>
                  <a:schemeClr val="tx1"/>
                </a:solidFill>
                <a:latin typeface="Arial"/>
              </a:rPr>
              <a:t>The analysis rule of thumb should be to use the best metric, at the best resolution, of the best type (min, average, max, etc.).  </a:t>
            </a:r>
          </a:p>
          <a:p>
            <a:endParaRPr lang="en-US" altLang="en-US" dirty="0">
              <a:solidFill>
                <a:schemeClr val="tx1"/>
              </a:solidFill>
              <a:latin typeface="Arial"/>
            </a:endParaRPr>
          </a:p>
          <a:p>
            <a:r>
              <a:rPr lang="en-US" altLang="en-US" dirty="0">
                <a:solidFill>
                  <a:schemeClr val="tx1"/>
                </a:solidFill>
                <a:latin typeface="Arial"/>
              </a:rPr>
              <a:t>And you will not be able to determine this without looking at the options.</a:t>
            </a:r>
          </a:p>
          <a:p>
            <a:endParaRPr lang="en-US" dirty="0"/>
          </a:p>
        </p:txBody>
      </p:sp>
      <p:sp>
        <p:nvSpPr>
          <p:cNvPr id="6" name="TextBox 5">
            <a:extLst>
              <a:ext uri="{FF2B5EF4-FFF2-40B4-BE49-F238E27FC236}">
                <a16:creationId xmlns:a16="http://schemas.microsoft.com/office/drawing/2014/main" id="{E9896902-CEB7-47AB-9211-6BF7078EFC4C}"/>
              </a:ext>
            </a:extLst>
          </p:cNvPr>
          <p:cNvSpPr txBox="1"/>
          <p:nvPr/>
        </p:nvSpPr>
        <p:spPr>
          <a:xfrm>
            <a:off x="3359696" y="3537823"/>
            <a:ext cx="4200830" cy="1323439"/>
          </a:xfrm>
          <a:prstGeom prst="rect">
            <a:avLst/>
          </a:prstGeom>
          <a:noFill/>
        </p:spPr>
        <p:txBody>
          <a:bodyPr wrap="none" rtlCol="0">
            <a:spAutoFit/>
          </a:bodyPr>
          <a:lstStyle/>
          <a:p>
            <a:r>
              <a:rPr lang="en-US" sz="8000" b="1" dirty="0">
                <a:latin typeface="+mn-lt"/>
              </a:rPr>
              <a:t>AVERAGE</a:t>
            </a:r>
          </a:p>
        </p:txBody>
      </p:sp>
      <p:sp>
        <p:nvSpPr>
          <p:cNvPr id="7" name="TextBox 6">
            <a:extLst>
              <a:ext uri="{FF2B5EF4-FFF2-40B4-BE49-F238E27FC236}">
                <a16:creationId xmlns:a16="http://schemas.microsoft.com/office/drawing/2014/main" id="{D5B34D4A-9B88-4092-AD98-FD7DB99AC8D5}"/>
              </a:ext>
            </a:extLst>
          </p:cNvPr>
          <p:cNvSpPr txBox="1"/>
          <p:nvPr/>
        </p:nvSpPr>
        <p:spPr>
          <a:xfrm>
            <a:off x="709011" y="4074738"/>
            <a:ext cx="1994127" cy="1015663"/>
          </a:xfrm>
          <a:prstGeom prst="rect">
            <a:avLst/>
          </a:prstGeom>
          <a:noFill/>
        </p:spPr>
        <p:txBody>
          <a:bodyPr wrap="square" rtlCol="0">
            <a:spAutoFit/>
          </a:bodyPr>
          <a:lstStyle/>
          <a:p>
            <a:r>
              <a:rPr lang="en-US" sz="6000" b="1" dirty="0">
                <a:latin typeface="+mn-lt"/>
              </a:rPr>
              <a:t>MAX</a:t>
            </a:r>
          </a:p>
        </p:txBody>
      </p:sp>
      <p:sp>
        <p:nvSpPr>
          <p:cNvPr id="8" name="TextBox 7">
            <a:extLst>
              <a:ext uri="{FF2B5EF4-FFF2-40B4-BE49-F238E27FC236}">
                <a16:creationId xmlns:a16="http://schemas.microsoft.com/office/drawing/2014/main" id="{9EC34BA8-E8F8-4E7E-A3E4-189547BC72F8}"/>
              </a:ext>
            </a:extLst>
          </p:cNvPr>
          <p:cNvSpPr txBox="1"/>
          <p:nvPr/>
        </p:nvSpPr>
        <p:spPr>
          <a:xfrm>
            <a:off x="10001948" y="4914042"/>
            <a:ext cx="1569660" cy="1015663"/>
          </a:xfrm>
          <a:prstGeom prst="rect">
            <a:avLst/>
          </a:prstGeom>
          <a:noFill/>
        </p:spPr>
        <p:txBody>
          <a:bodyPr wrap="none" rtlCol="0">
            <a:spAutoFit/>
          </a:bodyPr>
          <a:lstStyle/>
          <a:p>
            <a:r>
              <a:rPr lang="en-US" sz="6000" b="1" dirty="0">
                <a:latin typeface="+mn-lt"/>
              </a:rPr>
              <a:t>MIN</a:t>
            </a:r>
          </a:p>
        </p:txBody>
      </p:sp>
      <p:sp>
        <p:nvSpPr>
          <p:cNvPr id="9" name="TextBox 8">
            <a:extLst>
              <a:ext uri="{FF2B5EF4-FFF2-40B4-BE49-F238E27FC236}">
                <a16:creationId xmlns:a16="http://schemas.microsoft.com/office/drawing/2014/main" id="{0EF291ED-C240-42F3-B9F4-7BF44C40253F}"/>
              </a:ext>
            </a:extLst>
          </p:cNvPr>
          <p:cNvSpPr txBox="1"/>
          <p:nvPr/>
        </p:nvSpPr>
        <p:spPr>
          <a:xfrm>
            <a:off x="8740385" y="3636045"/>
            <a:ext cx="2196692" cy="1015663"/>
          </a:xfrm>
          <a:prstGeom prst="rect">
            <a:avLst/>
          </a:prstGeom>
          <a:noFill/>
        </p:spPr>
        <p:txBody>
          <a:bodyPr wrap="none" rtlCol="0">
            <a:spAutoFit/>
          </a:bodyPr>
          <a:lstStyle/>
          <a:p>
            <a:r>
              <a:rPr lang="en-US" sz="6000" b="1" dirty="0">
                <a:latin typeface="+mn-lt"/>
              </a:rPr>
              <a:t>MEAN</a:t>
            </a:r>
          </a:p>
        </p:txBody>
      </p:sp>
      <p:sp>
        <p:nvSpPr>
          <p:cNvPr id="10" name="TextBox 9">
            <a:extLst>
              <a:ext uri="{FF2B5EF4-FFF2-40B4-BE49-F238E27FC236}">
                <a16:creationId xmlns:a16="http://schemas.microsoft.com/office/drawing/2014/main" id="{11AC3CEE-CFA9-4842-8013-5A011AB438FE}"/>
              </a:ext>
            </a:extLst>
          </p:cNvPr>
          <p:cNvSpPr txBox="1"/>
          <p:nvPr/>
        </p:nvSpPr>
        <p:spPr>
          <a:xfrm>
            <a:off x="2703138" y="5279066"/>
            <a:ext cx="5502597" cy="1015663"/>
          </a:xfrm>
          <a:prstGeom prst="rect">
            <a:avLst/>
          </a:prstGeom>
          <a:noFill/>
        </p:spPr>
        <p:txBody>
          <a:bodyPr wrap="none" rtlCol="0">
            <a:spAutoFit/>
          </a:bodyPr>
          <a:lstStyle/>
          <a:p>
            <a:r>
              <a:rPr lang="en-US" sz="6000" b="1" dirty="0">
                <a:latin typeface="+mn-lt"/>
              </a:rPr>
              <a:t>95</a:t>
            </a:r>
            <a:r>
              <a:rPr lang="en-US" sz="6000" b="1" baseline="30000" dirty="0">
                <a:latin typeface="+mn-lt"/>
              </a:rPr>
              <a:t>TH</a:t>
            </a:r>
            <a:r>
              <a:rPr lang="en-US" sz="6000" b="1" dirty="0">
                <a:latin typeface="+mn-lt"/>
              </a:rPr>
              <a:t> PERCENTILE</a:t>
            </a:r>
          </a:p>
        </p:txBody>
      </p:sp>
    </p:spTree>
    <p:extLst>
      <p:ext uri="{BB962C8B-B14F-4D97-AF65-F5344CB8AC3E}">
        <p14:creationId xmlns:p14="http://schemas.microsoft.com/office/powerpoint/2010/main" val="1723684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29C35-FB26-48C3-8930-EBB9DC943C30}"/>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462C4CFC-8594-4095-BE25-1772AB39A9B8}"/>
              </a:ext>
            </a:extLst>
          </p:cNvPr>
          <p:cNvSpPr>
            <a:spLocks noGrp="1"/>
          </p:cNvSpPr>
          <p:nvPr>
            <p:ph type="body" sz="quarter" idx="10"/>
          </p:nvPr>
        </p:nvSpPr>
        <p:spPr/>
        <p:txBody>
          <a:bodyPr/>
          <a:lstStyle/>
          <a:p>
            <a:endParaRPr lang="en-US" dirty="0"/>
          </a:p>
        </p:txBody>
      </p:sp>
      <p:sp>
        <p:nvSpPr>
          <p:cNvPr id="4" name="TextBox 3">
            <a:extLst>
              <a:ext uri="{FF2B5EF4-FFF2-40B4-BE49-F238E27FC236}">
                <a16:creationId xmlns:a16="http://schemas.microsoft.com/office/drawing/2014/main" id="{C2C6B090-36CF-497B-8594-15CA8304CEEE}"/>
              </a:ext>
            </a:extLst>
          </p:cNvPr>
          <p:cNvSpPr txBox="1"/>
          <p:nvPr/>
        </p:nvSpPr>
        <p:spPr>
          <a:xfrm>
            <a:off x="1559496" y="1124744"/>
            <a:ext cx="9289032" cy="3046988"/>
          </a:xfrm>
          <a:prstGeom prst="rect">
            <a:avLst/>
          </a:prstGeom>
          <a:noFill/>
        </p:spPr>
        <p:txBody>
          <a:bodyPr wrap="square" rtlCol="0">
            <a:spAutoFit/>
          </a:bodyPr>
          <a:lstStyle/>
          <a:p>
            <a:pPr algn="ctr"/>
            <a:r>
              <a:rPr lang="en-US" sz="4000" dirty="0"/>
              <a:t>Is 18,000 events </a:t>
            </a:r>
          </a:p>
          <a:p>
            <a:pPr algn="ctr"/>
            <a:r>
              <a:rPr lang="en-US" sz="4000" dirty="0"/>
              <a:t>averaged to a single point </a:t>
            </a:r>
          </a:p>
          <a:p>
            <a:pPr algn="ctr"/>
            <a:r>
              <a:rPr lang="en-US" sz="4000" dirty="0"/>
              <a:t>really the metric you wish </a:t>
            </a:r>
          </a:p>
          <a:p>
            <a:pPr algn="ctr"/>
            <a:r>
              <a:rPr lang="en-US" sz="4000" dirty="0"/>
              <a:t>to base your career on?</a:t>
            </a:r>
          </a:p>
          <a:p>
            <a:endParaRPr lang="en-US" sz="3200" b="1" dirty="0">
              <a:latin typeface="+mn-lt"/>
            </a:endParaRPr>
          </a:p>
        </p:txBody>
      </p:sp>
      <p:sp>
        <p:nvSpPr>
          <p:cNvPr id="5" name="TextBox 4">
            <a:extLst>
              <a:ext uri="{FF2B5EF4-FFF2-40B4-BE49-F238E27FC236}">
                <a16:creationId xmlns:a16="http://schemas.microsoft.com/office/drawing/2014/main" id="{BA6B8A73-550A-42A3-A787-21A3069F923E}"/>
              </a:ext>
            </a:extLst>
          </p:cNvPr>
          <p:cNvSpPr txBox="1"/>
          <p:nvPr/>
        </p:nvSpPr>
        <p:spPr>
          <a:xfrm>
            <a:off x="3750562" y="4589536"/>
            <a:ext cx="4536504" cy="1569660"/>
          </a:xfrm>
          <a:prstGeom prst="rect">
            <a:avLst/>
          </a:prstGeom>
          <a:noFill/>
        </p:spPr>
        <p:txBody>
          <a:bodyPr wrap="square" rtlCol="0">
            <a:spAutoFit/>
          </a:bodyPr>
          <a:lstStyle/>
          <a:p>
            <a:pPr algn="ctr"/>
            <a:r>
              <a:rPr lang="en-US" sz="3200" b="1" dirty="0">
                <a:latin typeface="+mn-lt"/>
              </a:rPr>
              <a:t>That is what you get </a:t>
            </a:r>
          </a:p>
          <a:p>
            <a:pPr algn="ctr"/>
            <a:r>
              <a:rPr lang="en-US" sz="3200" b="1" dirty="0">
                <a:latin typeface="+mn-lt"/>
              </a:rPr>
              <a:t>with hourly average</a:t>
            </a:r>
          </a:p>
          <a:p>
            <a:pPr algn="ctr"/>
            <a:r>
              <a:rPr lang="en-US" sz="3200" b="1" dirty="0">
                <a:latin typeface="+mn-lt"/>
              </a:rPr>
              <a:t> </a:t>
            </a:r>
            <a:r>
              <a:rPr lang="en-US" sz="1600" dirty="0"/>
              <a:t>of the typical transaction based application</a:t>
            </a:r>
            <a:endParaRPr lang="en-US" sz="3200" b="1" dirty="0">
              <a:latin typeface="+mn-lt"/>
            </a:endParaRPr>
          </a:p>
        </p:txBody>
      </p:sp>
    </p:spTree>
    <p:extLst>
      <p:ext uri="{BB962C8B-B14F-4D97-AF65-F5344CB8AC3E}">
        <p14:creationId xmlns:p14="http://schemas.microsoft.com/office/powerpoint/2010/main" val="702174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29C35-FB26-48C3-8930-EBB9DC943C30}"/>
              </a:ext>
            </a:extLst>
          </p:cNvPr>
          <p:cNvSpPr>
            <a:spLocks noGrp="1"/>
          </p:cNvSpPr>
          <p:nvPr>
            <p:ph type="title"/>
          </p:nvPr>
        </p:nvSpPr>
        <p:spPr>
          <a:xfrm>
            <a:off x="1092413" y="2564904"/>
            <a:ext cx="11099587" cy="1152128"/>
          </a:xfrm>
        </p:spPr>
        <p:txBody>
          <a:bodyPr/>
          <a:lstStyle/>
          <a:p>
            <a:r>
              <a:rPr lang="en-US" sz="6600" dirty="0"/>
              <a:t>Summary and Call To Action</a:t>
            </a:r>
          </a:p>
        </p:txBody>
      </p:sp>
    </p:spTree>
    <p:extLst>
      <p:ext uri="{BB962C8B-B14F-4D97-AF65-F5344CB8AC3E}">
        <p14:creationId xmlns:p14="http://schemas.microsoft.com/office/powerpoint/2010/main" val="2307702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29C35-FB26-48C3-8930-EBB9DC943C30}"/>
              </a:ext>
            </a:extLst>
          </p:cNvPr>
          <p:cNvSpPr>
            <a:spLocks noGrp="1"/>
          </p:cNvSpPr>
          <p:nvPr>
            <p:ph type="title"/>
          </p:nvPr>
        </p:nvSpPr>
        <p:spPr/>
        <p:txBody>
          <a:bodyPr/>
          <a:lstStyle/>
          <a:p>
            <a:r>
              <a:rPr lang="en-US" sz="5000" dirty="0"/>
              <a:t>The road to hell is paved with AVERAGE</a:t>
            </a:r>
          </a:p>
        </p:txBody>
      </p:sp>
      <p:pic>
        <p:nvPicPr>
          <p:cNvPr id="4" name="Picture 3">
            <a:extLst>
              <a:ext uri="{FF2B5EF4-FFF2-40B4-BE49-F238E27FC236}">
                <a16:creationId xmlns:a16="http://schemas.microsoft.com/office/drawing/2014/main" id="{205B7C91-CC84-4DB1-8B79-1F9DCAA6EE7E}"/>
              </a:ext>
            </a:extLst>
          </p:cNvPr>
          <p:cNvPicPr>
            <a:picLocks noChangeAspect="1"/>
          </p:cNvPicPr>
          <p:nvPr/>
        </p:nvPicPr>
        <p:blipFill rotWithShape="1">
          <a:blip r:embed="rId3"/>
          <a:srcRect l="25857" t="37328" r="20889" b="9337"/>
          <a:stretch/>
        </p:blipFill>
        <p:spPr>
          <a:xfrm>
            <a:off x="3215680" y="2017643"/>
            <a:ext cx="5904656" cy="4723725"/>
          </a:xfrm>
          <a:prstGeom prst="rect">
            <a:avLst/>
          </a:prstGeom>
        </p:spPr>
      </p:pic>
    </p:spTree>
    <p:extLst>
      <p:ext uri="{BB962C8B-B14F-4D97-AF65-F5344CB8AC3E}">
        <p14:creationId xmlns:p14="http://schemas.microsoft.com/office/powerpoint/2010/main" val="1443478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29C35-FB26-48C3-8930-EBB9DC943C30}"/>
              </a:ext>
            </a:extLst>
          </p:cNvPr>
          <p:cNvSpPr>
            <a:spLocks noGrp="1"/>
          </p:cNvSpPr>
          <p:nvPr>
            <p:ph type="title"/>
          </p:nvPr>
        </p:nvSpPr>
        <p:spPr/>
        <p:txBody>
          <a:bodyPr/>
          <a:lstStyle/>
          <a:p>
            <a:r>
              <a:rPr lang="en-US" dirty="0"/>
              <a:t>This is your exit</a:t>
            </a:r>
          </a:p>
        </p:txBody>
      </p:sp>
      <p:sp>
        <p:nvSpPr>
          <p:cNvPr id="5" name="Rectangle 4">
            <a:extLst>
              <a:ext uri="{FF2B5EF4-FFF2-40B4-BE49-F238E27FC236}">
                <a16:creationId xmlns:a16="http://schemas.microsoft.com/office/drawing/2014/main" id="{9694CA2A-BDE0-4FE2-B943-30EB396595DF}"/>
              </a:ext>
            </a:extLst>
          </p:cNvPr>
          <p:cNvSpPr/>
          <p:nvPr/>
        </p:nvSpPr>
        <p:spPr bwMode="auto">
          <a:xfrm>
            <a:off x="407368" y="1988840"/>
            <a:ext cx="6840760" cy="3816424"/>
          </a:xfrm>
          <a:prstGeom prst="rect">
            <a:avLst/>
          </a:prstGeom>
          <a:solidFill>
            <a:srgbClr val="77B54F"/>
          </a:solidFill>
          <a:ln>
            <a:solidFill>
              <a:schemeClr val="accent1"/>
            </a:solid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a:p>
        </p:txBody>
      </p:sp>
      <p:sp>
        <p:nvSpPr>
          <p:cNvPr id="6" name="Rectangle: Rounded Corners 5">
            <a:extLst>
              <a:ext uri="{FF2B5EF4-FFF2-40B4-BE49-F238E27FC236}">
                <a16:creationId xmlns:a16="http://schemas.microsoft.com/office/drawing/2014/main" id="{CD9F8868-F01A-4AEF-A593-34A4A55EAC4F}"/>
              </a:ext>
            </a:extLst>
          </p:cNvPr>
          <p:cNvSpPr/>
          <p:nvPr/>
        </p:nvSpPr>
        <p:spPr bwMode="auto">
          <a:xfrm>
            <a:off x="551384" y="2132856"/>
            <a:ext cx="6552728" cy="3456384"/>
          </a:xfrm>
          <a:prstGeom prst="roundRect">
            <a:avLst/>
          </a:prstGeom>
          <a:solidFill>
            <a:schemeClr val="bg1"/>
          </a:solidFill>
          <a:ln>
            <a:solidFill>
              <a:schemeClr val="bg1"/>
            </a:solid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a:p>
        </p:txBody>
      </p:sp>
      <p:sp>
        <p:nvSpPr>
          <p:cNvPr id="7" name="Rectangle: Rounded Corners 6">
            <a:extLst>
              <a:ext uri="{FF2B5EF4-FFF2-40B4-BE49-F238E27FC236}">
                <a16:creationId xmlns:a16="http://schemas.microsoft.com/office/drawing/2014/main" id="{B3CF4559-9687-433F-B405-16483152544D}"/>
              </a:ext>
            </a:extLst>
          </p:cNvPr>
          <p:cNvSpPr/>
          <p:nvPr/>
        </p:nvSpPr>
        <p:spPr bwMode="auto">
          <a:xfrm>
            <a:off x="695400" y="2317883"/>
            <a:ext cx="6264696" cy="3153761"/>
          </a:xfrm>
          <a:prstGeom prst="roundRect">
            <a:avLst/>
          </a:prstGeom>
          <a:solidFill>
            <a:srgbClr val="00B050"/>
          </a:solidFill>
          <a:ln>
            <a:solidFill>
              <a:schemeClr val="accent1"/>
            </a:solidFill>
          </a:ln>
          <a:effectLst/>
        </p:spPr>
        <p:txBody>
          <a:bodyPr lIns="72000" tIns="36000" rIns="72000" bIns="36000" rtlCol="0" anchor="ctr" anchorCtr="1"/>
          <a:lstStyle/>
          <a:p>
            <a:pPr algn="ctr" eaLnBrk="0" hangingPunct="0">
              <a:buClr>
                <a:schemeClr val="tx1"/>
              </a:buClr>
              <a:buFont typeface="Wingdings" pitchFamily="2" charset="2"/>
              <a:buNone/>
            </a:pPr>
            <a:endParaRPr lang="en-US" sz="3200" dirty="0">
              <a:solidFill>
                <a:schemeClr val="bg1"/>
              </a:solidFill>
            </a:endParaRPr>
          </a:p>
        </p:txBody>
      </p:sp>
      <p:sp>
        <p:nvSpPr>
          <p:cNvPr id="8" name="Arrow: Right 7">
            <a:extLst>
              <a:ext uri="{FF2B5EF4-FFF2-40B4-BE49-F238E27FC236}">
                <a16:creationId xmlns:a16="http://schemas.microsoft.com/office/drawing/2014/main" id="{5D8C9B77-D6BC-4E66-96D3-F4859752981A}"/>
              </a:ext>
            </a:extLst>
          </p:cNvPr>
          <p:cNvSpPr/>
          <p:nvPr/>
        </p:nvSpPr>
        <p:spPr bwMode="auto">
          <a:xfrm rot="18868926">
            <a:off x="5401265" y="3857964"/>
            <a:ext cx="1389468" cy="764377"/>
          </a:xfrm>
          <a:prstGeom prst="rightArrow">
            <a:avLst/>
          </a:prstGeom>
          <a:solidFill>
            <a:schemeClr val="bg1"/>
          </a:solidFill>
          <a:ln>
            <a:solidFill>
              <a:schemeClr val="accent1"/>
            </a:solid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a:p>
        </p:txBody>
      </p:sp>
      <p:sp>
        <p:nvSpPr>
          <p:cNvPr id="3" name="Text Placeholder 2">
            <a:extLst>
              <a:ext uri="{FF2B5EF4-FFF2-40B4-BE49-F238E27FC236}">
                <a16:creationId xmlns:a16="http://schemas.microsoft.com/office/drawing/2014/main" id="{462C4CFC-8594-4095-BE25-1772AB39A9B8}"/>
              </a:ext>
            </a:extLst>
          </p:cNvPr>
          <p:cNvSpPr>
            <a:spLocks noGrp="1"/>
          </p:cNvSpPr>
          <p:nvPr>
            <p:ph type="body" sz="quarter" idx="10"/>
          </p:nvPr>
        </p:nvSpPr>
        <p:spPr>
          <a:xfrm>
            <a:off x="-24680" y="2492896"/>
            <a:ext cx="6120680" cy="3096344"/>
          </a:xfrm>
        </p:spPr>
        <p:txBody>
          <a:bodyPr>
            <a:normAutofit/>
          </a:bodyPr>
          <a:lstStyle/>
          <a:p>
            <a:pPr algn="ctr" eaLnBrk="0" hangingPunct="0">
              <a:buClr>
                <a:schemeClr val="tx1"/>
              </a:buClr>
            </a:pPr>
            <a:r>
              <a:rPr lang="en-US" sz="6000" b="1" dirty="0">
                <a:solidFill>
                  <a:schemeClr val="bg1"/>
                </a:solidFill>
              </a:rPr>
              <a:t>ACTIONABLE</a:t>
            </a:r>
          </a:p>
          <a:p>
            <a:pPr algn="ctr" eaLnBrk="0" hangingPunct="0">
              <a:buClr>
                <a:schemeClr val="tx1"/>
              </a:buClr>
            </a:pPr>
            <a:r>
              <a:rPr lang="en-US" sz="6000" b="1" dirty="0">
                <a:solidFill>
                  <a:schemeClr val="bg1"/>
                </a:solidFill>
              </a:rPr>
              <a:t>INTELLIGENCE</a:t>
            </a:r>
            <a:endParaRPr lang="en-US" sz="6000" b="1" dirty="0"/>
          </a:p>
        </p:txBody>
      </p:sp>
      <p:sp>
        <p:nvSpPr>
          <p:cNvPr id="10" name="TextBox 9">
            <a:extLst>
              <a:ext uri="{FF2B5EF4-FFF2-40B4-BE49-F238E27FC236}">
                <a16:creationId xmlns:a16="http://schemas.microsoft.com/office/drawing/2014/main" id="{F21E7878-5AF5-4593-B0CB-6FB07EEAA439}"/>
              </a:ext>
            </a:extLst>
          </p:cNvPr>
          <p:cNvSpPr txBox="1"/>
          <p:nvPr/>
        </p:nvSpPr>
        <p:spPr>
          <a:xfrm>
            <a:off x="7865303" y="1578502"/>
            <a:ext cx="4326697" cy="4247317"/>
          </a:xfrm>
          <a:prstGeom prst="rect">
            <a:avLst/>
          </a:prstGeom>
          <a:noFill/>
        </p:spPr>
        <p:txBody>
          <a:bodyPr wrap="none" rtlCol="0">
            <a:spAutoFit/>
          </a:bodyPr>
          <a:lstStyle/>
          <a:p>
            <a:r>
              <a:rPr lang="en-US" sz="5400" b="1" dirty="0">
                <a:latin typeface="+mn-lt"/>
              </a:rPr>
              <a:t>Maximum</a:t>
            </a:r>
          </a:p>
          <a:p>
            <a:r>
              <a:rPr lang="en-US" sz="5400" b="1" dirty="0">
                <a:latin typeface="+mn-lt"/>
              </a:rPr>
              <a:t>95</a:t>
            </a:r>
            <a:r>
              <a:rPr lang="en-US" sz="5400" b="1" baseline="30000" dirty="0">
                <a:latin typeface="+mn-lt"/>
              </a:rPr>
              <a:t>th</a:t>
            </a:r>
            <a:r>
              <a:rPr lang="en-US" sz="5400" b="1" dirty="0">
                <a:latin typeface="+mn-lt"/>
              </a:rPr>
              <a:t> Percentile</a:t>
            </a:r>
          </a:p>
          <a:p>
            <a:r>
              <a:rPr lang="en-US" sz="5400" b="1" dirty="0">
                <a:latin typeface="+mn-lt"/>
              </a:rPr>
              <a:t>Mean</a:t>
            </a:r>
          </a:p>
          <a:p>
            <a:r>
              <a:rPr lang="en-US" sz="5400" b="1" dirty="0">
                <a:latin typeface="+mn-lt"/>
              </a:rPr>
              <a:t>Average</a:t>
            </a:r>
          </a:p>
          <a:p>
            <a:r>
              <a:rPr lang="en-US" sz="5400" b="1" dirty="0">
                <a:latin typeface="+mn-lt"/>
              </a:rPr>
              <a:t>Minimum</a:t>
            </a:r>
          </a:p>
        </p:txBody>
      </p:sp>
    </p:spTree>
    <p:extLst>
      <p:ext uri="{BB962C8B-B14F-4D97-AF65-F5344CB8AC3E}">
        <p14:creationId xmlns:p14="http://schemas.microsoft.com/office/powerpoint/2010/main" val="4157991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12192000" cy="6858000"/>
          </a:xfrm>
          <a:prstGeom prst="rect">
            <a:avLst/>
          </a:prstGeom>
          <a:solidFill>
            <a:schemeClr val="accent2"/>
          </a:solidFill>
          <a:ln>
            <a:no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a:latin typeface="Calibri" charset="0"/>
              <a:ea typeface="Calibri" charset="0"/>
              <a:cs typeface="Calibri" charset="0"/>
            </a:endParaRPr>
          </a:p>
        </p:txBody>
      </p:sp>
      <p:sp>
        <p:nvSpPr>
          <p:cNvPr id="4" name="TextBox 3"/>
          <p:cNvSpPr txBox="1"/>
          <p:nvPr/>
        </p:nvSpPr>
        <p:spPr>
          <a:xfrm>
            <a:off x="0" y="2420112"/>
            <a:ext cx="12192000" cy="830997"/>
          </a:xfrm>
          <a:prstGeom prst="rect">
            <a:avLst/>
          </a:prstGeom>
          <a:noFill/>
        </p:spPr>
        <p:txBody>
          <a:bodyPr wrap="square" rtlCol="0">
            <a:spAutoFit/>
          </a:bodyPr>
          <a:lstStyle/>
          <a:p>
            <a:pPr algn="ctr"/>
            <a:r>
              <a:rPr lang="en-US" sz="4800" dirty="0">
                <a:solidFill>
                  <a:schemeClr val="bg1"/>
                </a:solidFill>
                <a:latin typeface="Calibri" charset="0"/>
                <a:ea typeface="Calibri" charset="0"/>
                <a:cs typeface="Calibri" charset="0"/>
              </a:rPr>
              <a:t>Questions &amp; Answers</a:t>
            </a:r>
          </a:p>
        </p:txBody>
      </p:sp>
    </p:spTree>
    <p:extLst>
      <p:ext uri="{BB962C8B-B14F-4D97-AF65-F5344CB8AC3E}">
        <p14:creationId xmlns:p14="http://schemas.microsoft.com/office/powerpoint/2010/main" val="26625762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936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Agenda</a:t>
            </a:r>
          </a:p>
        </p:txBody>
      </p:sp>
      <p:sp>
        <p:nvSpPr>
          <p:cNvPr id="6" name="Segnaposto testo 5"/>
          <p:cNvSpPr>
            <a:spLocks noGrp="1"/>
          </p:cNvSpPr>
          <p:nvPr>
            <p:ph type="body" sz="quarter" idx="10"/>
          </p:nvPr>
        </p:nvSpPr>
        <p:spPr/>
        <p:txBody>
          <a:bodyPr>
            <a:normAutofit/>
          </a:bodyPr>
          <a:lstStyle/>
          <a:p>
            <a:pPr marL="342900" indent="-342900">
              <a:buFont typeface="Arial" panose="020B0604020202020204" pitchFamily="34" charset="0"/>
              <a:buChar char="•"/>
            </a:pPr>
            <a:r>
              <a:rPr lang="en-US" sz="3200" dirty="0"/>
              <a:t>Average, on average, is a below average metric</a:t>
            </a:r>
          </a:p>
          <a:p>
            <a:pPr marL="342900" indent="-342900">
              <a:buFont typeface="Arial" panose="020B0604020202020204" pitchFamily="34" charset="0"/>
              <a:buChar char="•"/>
            </a:pPr>
            <a:r>
              <a:rPr lang="en-US" sz="3200" dirty="0"/>
              <a:t>Configured workers;  Idle and Busy</a:t>
            </a:r>
          </a:p>
          <a:p>
            <a:pPr marL="342900" indent="-342900">
              <a:buFont typeface="Arial" panose="020B0604020202020204" pitchFamily="34" charset="0"/>
              <a:buChar char="•"/>
            </a:pPr>
            <a:r>
              <a:rPr lang="en-US" sz="3200" dirty="0"/>
              <a:t>Average is better in small time slices</a:t>
            </a:r>
          </a:p>
          <a:p>
            <a:pPr marL="342900" indent="-342900">
              <a:buFont typeface="Arial" panose="020B0604020202020204" pitchFamily="34" charset="0"/>
              <a:buChar char="•"/>
            </a:pPr>
            <a:r>
              <a:rPr lang="en-US" sz="3200" dirty="0"/>
              <a:t>Example where average failed</a:t>
            </a:r>
          </a:p>
          <a:p>
            <a:pPr marL="342900" indent="-342900">
              <a:buFont typeface="Arial" panose="020B0604020202020204" pitchFamily="34" charset="0"/>
              <a:buChar char="•"/>
            </a:pPr>
            <a:r>
              <a:rPr lang="en-US" sz="3200" dirty="0"/>
              <a:t>Summary and call to action</a:t>
            </a:r>
          </a:p>
        </p:txBody>
      </p:sp>
    </p:spTree>
    <p:extLst>
      <p:ext uri="{BB962C8B-B14F-4D97-AF65-F5344CB8AC3E}">
        <p14:creationId xmlns:p14="http://schemas.microsoft.com/office/powerpoint/2010/main" val="3024350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29C35-FB26-48C3-8930-EBB9DC943C30}"/>
              </a:ext>
            </a:extLst>
          </p:cNvPr>
          <p:cNvSpPr>
            <a:spLocks noGrp="1"/>
          </p:cNvSpPr>
          <p:nvPr>
            <p:ph type="title"/>
          </p:nvPr>
        </p:nvSpPr>
        <p:spPr/>
        <p:txBody>
          <a:bodyPr/>
          <a:lstStyle/>
          <a:p>
            <a:r>
              <a:rPr lang="en-US" dirty="0"/>
              <a:t>Average, On Average, is a Below Average Metric</a:t>
            </a:r>
          </a:p>
        </p:txBody>
      </p:sp>
      <p:sp>
        <p:nvSpPr>
          <p:cNvPr id="3" name="Text Placeholder 2">
            <a:extLst>
              <a:ext uri="{FF2B5EF4-FFF2-40B4-BE49-F238E27FC236}">
                <a16:creationId xmlns:a16="http://schemas.microsoft.com/office/drawing/2014/main" id="{462C4CFC-8594-4095-BE25-1772AB39A9B8}"/>
              </a:ext>
            </a:extLst>
          </p:cNvPr>
          <p:cNvSpPr>
            <a:spLocks noGrp="1"/>
          </p:cNvSpPr>
          <p:nvPr>
            <p:ph type="body" sz="quarter" idx="10"/>
          </p:nvPr>
        </p:nvSpPr>
        <p:spPr>
          <a:xfrm>
            <a:off x="469021" y="2564904"/>
            <a:ext cx="6768752" cy="3024336"/>
          </a:xfrm>
        </p:spPr>
        <p:txBody>
          <a:bodyPr>
            <a:noAutofit/>
          </a:bodyPr>
          <a:lstStyle/>
          <a:p>
            <a:r>
              <a:rPr lang="en-US" sz="3200" dirty="0"/>
              <a:t>The road to hell is paved with AVERAGE</a:t>
            </a:r>
          </a:p>
          <a:p>
            <a:endParaRPr lang="en-US" sz="3200" dirty="0"/>
          </a:p>
          <a:p>
            <a:r>
              <a:rPr lang="en-US" sz="3200" dirty="0"/>
              <a:t>The road to ACTIONABALE INTELLIGENCE is paved with minimum, average, maximum and 95</a:t>
            </a:r>
            <a:r>
              <a:rPr lang="en-US" sz="3200" baseline="30000" dirty="0"/>
              <a:t>th</a:t>
            </a:r>
            <a:r>
              <a:rPr lang="en-US" sz="3200" dirty="0"/>
              <a:t> percentile</a:t>
            </a:r>
          </a:p>
        </p:txBody>
      </p:sp>
      <p:pic>
        <p:nvPicPr>
          <p:cNvPr id="4" name="Picture 3">
            <a:extLst>
              <a:ext uri="{FF2B5EF4-FFF2-40B4-BE49-F238E27FC236}">
                <a16:creationId xmlns:a16="http://schemas.microsoft.com/office/drawing/2014/main" id="{205B7C91-CC84-4DB1-8B79-1F9DCAA6EE7E}"/>
              </a:ext>
            </a:extLst>
          </p:cNvPr>
          <p:cNvPicPr>
            <a:picLocks noChangeAspect="1"/>
          </p:cNvPicPr>
          <p:nvPr/>
        </p:nvPicPr>
        <p:blipFill rotWithShape="1">
          <a:blip r:embed="rId3"/>
          <a:srcRect l="25857" t="37328" r="20889" b="9337"/>
          <a:stretch/>
        </p:blipFill>
        <p:spPr>
          <a:xfrm>
            <a:off x="7440722" y="1772816"/>
            <a:ext cx="4770530" cy="3816424"/>
          </a:xfrm>
          <a:prstGeom prst="rect">
            <a:avLst/>
          </a:prstGeom>
        </p:spPr>
      </p:pic>
    </p:spTree>
    <p:extLst>
      <p:ext uri="{BB962C8B-B14F-4D97-AF65-F5344CB8AC3E}">
        <p14:creationId xmlns:p14="http://schemas.microsoft.com/office/powerpoint/2010/main" val="2154262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29C35-FB26-48C3-8930-EBB9DC943C30}"/>
              </a:ext>
            </a:extLst>
          </p:cNvPr>
          <p:cNvSpPr>
            <a:spLocks noGrp="1"/>
          </p:cNvSpPr>
          <p:nvPr>
            <p:ph type="title"/>
          </p:nvPr>
        </p:nvSpPr>
        <p:spPr/>
        <p:txBody>
          <a:bodyPr/>
          <a:lstStyle/>
          <a:p>
            <a:r>
              <a:rPr lang="en-US" dirty="0"/>
              <a:t>Average is Better in small time slices</a:t>
            </a:r>
          </a:p>
        </p:txBody>
      </p:sp>
      <p:sp>
        <p:nvSpPr>
          <p:cNvPr id="3" name="Text Placeholder 2">
            <a:extLst>
              <a:ext uri="{FF2B5EF4-FFF2-40B4-BE49-F238E27FC236}">
                <a16:creationId xmlns:a16="http://schemas.microsoft.com/office/drawing/2014/main" id="{462C4CFC-8594-4095-BE25-1772AB39A9B8}"/>
              </a:ext>
            </a:extLst>
          </p:cNvPr>
          <p:cNvSpPr>
            <a:spLocks noGrp="1"/>
          </p:cNvSpPr>
          <p:nvPr>
            <p:ph type="body" sz="quarter" idx="10"/>
          </p:nvPr>
        </p:nvSpPr>
        <p:spPr/>
        <p:txBody>
          <a:bodyPr/>
          <a:lstStyle/>
          <a:p>
            <a:r>
              <a:rPr lang="en-US" dirty="0"/>
              <a:t>Small in this case depends on the monitoring target.</a:t>
            </a:r>
          </a:p>
          <a:p>
            <a:endParaRPr lang="en-US" dirty="0"/>
          </a:p>
          <a:p>
            <a:r>
              <a:rPr lang="en-US" dirty="0"/>
              <a:t>Hourly monitoring targets </a:t>
            </a:r>
          </a:p>
          <a:p>
            <a:r>
              <a:rPr lang="en-US" dirty="0"/>
              <a:t>		Average of a day of hourly data is characterizing 24 discrete events to  1 number</a:t>
            </a:r>
          </a:p>
          <a:p>
            <a:endParaRPr lang="en-US" dirty="0"/>
          </a:p>
          <a:p>
            <a:r>
              <a:rPr lang="en-US" dirty="0"/>
              <a:t>X per second monitoring targets are much different</a:t>
            </a:r>
          </a:p>
          <a:p>
            <a:r>
              <a:rPr lang="en-US" dirty="0"/>
              <a:t>		An average of hourly  connections at five per second, is characterizing 18,000 discrete events to 1 number.</a:t>
            </a:r>
          </a:p>
        </p:txBody>
      </p:sp>
    </p:spTree>
    <p:extLst>
      <p:ext uri="{BB962C8B-B14F-4D97-AF65-F5344CB8AC3E}">
        <p14:creationId xmlns:p14="http://schemas.microsoft.com/office/powerpoint/2010/main" val="2347596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29C35-FB26-48C3-8930-EBB9DC943C30}"/>
              </a:ext>
            </a:extLst>
          </p:cNvPr>
          <p:cNvSpPr>
            <a:spLocks noGrp="1"/>
          </p:cNvSpPr>
          <p:nvPr>
            <p:ph type="title"/>
          </p:nvPr>
        </p:nvSpPr>
        <p:spPr/>
        <p:txBody>
          <a:bodyPr/>
          <a:lstStyle/>
          <a:p>
            <a:r>
              <a:rPr lang="en-US" dirty="0"/>
              <a:t>Workers</a:t>
            </a:r>
          </a:p>
        </p:txBody>
      </p:sp>
      <p:sp>
        <p:nvSpPr>
          <p:cNvPr id="3" name="Text Placeholder 2">
            <a:extLst>
              <a:ext uri="{FF2B5EF4-FFF2-40B4-BE49-F238E27FC236}">
                <a16:creationId xmlns:a16="http://schemas.microsoft.com/office/drawing/2014/main" id="{462C4CFC-8594-4095-BE25-1772AB39A9B8}"/>
              </a:ext>
            </a:extLst>
          </p:cNvPr>
          <p:cNvSpPr>
            <a:spLocks noGrp="1"/>
          </p:cNvSpPr>
          <p:nvPr>
            <p:ph type="body" sz="quarter" idx="10"/>
          </p:nvPr>
        </p:nvSpPr>
        <p:spPr>
          <a:xfrm>
            <a:off x="469021" y="1700213"/>
            <a:ext cx="4114811" cy="4176712"/>
          </a:xfrm>
        </p:spPr>
        <p:txBody>
          <a:bodyPr>
            <a:normAutofit fontScale="92500" lnSpcReduction="10000"/>
          </a:bodyPr>
          <a:lstStyle/>
          <a:p>
            <a:r>
              <a:rPr lang="en-US" sz="3200" dirty="0"/>
              <a:t>What is the metric showing?</a:t>
            </a:r>
          </a:p>
          <a:p>
            <a:endParaRPr lang="en-US" sz="3200" dirty="0"/>
          </a:p>
          <a:p>
            <a:r>
              <a:rPr lang="en-US" sz="3200" dirty="0"/>
              <a:t>Configured workers</a:t>
            </a:r>
          </a:p>
          <a:p>
            <a:endParaRPr lang="en-US" sz="3200" dirty="0"/>
          </a:p>
          <a:p>
            <a:r>
              <a:rPr lang="en-US" sz="3200" dirty="0"/>
              <a:t>Busy workers</a:t>
            </a:r>
          </a:p>
          <a:p>
            <a:endParaRPr lang="en-US" sz="3200" dirty="0"/>
          </a:p>
          <a:p>
            <a:r>
              <a:rPr lang="en-US" sz="3200" dirty="0"/>
              <a:t>Idle workers</a:t>
            </a:r>
          </a:p>
        </p:txBody>
      </p:sp>
      <p:pic>
        <p:nvPicPr>
          <p:cNvPr id="4" name="Picture 3">
            <a:extLst>
              <a:ext uri="{FF2B5EF4-FFF2-40B4-BE49-F238E27FC236}">
                <a16:creationId xmlns:a16="http://schemas.microsoft.com/office/drawing/2014/main" id="{84DCE856-0C68-49AE-833E-6F3B529C3A2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51784" y="706345"/>
            <a:ext cx="9011355" cy="5373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7434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AC3C-8C0A-4613-8F52-BB7CDD885934}"/>
              </a:ext>
            </a:extLst>
          </p:cNvPr>
          <p:cNvSpPr>
            <a:spLocks noGrp="1"/>
          </p:cNvSpPr>
          <p:nvPr>
            <p:ph type="title"/>
          </p:nvPr>
        </p:nvSpPr>
        <p:spPr/>
        <p:txBody>
          <a:bodyPr/>
          <a:lstStyle/>
          <a:p>
            <a:r>
              <a:rPr lang="en-US" dirty="0"/>
              <a:t>Average on 15 second data</a:t>
            </a:r>
          </a:p>
        </p:txBody>
      </p:sp>
      <p:sp>
        <p:nvSpPr>
          <p:cNvPr id="3" name="Text Placeholder 2">
            <a:extLst>
              <a:ext uri="{FF2B5EF4-FFF2-40B4-BE49-F238E27FC236}">
                <a16:creationId xmlns:a16="http://schemas.microsoft.com/office/drawing/2014/main" id="{FBCB73E5-CB73-42A6-82DB-20D78C01FD1F}"/>
              </a:ext>
            </a:extLst>
          </p:cNvPr>
          <p:cNvSpPr>
            <a:spLocks noGrp="1"/>
          </p:cNvSpPr>
          <p:nvPr>
            <p:ph type="body" sz="quarter" idx="10"/>
          </p:nvPr>
        </p:nvSpPr>
        <p:spPr/>
        <p:txBody>
          <a:bodyPr/>
          <a:lstStyle/>
          <a:p>
            <a:endParaRPr lang="en-US" dirty="0"/>
          </a:p>
        </p:txBody>
      </p:sp>
      <p:pic>
        <p:nvPicPr>
          <p:cNvPr id="4" name="Picture 3">
            <a:extLst>
              <a:ext uri="{FF2B5EF4-FFF2-40B4-BE49-F238E27FC236}">
                <a16:creationId xmlns:a16="http://schemas.microsoft.com/office/drawing/2014/main" id="{A72834D0-B5D3-4DEB-BDB8-BDF4243415EB}"/>
              </a:ext>
            </a:extLst>
          </p:cNvPr>
          <p:cNvPicPr>
            <a:picLocks noChangeAspect="1"/>
          </p:cNvPicPr>
          <p:nvPr/>
        </p:nvPicPr>
        <p:blipFill>
          <a:blip r:embed="rId3"/>
          <a:stretch>
            <a:fillRect/>
          </a:stretch>
        </p:blipFill>
        <p:spPr>
          <a:xfrm>
            <a:off x="1415480" y="1324303"/>
            <a:ext cx="9414646" cy="5301208"/>
          </a:xfrm>
          <a:prstGeom prst="rect">
            <a:avLst/>
          </a:prstGeom>
        </p:spPr>
      </p:pic>
    </p:spTree>
    <p:extLst>
      <p:ext uri="{BB962C8B-B14F-4D97-AF65-F5344CB8AC3E}">
        <p14:creationId xmlns:p14="http://schemas.microsoft.com/office/powerpoint/2010/main" val="3925373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29C35-FB26-48C3-8930-EBB9DC943C30}"/>
              </a:ext>
            </a:extLst>
          </p:cNvPr>
          <p:cNvSpPr>
            <a:spLocks noGrp="1"/>
          </p:cNvSpPr>
          <p:nvPr>
            <p:ph type="title"/>
          </p:nvPr>
        </p:nvSpPr>
        <p:spPr/>
        <p:txBody>
          <a:bodyPr/>
          <a:lstStyle/>
          <a:p>
            <a:r>
              <a:rPr lang="en-US" dirty="0"/>
              <a:t>Example where average failed</a:t>
            </a:r>
          </a:p>
        </p:txBody>
      </p:sp>
      <p:pic>
        <p:nvPicPr>
          <p:cNvPr id="4" name="Picture 3">
            <a:extLst>
              <a:ext uri="{FF2B5EF4-FFF2-40B4-BE49-F238E27FC236}">
                <a16:creationId xmlns:a16="http://schemas.microsoft.com/office/drawing/2014/main" id="{A0C271EC-0A07-456C-A5A9-A925FCCBB2AE}"/>
              </a:ext>
            </a:extLst>
          </p:cNvPr>
          <p:cNvPicPr>
            <a:picLocks noChangeAspect="1"/>
          </p:cNvPicPr>
          <p:nvPr/>
        </p:nvPicPr>
        <p:blipFill>
          <a:blip r:embed="rId3"/>
          <a:stretch>
            <a:fillRect/>
          </a:stretch>
        </p:blipFill>
        <p:spPr>
          <a:xfrm>
            <a:off x="551384" y="1575654"/>
            <a:ext cx="5346810" cy="3010687"/>
          </a:xfrm>
          <a:prstGeom prst="rect">
            <a:avLst/>
          </a:prstGeom>
        </p:spPr>
      </p:pic>
      <p:pic>
        <p:nvPicPr>
          <p:cNvPr id="5" name="Picture 4">
            <a:extLst>
              <a:ext uri="{FF2B5EF4-FFF2-40B4-BE49-F238E27FC236}">
                <a16:creationId xmlns:a16="http://schemas.microsoft.com/office/drawing/2014/main" id="{4160AF26-62C0-4624-B001-FAB62DF4B72A}"/>
              </a:ext>
            </a:extLst>
          </p:cNvPr>
          <p:cNvPicPr>
            <a:picLocks noChangeAspect="1"/>
          </p:cNvPicPr>
          <p:nvPr/>
        </p:nvPicPr>
        <p:blipFill>
          <a:blip r:embed="rId4"/>
          <a:stretch>
            <a:fillRect/>
          </a:stretch>
        </p:blipFill>
        <p:spPr>
          <a:xfrm>
            <a:off x="6312024" y="1110057"/>
            <a:ext cx="6144312" cy="3476284"/>
          </a:xfrm>
          <a:prstGeom prst="rect">
            <a:avLst/>
          </a:prstGeom>
        </p:spPr>
      </p:pic>
      <p:sp>
        <p:nvSpPr>
          <p:cNvPr id="6" name="TextBox 5">
            <a:extLst>
              <a:ext uri="{FF2B5EF4-FFF2-40B4-BE49-F238E27FC236}">
                <a16:creationId xmlns:a16="http://schemas.microsoft.com/office/drawing/2014/main" id="{F14E18D6-39E9-45AB-827D-D1800CE3DAB0}"/>
              </a:ext>
            </a:extLst>
          </p:cNvPr>
          <p:cNvSpPr txBox="1"/>
          <p:nvPr/>
        </p:nvSpPr>
        <p:spPr>
          <a:xfrm>
            <a:off x="551757" y="4586341"/>
            <a:ext cx="5760640" cy="1077218"/>
          </a:xfrm>
          <a:prstGeom prst="rect">
            <a:avLst/>
          </a:prstGeom>
          <a:noFill/>
        </p:spPr>
        <p:txBody>
          <a:bodyPr wrap="square" rtlCol="0">
            <a:spAutoFit/>
          </a:bodyPr>
          <a:lstStyle/>
          <a:p>
            <a:r>
              <a:rPr lang="en-US" sz="3200" b="1" dirty="0">
                <a:latin typeface="+mn-lt"/>
              </a:rPr>
              <a:t>Got an alert and researched to see this chart.  This looks ‘fine’</a:t>
            </a:r>
          </a:p>
        </p:txBody>
      </p:sp>
      <p:sp>
        <p:nvSpPr>
          <p:cNvPr id="9" name="TextBox 8">
            <a:extLst>
              <a:ext uri="{FF2B5EF4-FFF2-40B4-BE49-F238E27FC236}">
                <a16:creationId xmlns:a16="http://schemas.microsoft.com/office/drawing/2014/main" id="{148555A1-D743-49B1-A40B-85435A7954D9}"/>
              </a:ext>
            </a:extLst>
          </p:cNvPr>
          <p:cNvSpPr txBox="1"/>
          <p:nvPr/>
        </p:nvSpPr>
        <p:spPr>
          <a:xfrm>
            <a:off x="6312024" y="4593976"/>
            <a:ext cx="5879976" cy="1569660"/>
          </a:xfrm>
          <a:prstGeom prst="rect">
            <a:avLst/>
          </a:prstGeom>
          <a:noFill/>
        </p:spPr>
        <p:txBody>
          <a:bodyPr wrap="square" rtlCol="0">
            <a:spAutoFit/>
          </a:bodyPr>
          <a:lstStyle/>
          <a:p>
            <a:r>
              <a:rPr lang="en-US" sz="3200" b="1" dirty="0">
                <a:latin typeface="+mn-lt"/>
              </a:rPr>
              <a:t>Turned on Min and saw this.</a:t>
            </a:r>
          </a:p>
          <a:p>
            <a:r>
              <a:rPr lang="en-US" sz="3200" b="1" dirty="0">
                <a:latin typeface="+mn-lt"/>
              </a:rPr>
              <a:t>Much more interesting.</a:t>
            </a:r>
          </a:p>
          <a:p>
            <a:r>
              <a:rPr lang="en-US" sz="3200" b="1" dirty="0">
                <a:latin typeface="+mn-lt"/>
              </a:rPr>
              <a:t>This IS actionable intelligence.</a:t>
            </a:r>
          </a:p>
        </p:txBody>
      </p:sp>
    </p:spTree>
    <p:extLst>
      <p:ext uri="{BB962C8B-B14F-4D97-AF65-F5344CB8AC3E}">
        <p14:creationId xmlns:p14="http://schemas.microsoft.com/office/powerpoint/2010/main" val="3759745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E688F-C67F-492D-8889-97AE3BEAA96F}"/>
              </a:ext>
            </a:extLst>
          </p:cNvPr>
          <p:cNvSpPr>
            <a:spLocks noGrp="1"/>
          </p:cNvSpPr>
          <p:nvPr>
            <p:ph type="title"/>
          </p:nvPr>
        </p:nvSpPr>
        <p:spPr/>
        <p:txBody>
          <a:bodyPr/>
          <a:lstStyle/>
          <a:p>
            <a:r>
              <a:rPr lang="en-US" dirty="0"/>
              <a:t>Be Careful with Min and Max monitoring metrics</a:t>
            </a:r>
          </a:p>
        </p:txBody>
      </p:sp>
      <p:sp>
        <p:nvSpPr>
          <p:cNvPr id="3" name="Text Placeholder 2">
            <a:extLst>
              <a:ext uri="{FF2B5EF4-FFF2-40B4-BE49-F238E27FC236}">
                <a16:creationId xmlns:a16="http://schemas.microsoft.com/office/drawing/2014/main" id="{822FBDA3-47EB-4E42-8188-B5215E9C6849}"/>
              </a:ext>
            </a:extLst>
          </p:cNvPr>
          <p:cNvSpPr>
            <a:spLocks noGrp="1"/>
          </p:cNvSpPr>
          <p:nvPr>
            <p:ph type="body" sz="quarter" idx="10"/>
          </p:nvPr>
        </p:nvSpPr>
        <p:spPr/>
        <p:txBody>
          <a:bodyPr/>
          <a:lstStyle/>
          <a:p>
            <a:endParaRPr lang="en-US" dirty="0"/>
          </a:p>
        </p:txBody>
      </p:sp>
      <p:sp>
        <p:nvSpPr>
          <p:cNvPr id="4" name="TextBox 3">
            <a:extLst>
              <a:ext uri="{FF2B5EF4-FFF2-40B4-BE49-F238E27FC236}">
                <a16:creationId xmlns:a16="http://schemas.microsoft.com/office/drawing/2014/main" id="{FBB5B185-9E18-4D5C-A786-7F84BD10D75C}"/>
              </a:ext>
            </a:extLst>
          </p:cNvPr>
          <p:cNvSpPr txBox="1"/>
          <p:nvPr/>
        </p:nvSpPr>
        <p:spPr>
          <a:xfrm>
            <a:off x="300904" y="3373070"/>
            <a:ext cx="11435823" cy="1200329"/>
          </a:xfrm>
          <a:prstGeom prst="rect">
            <a:avLst/>
          </a:prstGeom>
          <a:noFill/>
        </p:spPr>
        <p:txBody>
          <a:bodyPr wrap="none" rtlCol="0">
            <a:spAutoFit/>
          </a:bodyPr>
          <a:lstStyle/>
          <a:p>
            <a:pPr algn="ctr"/>
            <a:r>
              <a:rPr lang="en-US" sz="3600" dirty="0">
                <a:latin typeface="Arial"/>
              </a:rPr>
              <a:t>Min and max may NOT be as you may have expected. </a:t>
            </a:r>
            <a:endParaRPr lang="en-US" sz="3600" dirty="0"/>
          </a:p>
          <a:p>
            <a:pPr algn="ctr"/>
            <a:endParaRPr lang="en-US" sz="3600" b="1" dirty="0">
              <a:latin typeface="+mn-lt"/>
            </a:endParaRPr>
          </a:p>
        </p:txBody>
      </p:sp>
    </p:spTree>
    <p:extLst>
      <p:ext uri="{BB962C8B-B14F-4D97-AF65-F5344CB8AC3E}">
        <p14:creationId xmlns:p14="http://schemas.microsoft.com/office/powerpoint/2010/main" val="1949396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E7E4E-CD38-474B-8959-1B7E2633525C}"/>
              </a:ext>
            </a:extLst>
          </p:cNvPr>
          <p:cNvSpPr>
            <a:spLocks noGrp="1"/>
          </p:cNvSpPr>
          <p:nvPr>
            <p:ph type="title"/>
          </p:nvPr>
        </p:nvSpPr>
        <p:spPr/>
        <p:txBody>
          <a:bodyPr/>
          <a:lstStyle/>
          <a:p>
            <a:r>
              <a:rPr lang="en-US" dirty="0"/>
              <a:t>A bit about this Application problem</a:t>
            </a:r>
          </a:p>
        </p:txBody>
      </p:sp>
      <p:sp>
        <p:nvSpPr>
          <p:cNvPr id="3" name="Text Placeholder 2">
            <a:extLst>
              <a:ext uri="{FF2B5EF4-FFF2-40B4-BE49-F238E27FC236}">
                <a16:creationId xmlns:a16="http://schemas.microsoft.com/office/drawing/2014/main" id="{074BBFAA-EFC4-4BCE-9DF1-A1EDF2E145ED}"/>
              </a:ext>
            </a:extLst>
          </p:cNvPr>
          <p:cNvSpPr>
            <a:spLocks noGrp="1"/>
          </p:cNvSpPr>
          <p:nvPr>
            <p:ph type="body" sz="quarter" idx="10"/>
          </p:nvPr>
        </p:nvSpPr>
        <p:spPr/>
        <p:txBody>
          <a:bodyPr/>
          <a:lstStyle/>
          <a:p>
            <a:endParaRPr lang="en-US" dirty="0"/>
          </a:p>
        </p:txBody>
      </p:sp>
      <p:pic>
        <p:nvPicPr>
          <p:cNvPr id="4" name="Picture 3">
            <a:extLst>
              <a:ext uri="{FF2B5EF4-FFF2-40B4-BE49-F238E27FC236}">
                <a16:creationId xmlns:a16="http://schemas.microsoft.com/office/drawing/2014/main" id="{72489D57-B012-4B23-923C-7CBD043E483C}"/>
              </a:ext>
            </a:extLst>
          </p:cNvPr>
          <p:cNvPicPr>
            <a:picLocks noChangeAspect="1"/>
          </p:cNvPicPr>
          <p:nvPr/>
        </p:nvPicPr>
        <p:blipFill rotWithShape="1">
          <a:blip r:embed="rId3"/>
          <a:srcRect l="28352" t="43921" r="108" b="3"/>
          <a:stretch/>
        </p:blipFill>
        <p:spPr>
          <a:xfrm>
            <a:off x="723531" y="1268760"/>
            <a:ext cx="10701061" cy="4725144"/>
          </a:xfrm>
          <a:prstGeom prst="rect">
            <a:avLst/>
          </a:prstGeom>
        </p:spPr>
      </p:pic>
    </p:spTree>
    <p:extLst>
      <p:ext uri="{BB962C8B-B14F-4D97-AF65-F5344CB8AC3E}">
        <p14:creationId xmlns:p14="http://schemas.microsoft.com/office/powerpoint/2010/main" val="3226368767"/>
      </p:ext>
    </p:extLst>
  </p:cSld>
  <p:clrMapOvr>
    <a:masterClrMapping/>
  </p:clrMapOvr>
</p:sld>
</file>

<file path=ppt/theme/theme1.xml><?xml version="1.0" encoding="utf-8"?>
<a:theme xmlns:a="http://schemas.openxmlformats.org/drawingml/2006/main" name="Moviri template">
  <a:themeElements>
    <a:clrScheme name="Moviri">
      <a:dk1>
        <a:srgbClr val="003165"/>
      </a:dk1>
      <a:lt1>
        <a:srgbClr val="FFFFFF"/>
      </a:lt1>
      <a:dk2>
        <a:srgbClr val="002423"/>
      </a:dk2>
      <a:lt2>
        <a:srgbClr val="FAAF4C"/>
      </a:lt2>
      <a:accent1>
        <a:srgbClr val="3C6481"/>
      </a:accent1>
      <a:accent2>
        <a:srgbClr val="0375AB"/>
      </a:accent2>
      <a:accent3>
        <a:srgbClr val="939597"/>
      </a:accent3>
      <a:accent4>
        <a:srgbClr val="C74E66"/>
      </a:accent4>
      <a:accent5>
        <a:srgbClr val="F4998B"/>
      </a:accent5>
      <a:accent6>
        <a:srgbClr val="CDA987"/>
      </a:accent6>
      <a:hlink>
        <a:srgbClr val="002423"/>
      </a:hlink>
      <a:folHlink>
        <a:srgbClr val="C74E6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solidFill>
            <a:schemeClr val="accent1"/>
          </a:solidFill>
        </a:ln>
        <a:effectLst/>
      </a:spPr>
      <a:bodyPr lIns="72000" tIns="36000" rIns="72000" bIns="36000" rtlCol="0" anchor="ctr" anchorCtr="1"/>
      <a:lstStyle>
        <a:defPPr algn="ctr" eaLnBrk="0" hangingPunct="0">
          <a:buClr>
            <a:schemeClr val="tx1"/>
          </a:buClr>
          <a:buFont typeface="Wingdings" pitchFamily="2" charset="2"/>
          <a:buNone/>
          <a:defRPr sz="1200" dirty="0" err="1" smtClean="0"/>
        </a:defPPr>
      </a:lstStyle>
    </a:spDef>
    <a:lnDef>
      <a:spPr bwMode="auto">
        <a:noFill/>
        <a:ln w="9525">
          <a:solidFill>
            <a:srgbClr val="808080"/>
          </a:solidFill>
          <a:miter lim="800000"/>
          <a:headEnd/>
          <a:tailEnd/>
        </a:ln>
        <a:effectLst/>
      </a:spPr>
      <a:bodyPr/>
      <a:lstStyle/>
    </a:lnDef>
    <a:txDef>
      <a:spPr>
        <a:noFill/>
      </a:spPr>
      <a:bodyPr wrap="square" rtlCol="0">
        <a:spAutoFit/>
      </a:bodyPr>
      <a:lstStyle>
        <a:defPPr>
          <a:defRPr sz="2400" b="1" dirty="0" err="1" smtClean="0">
            <a:latin typeface="+mn-lt"/>
          </a:defRPr>
        </a:defPPr>
      </a:lstStyle>
    </a:tx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odello DRAFT template pptx 16-9" id="{23D9231F-648F-431B-A44F-390EBD6B5C23}" vid="{CCE10A15-99E1-4AA1-A70A-5B1B95D29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Modello DRAFT template pptx 16-9</Template>
  <TotalTime>52068</TotalTime>
  <Words>2046</Words>
  <Application>Microsoft Office PowerPoint</Application>
  <PresentationFormat>Widescreen</PresentationFormat>
  <Paragraphs>208</Paragraphs>
  <Slides>16</Slides>
  <Notes>15</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Courier New</vt:lpstr>
      <vt:lpstr>Lato</vt:lpstr>
      <vt:lpstr>PT Sans</vt:lpstr>
      <vt:lpstr>Wingdings</vt:lpstr>
      <vt:lpstr>Moviri template</vt:lpstr>
      <vt:lpstr>The Road to Hell is Paved with Average</vt:lpstr>
      <vt:lpstr>Agenda</vt:lpstr>
      <vt:lpstr>Average, On Average, is a Below Average Metric</vt:lpstr>
      <vt:lpstr>Average is Better in small time slices</vt:lpstr>
      <vt:lpstr>Workers</vt:lpstr>
      <vt:lpstr>Average on 15 second data</vt:lpstr>
      <vt:lpstr>Example where average failed</vt:lpstr>
      <vt:lpstr>Be Careful with Min and Max monitoring metrics</vt:lpstr>
      <vt:lpstr>A bit about this Application problem</vt:lpstr>
      <vt:lpstr>The Root Failure</vt:lpstr>
      <vt:lpstr>PowerPoint Presentation</vt:lpstr>
      <vt:lpstr>Summary and Call To Action</vt:lpstr>
      <vt:lpstr>The road to hell is paved with AVERAGE</vt:lpstr>
      <vt:lpstr>This is your exit</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Moviri e il capacity management</dc:title>
  <dc:creator>maurizio.pedraglio</dc:creator>
  <cp:lastModifiedBy>bdavies</cp:lastModifiedBy>
  <cp:revision>712</cp:revision>
  <cp:lastPrinted>2017-07-26T16:58:41Z</cp:lastPrinted>
  <dcterms:created xsi:type="dcterms:W3CDTF">2015-06-22T14:23:32Z</dcterms:created>
  <dcterms:modified xsi:type="dcterms:W3CDTF">2017-09-14T06:26:18Z</dcterms:modified>
</cp:coreProperties>
</file>