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61" r:id="rId4"/>
    <p:sldId id="262" r:id="rId5"/>
    <p:sldId id="263" r:id="rId6"/>
    <p:sldId id="266" r:id="rId7"/>
    <p:sldId id="267" r:id="rId8"/>
    <p:sldId id="268" r:id="rId9"/>
    <p:sldId id="264" r:id="rId10"/>
    <p:sldId id="269" r:id="rId11"/>
    <p:sldId id="276" r:id="rId12"/>
    <p:sldId id="270" r:id="rId13"/>
    <p:sldId id="271" r:id="rId14"/>
    <p:sldId id="277" r:id="rId15"/>
    <p:sldId id="278" r:id="rId16"/>
    <p:sldId id="279" r:id="rId17"/>
    <p:sldId id="280" r:id="rId18"/>
    <p:sldId id="281" r:id="rId19"/>
    <p:sldId id="275" r:id="rId20"/>
    <p:sldId id="274" r:id="rId21"/>
    <p:sldId id="273" r:id="rId22"/>
    <p:sldId id="282" r:id="rId23"/>
    <p:sldId id="26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57419" autoAdjust="0"/>
  </p:normalViewPr>
  <p:slideViewPr>
    <p:cSldViewPr snapToGrid="0">
      <p:cViewPr varScale="1">
        <p:scale>
          <a:sx n="67" d="100"/>
          <a:sy n="67" d="100"/>
        </p:scale>
        <p:origin x="178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B953B6-927F-498A-9A2C-874330E49402}" type="datetimeFigureOut">
              <a:rPr lang="en-US" smtClean="0"/>
              <a:t>7/16/2018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FFABD4-DC5D-4E94-83E6-27E3A0E821FB}" type="slidenum">
              <a:rPr lang="en-US" smtClean="0"/>
              <a:t>‹#›</a:t>
            </a:fld>
            <a:endParaRPr lang="en-US" dirty="0"/>
          </a:p>
        </p:txBody>
      </p:sp>
    </p:spTree>
    <p:extLst>
      <p:ext uri="{BB962C8B-B14F-4D97-AF65-F5344CB8AC3E}">
        <p14:creationId xmlns:p14="http://schemas.microsoft.com/office/powerpoint/2010/main" val="2697666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astm.org/COMMIT/D07PrecisonBias2.pdf"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Actionable Intelligence Demands Action to Address Business Risk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Presented at the St. Louis CMG day on July 17,2018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conversation that explores the investigation mission you SHOULD be on as a capacity manager or performance manager, and shows tools and techniques to leverage senior level authority to drive ACTION. Every investigation should result in some documented action. Every investigation should be focused on business risk, stated as business risk, and addressed as business risk.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FFABD4-DC5D-4E94-83E6-27E3A0E821FB}" type="slidenum">
              <a:rPr lang="en-US" smtClean="0"/>
              <a:t>1</a:t>
            </a:fld>
            <a:endParaRPr lang="en-US" dirty="0"/>
          </a:p>
        </p:txBody>
      </p:sp>
    </p:spTree>
    <p:extLst>
      <p:ext uri="{BB962C8B-B14F-4D97-AF65-F5344CB8AC3E}">
        <p14:creationId xmlns:p14="http://schemas.microsoft.com/office/powerpoint/2010/main" val="23227026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What does the business do with a business risk?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Options are:</a:t>
            </a:r>
          </a:p>
          <a:p>
            <a:r>
              <a:rPr lang="en-US" sz="1200" kern="1200" dirty="0">
                <a:solidFill>
                  <a:schemeClr val="tx1"/>
                </a:solidFill>
                <a:effectLst/>
                <a:latin typeface="+mn-lt"/>
                <a:ea typeface="+mn-ea"/>
                <a:cs typeface="+mn-cs"/>
              </a:rPr>
              <a:t>	Do nothing and take the risk of being out of compliance</a:t>
            </a:r>
          </a:p>
          <a:p>
            <a:r>
              <a:rPr lang="en-US" sz="1200" kern="1200" dirty="0">
                <a:solidFill>
                  <a:schemeClr val="tx1"/>
                </a:solidFill>
                <a:effectLst/>
                <a:latin typeface="+mn-lt"/>
                <a:ea typeface="+mn-ea"/>
                <a:cs typeface="+mn-cs"/>
              </a:rPr>
              <a:t>	Change the standard, based on an understanding of the risks for the new standard.</a:t>
            </a:r>
          </a:p>
          <a:p>
            <a:r>
              <a:rPr lang="en-US" sz="1200" kern="1200" dirty="0">
                <a:solidFill>
                  <a:schemeClr val="tx1"/>
                </a:solidFill>
                <a:effectLst/>
                <a:latin typeface="+mn-lt"/>
                <a:ea typeface="+mn-ea"/>
                <a:cs typeface="+mn-cs"/>
              </a:rPr>
              <a:t>	Become compliant to the existing standard.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Risk strategies - Avoid, transfer, mitigate (monitor, control, contain, prevent), accept.</a:t>
            </a:r>
          </a:p>
          <a:p>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‘Do Nothing’ option</a:t>
            </a:r>
            <a:r>
              <a:rPr lang="en-US" sz="1200" kern="1200" dirty="0">
                <a:solidFill>
                  <a:schemeClr val="tx1"/>
                </a:solidFill>
                <a:effectLst/>
                <a:latin typeface="+mn-lt"/>
                <a:ea typeface="+mn-ea"/>
                <a:cs typeface="+mn-cs"/>
              </a:rPr>
              <a:t> should be based on a cost benefit risk analysis of all other options. The cost of doing nothing, while not optimal, MAY be the most correct choice.  But doing the analysis will occasionally point to costs (and risks) that compel action. Or may be a condition that will correct itself, shortly. </a:t>
            </a:r>
            <a:r>
              <a:rPr lang="en-US" sz="1200" b="1" kern="1200" dirty="0">
                <a:solidFill>
                  <a:schemeClr val="tx1"/>
                </a:solidFill>
                <a:effectLst/>
                <a:latin typeface="+mn-lt"/>
                <a:ea typeface="+mn-ea"/>
                <a:cs typeface="+mn-cs"/>
              </a:rPr>
              <a:t>The do nothing option is essentially to temporally accept the risk and likely attempt to mitigate with monitor / contain / control.</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change the standard option</a:t>
            </a:r>
            <a:r>
              <a:rPr lang="en-US" sz="1200" kern="1200" dirty="0">
                <a:solidFill>
                  <a:schemeClr val="tx1"/>
                </a:solidFill>
                <a:effectLst/>
                <a:latin typeface="+mn-lt"/>
                <a:ea typeface="+mn-ea"/>
                <a:cs typeface="+mn-cs"/>
              </a:rPr>
              <a:t> should be based on this particular case vs the standard.  Maybe the standard is too broad, maybe our condition is a normal exception that should be incorporated into the policy / standard.  Exceptional exceptions should not be handled in a policy / standard but rather with an exception process (implies executive sign off).  A waiver of sorts.  Be careful not to waiver too much.</a:t>
            </a:r>
          </a:p>
          <a:p>
            <a:endParaRPr lang="en-US" sz="1200" b="1"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The ‘become compliant’ option</a:t>
            </a:r>
            <a:r>
              <a:rPr lang="en-US" sz="1200" kern="1200" dirty="0">
                <a:solidFill>
                  <a:schemeClr val="tx1"/>
                </a:solidFill>
                <a:effectLst/>
                <a:latin typeface="+mn-lt"/>
                <a:ea typeface="+mn-ea"/>
                <a:cs typeface="+mn-cs"/>
              </a:rPr>
              <a:t> should be based on a cost benefit risk analysis.  The more mature the environment, more often this is taken.</a:t>
            </a:r>
          </a:p>
          <a:p>
            <a:endParaRPr lang="en-US" dirty="0"/>
          </a:p>
          <a:p>
            <a:endParaRPr lang="en-US" dirty="0"/>
          </a:p>
          <a:p>
            <a:r>
              <a:rPr lang="en-US" sz="1200" kern="1200" dirty="0">
                <a:solidFill>
                  <a:schemeClr val="tx1"/>
                </a:solidFill>
                <a:effectLst/>
                <a:latin typeface="+mn-lt"/>
                <a:ea typeface="+mn-ea"/>
                <a:cs typeface="+mn-cs"/>
              </a:rPr>
              <a:t>In reverse order</a:t>
            </a:r>
          </a:p>
          <a:p>
            <a:r>
              <a:rPr lang="en-US" sz="1200" b="1" kern="1200" dirty="0">
                <a:solidFill>
                  <a:schemeClr val="tx1"/>
                </a:solidFill>
                <a:effectLst/>
                <a:latin typeface="+mn-lt"/>
                <a:ea typeface="+mn-ea"/>
                <a:cs typeface="+mn-cs"/>
              </a:rPr>
              <a:t>Become compliant </a:t>
            </a:r>
            <a:r>
              <a:rPr lang="en-US" sz="1200" kern="1200" dirty="0">
                <a:solidFill>
                  <a:schemeClr val="tx1"/>
                </a:solidFill>
                <a:effectLst/>
                <a:latin typeface="+mn-lt"/>
                <a:ea typeface="+mn-ea"/>
                <a:cs typeface="+mn-cs"/>
              </a:rPr>
              <a:t>may mean to add resource, un burden the resource, re allocate resources.  So, if you find response time is slow, because of a memory constraint, then investigate what else is using memory (potentially stopping a process), or how the memory us used (potentially recoding a routine), adding memory (either to the existing device or by adding another device). Or some combination. Each has a cost and a risk, in addition to the risk of the non-compliant condition.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may lead to the determination that the</a:t>
            </a:r>
            <a:r>
              <a:rPr lang="en-US" sz="1200" b="1" kern="1200" dirty="0">
                <a:solidFill>
                  <a:schemeClr val="tx1"/>
                </a:solidFill>
                <a:effectLst/>
                <a:latin typeface="+mn-lt"/>
                <a:ea typeface="+mn-ea"/>
                <a:cs typeface="+mn-cs"/>
              </a:rPr>
              <a:t> policy / standard can be changed </a:t>
            </a:r>
            <a:r>
              <a:rPr lang="en-US" sz="1200" kern="1200" dirty="0">
                <a:solidFill>
                  <a:schemeClr val="tx1"/>
                </a:solidFill>
                <a:effectLst/>
                <a:latin typeface="+mn-lt"/>
                <a:ea typeface="+mn-ea"/>
                <a:cs typeface="+mn-cs"/>
              </a:rPr>
              <a:t>(refined) such that this condition is no longer non-compliant. Such as a high CPU rule that has an exception for AIX devices that do fine with high CPU conditions.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Or, again based on cost vs benefit vs risk, </a:t>
            </a:r>
            <a:r>
              <a:rPr lang="en-US" sz="1200" b="1" kern="1200" dirty="0">
                <a:solidFill>
                  <a:schemeClr val="tx1"/>
                </a:solidFill>
                <a:effectLst/>
                <a:latin typeface="+mn-lt"/>
                <a:ea typeface="+mn-ea"/>
                <a:cs typeface="+mn-cs"/>
              </a:rPr>
              <a:t>maybe nothing is done</a:t>
            </a:r>
            <a:r>
              <a:rPr lang="en-US" sz="1200" kern="1200" dirty="0">
                <a:solidFill>
                  <a:schemeClr val="tx1"/>
                </a:solidFill>
                <a:effectLst/>
                <a:latin typeface="+mn-lt"/>
                <a:ea typeface="+mn-ea"/>
                <a:cs typeface="+mn-cs"/>
              </a:rPr>
              <a:t>, and the risk is </a:t>
            </a:r>
            <a:r>
              <a:rPr lang="en-US" sz="1200" b="1" kern="1200" dirty="0">
                <a:solidFill>
                  <a:schemeClr val="tx1"/>
                </a:solidFill>
                <a:effectLst/>
                <a:latin typeface="+mn-lt"/>
                <a:ea typeface="+mn-ea"/>
                <a:cs typeface="+mn-cs"/>
              </a:rPr>
              <a:t>addressed with a mitigation strategy </a:t>
            </a:r>
            <a:r>
              <a:rPr lang="en-US" sz="1200" kern="1200" dirty="0">
                <a:solidFill>
                  <a:schemeClr val="tx1"/>
                </a:solidFill>
                <a:effectLst/>
                <a:latin typeface="+mn-lt"/>
                <a:ea typeface="+mn-ea"/>
                <a:cs typeface="+mn-cs"/>
              </a:rPr>
              <a:t>(Avoid, transfer, mitigate (monitor, control, contain, prevent), accept.)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the record, this whole exercise is a risk assessment.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11</a:t>
            </a:fld>
            <a:endParaRPr lang="en-US" dirty="0"/>
          </a:p>
        </p:txBody>
      </p:sp>
    </p:spTree>
    <p:extLst>
      <p:ext uri="{BB962C8B-B14F-4D97-AF65-F5344CB8AC3E}">
        <p14:creationId xmlns:p14="http://schemas.microsoft.com/office/powerpoint/2010/main" val="17100822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So, coming back to our examples.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each case we took action after each investigation citing the ‘business requirements policy / standard’. Specifically notifying the application owner upon finding the non-compliant condition (even if to note that there was not a non-compliant condition) and expected the application owner or equipment owner to take corrective action (or be happy with their compliant state)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So why concentrate on ‘business requirements policy / standard’?  </a:t>
            </a:r>
            <a:r>
              <a:rPr lang="en-US" sz="1200" b="1" kern="1200" dirty="0">
                <a:solidFill>
                  <a:schemeClr val="tx1"/>
                </a:solidFill>
                <a:effectLst/>
                <a:latin typeface="+mn-lt"/>
                <a:ea typeface="+mn-ea"/>
                <a:cs typeface="+mn-cs"/>
              </a:rPr>
              <a:t>Because we adopt the authority of that business requirement policy / standard.  </a:t>
            </a:r>
            <a:r>
              <a:rPr lang="en-US" sz="1200" kern="1200" dirty="0">
                <a:solidFill>
                  <a:schemeClr val="tx1"/>
                </a:solidFill>
                <a:effectLst/>
                <a:latin typeface="+mn-lt"/>
                <a:ea typeface="+mn-ea"/>
                <a:cs typeface="+mn-cs"/>
              </a:rPr>
              <a:t>When you were ‘just pointing out high CPU’ you had only your professional opinion authority.   Noting ‘business requirements policy / standard’ gives you the authority of the business requirement policy / standard.</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FFABD4-DC5D-4E94-83E6-27E3A0E821FB}" type="slidenum">
              <a:rPr lang="en-US" smtClean="0"/>
              <a:t>12</a:t>
            </a:fld>
            <a:endParaRPr lang="en-US" dirty="0"/>
          </a:p>
        </p:txBody>
      </p:sp>
    </p:spTree>
    <p:extLst>
      <p:ext uri="{BB962C8B-B14F-4D97-AF65-F5344CB8AC3E}">
        <p14:creationId xmlns:p14="http://schemas.microsoft.com/office/powerpoint/2010/main" val="38226768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what do you do with this when you get back to the office??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Find the policy / standard (or make one).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Normally this would be under the authority of the application executive sponsor (a Senior VP), and is in the non functional requirements section of the application definition document.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If you can not find the document, you should make one </a:t>
            </a:r>
            <a:r>
              <a:rPr lang="en-US" sz="1200" kern="1200" dirty="0">
                <a:solidFill>
                  <a:schemeClr val="tx1"/>
                </a:solidFill>
                <a:effectLst/>
                <a:latin typeface="+mn-lt"/>
                <a:ea typeface="+mn-ea"/>
                <a:cs typeface="+mn-cs"/>
              </a:rPr>
              <a:t>with the help of the application owner and application manager.   Your compliance observations will likely be sent to the application manager (functional proxy for the application owner) such that they can manage the situation (with the programmers, equipment owners, and other stake holders).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There may be infrastructure design documents that state these policy / standards.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are likely authorities in the Articles of Incorporation that gives Responsibility and Authority to the CEO who delegates to the CIO who delegates to the Directors etc.  This will help you find the proper level of authority to ask for a more detailed set of policy / standards  for you to enforce.</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So what would this look like….</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FFABD4-DC5D-4E94-83E6-27E3A0E821FB}" type="slidenum">
              <a:rPr lang="en-US" smtClean="0"/>
              <a:t>13</a:t>
            </a:fld>
            <a:endParaRPr lang="en-US" dirty="0"/>
          </a:p>
        </p:txBody>
      </p:sp>
    </p:spTree>
    <p:extLst>
      <p:ext uri="{BB962C8B-B14F-4D97-AF65-F5344CB8AC3E}">
        <p14:creationId xmlns:p14="http://schemas.microsoft.com/office/powerpoint/2010/main" val="3781783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CIO Policy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Here is an example of a policy.  Policy is a very serious business for the business, so getting the Office of the CIO to make one will not be a trivial task.  However, you NEED a policy to enforce.  There is likely a directive that impowers the CIO to create and direct the directors under his supervision.  You may use the directive or the letters of authority for the directors to establish the policy you need.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this example, there is a policy on Production interactive applications,  internal interactive application and they may or likely do not have the same requirements.  I like the paragraphs numbered so you can zero in on the exact audit point in your investigation and documentation.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Note on millisecond policy (and standard).  Use an appropriately small base measure.   If the standard was two seconds, a violation of 0.1 seconds seems small.  But a violation of 100 milliseconds seems larger, even though the violation is the same.  The precision implied by the smaller measurement units helps remove some bias of saying 2.1 seconds is ‘close enough’, where 2100 milliseconds is one hundred units above the limit and not ‘close enough’.</a:t>
            </a:r>
          </a:p>
          <a:p>
            <a:r>
              <a:rPr lang="en-US" sz="1200" u="sng" kern="1200" dirty="0">
                <a:solidFill>
                  <a:schemeClr val="tx1"/>
                </a:solidFill>
                <a:effectLst/>
                <a:latin typeface="+mn-lt"/>
                <a:ea typeface="+mn-ea"/>
                <a:cs typeface="+mn-cs"/>
              </a:rPr>
              <a:t>Precision</a:t>
            </a:r>
            <a:r>
              <a:rPr lang="en-US" sz="1200" kern="1200" dirty="0">
                <a:solidFill>
                  <a:schemeClr val="tx1"/>
                </a:solidFill>
                <a:effectLst/>
                <a:latin typeface="+mn-lt"/>
                <a:ea typeface="+mn-ea"/>
                <a:cs typeface="+mn-cs"/>
              </a:rPr>
              <a:t> varies as a function of standard size.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See Just Noticeable Difference</a:t>
            </a:r>
          </a:p>
          <a:p>
            <a:r>
              <a:rPr lang="en-US" sz="1200" kern="1200" dirty="0">
                <a:solidFill>
                  <a:schemeClr val="tx1"/>
                </a:solidFill>
                <a:effectLst/>
                <a:latin typeface="+mn-lt"/>
                <a:ea typeface="+mn-ea"/>
                <a:cs typeface="+mn-cs"/>
              </a:rPr>
              <a:t>Precision and Bias - </a:t>
            </a:r>
            <a:r>
              <a:rPr lang="en-US" sz="1200" u="sng" kern="1200" dirty="0">
                <a:solidFill>
                  <a:schemeClr val="tx1"/>
                </a:solidFill>
                <a:effectLst/>
                <a:latin typeface="+mn-lt"/>
                <a:ea typeface="+mn-ea"/>
                <a:cs typeface="+mn-cs"/>
                <a:hlinkClick r:id="rId3"/>
              </a:rPr>
              <a:t>https://www.astm.org/COMMIT/D07PrecisonBias2.pdf</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14</a:t>
            </a:fld>
            <a:endParaRPr lang="en-US" dirty="0"/>
          </a:p>
        </p:txBody>
      </p:sp>
    </p:spTree>
    <p:extLst>
      <p:ext uri="{BB962C8B-B14F-4D97-AF65-F5344CB8AC3E}">
        <p14:creationId xmlns:p14="http://schemas.microsoft.com/office/powerpoint/2010/main" val="23448615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record here is a standard example.  It may be just a list.   </a:t>
            </a:r>
          </a:p>
          <a:p>
            <a:endParaRPr lang="en-US" dirty="0"/>
          </a:p>
          <a:p>
            <a:r>
              <a:rPr lang="en-US" dirty="0"/>
              <a:t>Our C drive audit point is the last on the slide.     There are many others listed, so feel free to download the deck.</a:t>
            </a:r>
          </a:p>
        </p:txBody>
      </p:sp>
      <p:sp>
        <p:nvSpPr>
          <p:cNvPr id="4" name="Slide Number Placeholder 3"/>
          <p:cNvSpPr>
            <a:spLocks noGrp="1"/>
          </p:cNvSpPr>
          <p:nvPr>
            <p:ph type="sldNum" sz="quarter" idx="10"/>
          </p:nvPr>
        </p:nvSpPr>
        <p:spPr/>
        <p:txBody>
          <a:bodyPr/>
          <a:lstStyle/>
          <a:p>
            <a:fld id="{58FFABD4-DC5D-4E94-83E6-27E3A0E821FB}" type="slidenum">
              <a:rPr lang="en-US" smtClean="0"/>
              <a:t>15</a:t>
            </a:fld>
            <a:endParaRPr lang="en-US" dirty="0"/>
          </a:p>
        </p:txBody>
      </p:sp>
    </p:spTree>
    <p:extLst>
      <p:ext uri="{BB962C8B-B14F-4D97-AF65-F5344CB8AC3E}">
        <p14:creationId xmlns:p14="http://schemas.microsoft.com/office/powerpoint/2010/main" val="16998167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have the policy / standard, pick one point to audit.</a:t>
            </a:r>
          </a:p>
          <a:p>
            <a:endParaRPr lang="en-US" dirty="0"/>
          </a:p>
          <a:p>
            <a:pPr marL="0" indent="0">
              <a:buNone/>
            </a:pPr>
            <a:r>
              <a:rPr lang="en-US" dirty="0"/>
              <a:t>The ‘production application 2000 millisecond standard’ for logins let’s say.  There is an expectation that there is instrumentation to directly monitor the response time as described in the standard.  </a:t>
            </a:r>
          </a:p>
          <a:p>
            <a:pPr marL="0" indent="0">
              <a:buNone/>
            </a:pPr>
            <a:endParaRPr lang="en-US" dirty="0"/>
          </a:p>
          <a:p>
            <a:pPr marL="0" indent="0">
              <a:buNone/>
            </a:pPr>
            <a:r>
              <a:rPr lang="en-US" dirty="0"/>
              <a:t>When you find that there is a violation, you should investigate where the bulk of the delay is such that you can make a recommendation.  </a:t>
            </a:r>
          </a:p>
          <a:p>
            <a:pPr marL="0" indent="0">
              <a:buNone/>
            </a:pPr>
            <a:r>
              <a:rPr lang="en-US" dirty="0"/>
              <a:t>The resulting note to the application manager could look like this…</a:t>
            </a: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16</a:t>
            </a:fld>
            <a:endParaRPr lang="en-US" dirty="0"/>
          </a:p>
        </p:txBody>
      </p:sp>
    </p:spTree>
    <p:extLst>
      <p:ext uri="{BB962C8B-B14F-4D97-AF65-F5344CB8AC3E}">
        <p14:creationId xmlns:p14="http://schemas.microsoft.com/office/powerpoint/2010/main" val="13714502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we have here is a compliance note or nasty gram or do better letter.   The idea is that you can change tone and tenner to match the seriousness of the observation (we don’t use the word “finding” as that has a very specific understanding to our managers and senior management.  It is a trigger word used by auditors).</a:t>
            </a:r>
          </a:p>
          <a:p>
            <a:endParaRPr lang="en-US" dirty="0"/>
          </a:p>
          <a:p>
            <a:r>
              <a:rPr lang="en-US" dirty="0"/>
              <a:t>I recommend that you open the ‘issue’ as some sort of ticket and leverage the standards and practices of that system.  You cannot normally ‘just close’ an issue, so let the existing system handle irresponsible tick closing.  Also open it as the app owner to the tech team.   YOU  do not wish to be in the middle of it.  Your job is to discover, and observe.  It is up to the app owner to maintain / gain compliance with a standard.</a:t>
            </a:r>
          </a:p>
          <a:p>
            <a:endParaRPr lang="en-US" dirty="0"/>
          </a:p>
          <a:p>
            <a:r>
              <a:rPr lang="en-US" dirty="0"/>
              <a:t>At the end include some bread crumbs on how you observed whatever condition you found.   When you get ‘called out’  this should be all you need to establish what you looked at.  Feel free to include the query result to the extent that it shows the observed condition.</a:t>
            </a:r>
          </a:p>
          <a:p>
            <a:endParaRPr lang="en-US" dirty="0"/>
          </a:p>
          <a:p>
            <a:r>
              <a:rPr lang="en-US" dirty="0"/>
              <a:t>Your experienced customers will then be able to check your work and have a way to check their own progress.</a:t>
            </a:r>
          </a:p>
        </p:txBody>
      </p:sp>
      <p:sp>
        <p:nvSpPr>
          <p:cNvPr id="4" name="Slide Number Placeholder 3"/>
          <p:cNvSpPr>
            <a:spLocks noGrp="1"/>
          </p:cNvSpPr>
          <p:nvPr>
            <p:ph type="sldNum" sz="quarter" idx="10"/>
          </p:nvPr>
        </p:nvSpPr>
        <p:spPr/>
        <p:txBody>
          <a:bodyPr/>
          <a:lstStyle/>
          <a:p>
            <a:fld id="{58FFABD4-DC5D-4E94-83E6-27E3A0E821FB}" type="slidenum">
              <a:rPr lang="en-US" smtClean="0"/>
              <a:t>17</a:t>
            </a:fld>
            <a:endParaRPr lang="en-US" dirty="0"/>
          </a:p>
        </p:txBody>
      </p:sp>
    </p:spTree>
    <p:extLst>
      <p:ext uri="{BB962C8B-B14F-4D97-AF65-F5344CB8AC3E}">
        <p14:creationId xmlns:p14="http://schemas.microsoft.com/office/powerpoint/2010/main" val="41857016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So what happens when your investigate and find no violations??  There is still an overt action like this note to the monitoring manager (essentially our boss).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documents the effort and establishes for external audit, that you do in fact review compliance to policy and standards.</a:t>
            </a: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18</a:t>
            </a:fld>
            <a:endParaRPr lang="en-US" dirty="0"/>
          </a:p>
        </p:txBody>
      </p:sp>
    </p:spTree>
    <p:extLst>
      <p:ext uri="{BB962C8B-B14F-4D97-AF65-F5344CB8AC3E}">
        <p14:creationId xmlns:p14="http://schemas.microsoft.com/office/powerpoint/2010/main" val="274108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I maintained this with paper scripts.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Once the paper scripts are matured and the ‘routine’ violations have been addressed, you should change tactics,  and use automatic monitoring with alerts.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Automatic alerts are not helpful when there is ‘nothing to be done’ to make them stop.   You wish to wait on automatic alerts until any alerts are truly actionable, which means most of your environment is compliant or well controlled, which also implies the policy / standards have matured to actually be useful to control the environment.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introduces the idea of exceptional exception.  Vs.  Normal and normal exception.</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FFABD4-DC5D-4E94-83E6-27E3A0E821FB}" type="slidenum">
              <a:rPr lang="en-US" smtClean="0"/>
              <a:t>19</a:t>
            </a:fld>
            <a:endParaRPr lang="en-US" dirty="0"/>
          </a:p>
        </p:txBody>
      </p:sp>
    </p:spTree>
    <p:extLst>
      <p:ext uri="{BB962C8B-B14F-4D97-AF65-F5344CB8AC3E}">
        <p14:creationId xmlns:p14="http://schemas.microsoft.com/office/powerpoint/2010/main" val="13111700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 word about exception conditions.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Any audit will find, according to me one, of these three conditions.   </a:t>
            </a:r>
          </a:p>
          <a:p>
            <a:r>
              <a:rPr lang="en-US" sz="1200" b="1" kern="1200" dirty="0">
                <a:solidFill>
                  <a:schemeClr val="tx1"/>
                </a:solidFill>
                <a:effectLst/>
                <a:latin typeface="+mn-lt"/>
                <a:ea typeface="+mn-ea"/>
                <a:cs typeface="+mn-cs"/>
              </a:rPr>
              <a:t>Normal</a:t>
            </a:r>
            <a:r>
              <a:rPr lang="en-US" sz="1200" kern="1200" dirty="0">
                <a:solidFill>
                  <a:schemeClr val="tx1"/>
                </a:solidFill>
                <a:effectLst/>
                <a:latin typeface="+mn-lt"/>
                <a:ea typeface="+mn-ea"/>
                <a:cs typeface="+mn-cs"/>
              </a:rPr>
              <a:t> – meaning completely within the policy</a:t>
            </a:r>
          </a:p>
          <a:p>
            <a:r>
              <a:rPr lang="en-US" sz="1200" b="1" kern="1200" dirty="0">
                <a:solidFill>
                  <a:schemeClr val="tx1"/>
                </a:solidFill>
                <a:effectLst/>
                <a:latin typeface="+mn-lt"/>
                <a:ea typeface="+mn-ea"/>
                <a:cs typeface="+mn-cs"/>
              </a:rPr>
              <a:t>Normal Exception </a:t>
            </a:r>
            <a:r>
              <a:rPr lang="en-US" sz="1200" kern="1200" dirty="0">
                <a:solidFill>
                  <a:schemeClr val="tx1"/>
                </a:solidFill>
                <a:effectLst/>
                <a:latin typeface="+mn-lt"/>
                <a:ea typeface="+mn-ea"/>
                <a:cs typeface="+mn-cs"/>
              </a:rPr>
              <a:t>– out of technical compliance with the policy but is a transient condition.   Your level of authority  determines your ability to decide a response</a:t>
            </a:r>
          </a:p>
          <a:p>
            <a:r>
              <a:rPr lang="en-US" sz="1200" b="1" kern="1200" dirty="0">
                <a:solidFill>
                  <a:schemeClr val="tx1"/>
                </a:solidFill>
                <a:effectLst/>
                <a:latin typeface="+mn-lt"/>
                <a:ea typeface="+mn-ea"/>
                <a:cs typeface="+mn-cs"/>
              </a:rPr>
              <a:t>Exceptional Exception </a:t>
            </a:r>
            <a:r>
              <a:rPr lang="en-US" sz="1200" kern="1200" dirty="0">
                <a:solidFill>
                  <a:schemeClr val="tx1"/>
                </a:solidFill>
                <a:effectLst/>
                <a:latin typeface="+mn-lt"/>
                <a:ea typeface="+mn-ea"/>
                <a:cs typeface="+mn-cs"/>
              </a:rPr>
              <a:t>– a true exception, out of compliance with the policy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Write your policy to account for normal and normal exceptions.   Exceptional exceptions should be very rare and reported to a higher authority for resolution.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a very helpful concept generally, not just in this context</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Levels of Authority - </a:t>
            </a:r>
          </a:p>
          <a:p>
            <a:r>
              <a:rPr lang="en-US" sz="1200" kern="1200" dirty="0">
                <a:solidFill>
                  <a:schemeClr val="tx1"/>
                </a:solidFill>
                <a:effectLst/>
                <a:latin typeface="+mn-lt"/>
                <a:ea typeface="+mn-ea"/>
                <a:cs typeface="+mn-cs"/>
              </a:rPr>
              <a:t>0 - Do Exactly what is asked following detailed instructions. Stop and get guidance for any variation.</a:t>
            </a:r>
          </a:p>
          <a:p>
            <a:r>
              <a:rPr lang="en-US" sz="1200" kern="1200" dirty="0">
                <a:solidFill>
                  <a:schemeClr val="tx1"/>
                </a:solidFill>
                <a:effectLst/>
                <a:latin typeface="+mn-lt"/>
                <a:ea typeface="+mn-ea"/>
                <a:cs typeface="+mn-cs"/>
              </a:rPr>
              <a:t>1 - Look into the situation. Get all the facts and report them.</a:t>
            </a:r>
          </a:p>
          <a:p>
            <a:r>
              <a:rPr lang="en-US" sz="1200" kern="1200" dirty="0">
                <a:solidFill>
                  <a:schemeClr val="tx1"/>
                </a:solidFill>
                <a:effectLst/>
                <a:latin typeface="+mn-lt"/>
                <a:ea typeface="+mn-ea"/>
                <a:cs typeface="+mn-cs"/>
              </a:rPr>
              <a:t>2 - Identify the problem. Determine alternative solutions and the pulses and minuses of each. Recommend one for approval.</a:t>
            </a:r>
          </a:p>
          <a:p>
            <a:r>
              <a:rPr lang="en-US" sz="1200" kern="1200" dirty="0">
                <a:solidFill>
                  <a:schemeClr val="tx1"/>
                </a:solidFill>
                <a:effectLst/>
                <a:latin typeface="+mn-lt"/>
                <a:ea typeface="+mn-ea"/>
                <a:cs typeface="+mn-cs"/>
              </a:rPr>
              <a:t>3 - Examine the issues. Report what you intend to do, but don't take action until you check in.</a:t>
            </a:r>
          </a:p>
          <a:p>
            <a:r>
              <a:rPr lang="en-US" sz="1200" kern="1200" dirty="0">
                <a:solidFill>
                  <a:schemeClr val="tx1"/>
                </a:solidFill>
                <a:effectLst/>
                <a:latin typeface="+mn-lt"/>
                <a:ea typeface="+mn-ea"/>
                <a:cs typeface="+mn-cs"/>
              </a:rPr>
              <a:t>4 - Solve the problem.  Let me know what you intend to do, then do it unless overruled.</a:t>
            </a:r>
          </a:p>
          <a:p>
            <a:r>
              <a:rPr lang="en-US" sz="1200" kern="1200" dirty="0">
                <a:solidFill>
                  <a:schemeClr val="tx1"/>
                </a:solidFill>
                <a:effectLst/>
                <a:latin typeface="+mn-lt"/>
                <a:ea typeface="+mn-ea"/>
                <a:cs typeface="+mn-cs"/>
              </a:rPr>
              <a:t>5 - Take action on this matter, and report what you did.</a:t>
            </a:r>
          </a:p>
          <a:p>
            <a:r>
              <a:rPr lang="en-US" sz="1200" kern="1200" dirty="0">
                <a:solidFill>
                  <a:schemeClr val="tx1"/>
                </a:solidFill>
                <a:effectLst/>
                <a:latin typeface="+mn-lt"/>
                <a:ea typeface="+mn-ea"/>
                <a:cs typeface="+mn-cs"/>
              </a:rPr>
              <a:t>6 - Take action. No further contact is necessary.</a:t>
            </a:r>
          </a:p>
          <a:p>
            <a:r>
              <a:rPr lang="en-US" sz="1200" kern="1200" dirty="0">
                <a:solidFill>
                  <a:schemeClr val="tx1"/>
                </a:solidFill>
                <a:effectLst/>
                <a:latin typeface="+mn-lt"/>
                <a:ea typeface="+mn-ea"/>
                <a:cs typeface="+mn-cs"/>
              </a:rPr>
              <a:t>7 - Delegate with appropriate controls.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http://www.informit.com/articles/article.aspx?p=1675546&amp;seqNum=3</a:t>
            </a:r>
          </a:p>
          <a:p>
            <a:r>
              <a:rPr lang="en-US" sz="1200" kern="1200" dirty="0">
                <a:solidFill>
                  <a:schemeClr val="tx1"/>
                </a:solidFill>
                <a:effectLst/>
                <a:latin typeface="+mn-lt"/>
                <a:ea typeface="+mn-ea"/>
                <a:cs typeface="+mn-cs"/>
              </a:rPr>
              <a:t>http://crestcomleadership.com/2016/09/01/7-steps-to-effective-problem-solving/</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FFABD4-DC5D-4E94-83E6-27E3A0E821FB}" type="slidenum">
              <a:rPr lang="en-US" smtClean="0"/>
              <a:t>20</a:t>
            </a:fld>
            <a:endParaRPr lang="en-US" dirty="0"/>
          </a:p>
        </p:txBody>
      </p:sp>
    </p:spTree>
    <p:extLst>
      <p:ext uri="{BB962C8B-B14F-4D97-AF65-F5344CB8AC3E}">
        <p14:creationId xmlns:p14="http://schemas.microsoft.com/office/powerpoint/2010/main" val="34552462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agenda to day is to:</a:t>
            </a:r>
          </a:p>
          <a:p>
            <a:endParaRPr lang="en-US" dirty="0"/>
          </a:p>
          <a:p>
            <a:r>
              <a:rPr lang="en-US" dirty="0"/>
              <a:t>Change the way you think about doing capacity management and performance management.  In order to do that we will</a:t>
            </a:r>
          </a:p>
          <a:p>
            <a:endParaRPr lang="en-US" dirty="0"/>
          </a:p>
          <a:p>
            <a:r>
              <a:rPr lang="en-US" dirty="0"/>
              <a:t>Give a brief introduction, then suggest what our job is.  </a:t>
            </a:r>
          </a:p>
          <a:p>
            <a:endParaRPr lang="en-US" dirty="0"/>
          </a:p>
          <a:p>
            <a:r>
              <a:rPr lang="en-US" dirty="0"/>
              <a:t>Suggest that action be based on compliance to policy or standard to address business risk (which is all that really matters)</a:t>
            </a:r>
          </a:p>
          <a:p>
            <a:endParaRPr lang="en-US" dirty="0"/>
          </a:p>
          <a:p>
            <a:r>
              <a:rPr lang="en-US" dirty="0"/>
              <a:t>There will be some solution examples, then a call to action.</a:t>
            </a:r>
          </a:p>
          <a:p>
            <a:endParaRPr lang="en-US" dirty="0"/>
          </a:p>
          <a:p>
            <a:r>
              <a:rPr lang="en-US" dirty="0"/>
              <a:t>Buckle up, because the ride has started…</a:t>
            </a:r>
          </a:p>
          <a:p>
            <a:endParaRPr lang="en-US" dirty="0"/>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2</a:t>
            </a:fld>
            <a:endParaRPr lang="en-US" dirty="0"/>
          </a:p>
        </p:txBody>
      </p:sp>
    </p:spTree>
    <p:extLst>
      <p:ext uri="{BB962C8B-B14F-4D97-AF65-F5344CB8AC3E}">
        <p14:creationId xmlns:p14="http://schemas.microsoft.com/office/powerpoint/2010/main" val="9408381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Call To action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Strive for a complete, to the degree that is useful, set of policy / standards.</a:t>
            </a:r>
          </a:p>
          <a:p>
            <a:r>
              <a:rPr lang="en-US" sz="1200" kern="1200" dirty="0">
                <a:solidFill>
                  <a:schemeClr val="tx1"/>
                </a:solidFill>
                <a:effectLst/>
                <a:latin typeface="+mn-lt"/>
                <a:ea typeface="+mn-ea"/>
                <a:cs typeface="+mn-cs"/>
              </a:rPr>
              <a:t>have business policy / standards drive what you look for, and look only to validate the policy / standard.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Audit against those policy / standards, and EVERYTIME you run an audit, Take Action.  When you find an out of compliant condition, you use the authority of the standard to compel action by others.  Use business policy / standards, phrased as out of compliance with those standards, which the business is equipped to deal with.  (A reminder that low disk or high CPU </a:t>
            </a:r>
            <a:r>
              <a:rPr lang="en-US" sz="1200" b="1" kern="1200" dirty="0">
                <a:solidFill>
                  <a:schemeClr val="tx1"/>
                </a:solidFill>
                <a:effectLst/>
                <a:latin typeface="+mn-lt"/>
                <a:ea typeface="+mn-ea"/>
                <a:cs typeface="+mn-cs"/>
              </a:rPr>
              <a:t>are not conditions the business cares about</a:t>
            </a:r>
            <a:r>
              <a:rPr lang="en-US" sz="1200" kern="1200" dirty="0">
                <a:solidFill>
                  <a:schemeClr val="tx1"/>
                </a:solidFill>
                <a:effectLst/>
                <a:latin typeface="+mn-lt"/>
                <a:ea typeface="+mn-ea"/>
                <a:cs typeface="+mn-cs"/>
              </a:rPr>
              <a:t>, however, out of compliance is something they are equipped to deal with.)</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Run your audits with paper scrips until the audit condition is ‘well controlled’, then do the compliance check automatically.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Actionable intelligence demands ACTION to address Business Risk.</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FFABD4-DC5D-4E94-83E6-27E3A0E821FB}" type="slidenum">
              <a:rPr lang="en-US" smtClean="0"/>
              <a:t>21</a:t>
            </a:fld>
            <a:endParaRPr lang="en-US" dirty="0"/>
          </a:p>
        </p:txBody>
      </p:sp>
    </p:spTree>
    <p:extLst>
      <p:ext uri="{BB962C8B-B14F-4D97-AF65-F5344CB8AC3E}">
        <p14:creationId xmlns:p14="http://schemas.microsoft.com/office/powerpoint/2010/main" val="18646459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hope that you now see this in a different light.</a:t>
            </a:r>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22</a:t>
            </a:fld>
            <a:endParaRPr lang="en-US" dirty="0"/>
          </a:p>
        </p:txBody>
      </p:sp>
    </p:spTree>
    <p:extLst>
      <p:ext uri="{BB962C8B-B14F-4D97-AF65-F5344CB8AC3E}">
        <p14:creationId xmlns:p14="http://schemas.microsoft.com/office/powerpoint/2010/main" val="3260818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E6E011A-51F3-42BB-8227-B66954A23F6D}" type="slidenum">
              <a:rPr lang="en-US" smtClean="0"/>
              <a:pPr/>
              <a:t>23</a:t>
            </a:fld>
            <a:endParaRPr lang="en-US" dirty="0"/>
          </a:p>
        </p:txBody>
      </p:sp>
    </p:spTree>
    <p:extLst>
      <p:ext uri="{BB962C8B-B14F-4D97-AF65-F5344CB8AC3E}">
        <p14:creationId xmlns:p14="http://schemas.microsoft.com/office/powerpoint/2010/main" val="680394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Actionable intelligence demands action to address business risk.  That is our thesis for this presentation.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Capacity managers and performance managers are collecting, analyzing, and interpreting data, but do we take action on our insights??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Our suggestion today is that we absolutely do need to take action, we are compelled to take action.  For our job is NOT to collect, analyze and interpret. Our job is to take action, and we collect, analyze and interpret to determine what action is required.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While this may be a shift in perspective, it is an empowering shift.  And the typical corporate organizational bureaucracy give us the power.</a:t>
            </a: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4</a:t>
            </a:fld>
            <a:endParaRPr lang="en-US" dirty="0"/>
          </a:p>
        </p:txBody>
      </p:sp>
    </p:spTree>
    <p:extLst>
      <p:ext uri="{BB962C8B-B14F-4D97-AF65-F5344CB8AC3E}">
        <p14:creationId xmlns:p14="http://schemas.microsoft.com/office/powerpoint/2010/main" val="1473064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Action is based on compliance to a policy or standard .  For example, capacity and performance metrics are collected, analyzed and interpreted, to determine which devices and systems are out of compliance for business capacity and business performance requirements.  While we don’t normally look at in this way, we should .</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5</a:t>
            </a:fld>
            <a:endParaRPr lang="en-US" dirty="0"/>
          </a:p>
        </p:txBody>
      </p:sp>
    </p:spTree>
    <p:extLst>
      <p:ext uri="{BB962C8B-B14F-4D97-AF65-F5344CB8AC3E}">
        <p14:creationId xmlns:p14="http://schemas.microsoft.com/office/powerpoint/2010/main" val="659549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you don’t have a policy or standard to reference, you should not be looking at the metric.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However, your action then should then be to </a:t>
            </a:r>
            <a:r>
              <a:rPr lang="en-US" sz="1200" b="1" kern="1200" dirty="0">
                <a:solidFill>
                  <a:schemeClr val="tx1"/>
                </a:solidFill>
                <a:effectLst/>
                <a:latin typeface="+mn-lt"/>
                <a:ea typeface="+mn-ea"/>
                <a:cs typeface="+mn-cs"/>
              </a:rPr>
              <a:t>make</a:t>
            </a:r>
            <a:r>
              <a:rPr lang="en-US" sz="1200" kern="1200" dirty="0">
                <a:solidFill>
                  <a:schemeClr val="tx1"/>
                </a:solidFill>
                <a:effectLst/>
                <a:latin typeface="+mn-lt"/>
                <a:ea typeface="+mn-ea"/>
                <a:cs typeface="+mn-cs"/>
              </a:rPr>
              <a:t> a new policy or standard so that you have something to compare the metrics against.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can discuss strategies for making these policy / standards in a bit, but for the moment lets imagine we have policy / standards in place to enforce.</a:t>
            </a: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6</a:t>
            </a:fld>
            <a:endParaRPr lang="en-US" dirty="0"/>
          </a:p>
        </p:txBody>
      </p:sp>
    </p:spTree>
    <p:extLst>
      <p:ext uri="{BB962C8B-B14F-4D97-AF65-F5344CB8AC3E}">
        <p14:creationId xmlns:p14="http://schemas.microsoft.com/office/powerpoint/2010/main" val="187706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Windows Storage example. </a:t>
            </a:r>
            <a:r>
              <a:rPr lang="en-US" sz="1200" kern="1200" dirty="0">
                <a:solidFill>
                  <a:schemeClr val="tx1"/>
                </a:solidFill>
                <a:effectLst/>
                <a:latin typeface="+mn-lt"/>
                <a:ea typeface="+mn-ea"/>
                <a:cs typeface="+mn-cs"/>
              </a:rPr>
              <a:t>We look at Windows Storage looking for C:\ mount points that are 51% or less (under used) OR 95% or greater (over used).  We do this because we have a policy / standard that states those requirements.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 are probably saying, “We do that now.  Nothing is changed.”   </a:t>
            </a:r>
            <a:r>
              <a:rPr lang="en-US" sz="1200" b="1" kern="1200" dirty="0">
                <a:solidFill>
                  <a:schemeClr val="tx1"/>
                </a:solidFill>
                <a:effectLst/>
                <a:latin typeface="+mn-lt"/>
                <a:ea typeface="+mn-ea"/>
                <a:cs typeface="+mn-cs"/>
              </a:rPr>
              <a:t>Well the difference in this case is one of motivation.  </a:t>
            </a:r>
          </a:p>
          <a:p>
            <a:endParaRPr lang="en-US" sz="1200" b="1"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Are you currently doing these reviews because you know it is the right thing to do, OR because you have a policy or standard you are enforcing?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When you find a violation, what do you do about it?  And what reason do you state for causing action?</a:t>
            </a:r>
          </a:p>
          <a:p>
            <a:r>
              <a:rPr lang="en-US" sz="1200" kern="1200" dirty="0">
                <a:solidFill>
                  <a:schemeClr val="tx1"/>
                </a:solidFill>
                <a:effectLst/>
                <a:latin typeface="+mn-lt"/>
                <a:ea typeface="+mn-ea"/>
                <a:cs typeface="+mn-cs"/>
              </a:rPr>
              <a:t> </a:t>
            </a:r>
          </a:p>
          <a:p>
            <a:r>
              <a:rPr lang="en-US" dirty="0"/>
              <a:t>===</a:t>
            </a:r>
          </a:p>
          <a:p>
            <a:r>
              <a:rPr lang="en-US" dirty="0"/>
              <a:t>Notice min and max.   See the presentation about “The Road to Hell is Paved With Average”  subtitle “The road to actionable intelligence is paved with min, max, 95</a:t>
            </a:r>
            <a:r>
              <a:rPr lang="en-US" baseline="30000" dirty="0"/>
              <a:t>th</a:t>
            </a:r>
            <a:r>
              <a:rPr lang="en-US" dirty="0"/>
              <a:t> percentile and average”</a:t>
            </a:r>
          </a:p>
          <a:p>
            <a:endParaRPr lang="en-US" dirty="0"/>
          </a:p>
          <a:p>
            <a:r>
              <a:rPr lang="en-US" dirty="0"/>
              <a:t>We should be clear if this is a minimum (or maximum) hourly average, or minimum daily average or exactly what.   It is ‘probably not’ minimum reading ever seen as the monitoring tools ‘probably’ only report average reading over some period</a:t>
            </a:r>
          </a:p>
        </p:txBody>
      </p:sp>
      <p:sp>
        <p:nvSpPr>
          <p:cNvPr id="4" name="Slide Number Placeholder 3"/>
          <p:cNvSpPr>
            <a:spLocks noGrp="1"/>
          </p:cNvSpPr>
          <p:nvPr>
            <p:ph type="sldNum" sz="quarter" idx="10"/>
          </p:nvPr>
        </p:nvSpPr>
        <p:spPr/>
        <p:txBody>
          <a:bodyPr/>
          <a:lstStyle/>
          <a:p>
            <a:fld id="{58FFABD4-DC5D-4E94-83E6-27E3A0E821FB}" type="slidenum">
              <a:rPr lang="en-US" smtClean="0"/>
              <a:t>7</a:t>
            </a:fld>
            <a:endParaRPr lang="en-US" dirty="0"/>
          </a:p>
        </p:txBody>
      </p:sp>
    </p:spTree>
    <p:extLst>
      <p:ext uri="{BB962C8B-B14F-4D97-AF65-F5344CB8AC3E}">
        <p14:creationId xmlns:p14="http://schemas.microsoft.com/office/powerpoint/2010/main" val="42630102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What about this performance example-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Do you look at application response time, transactions per second or other performance metrics? What do you compare them against?  What action do you take when the application seems ‘slow’?  Who’s authority do you cite?  What do you do when the response time is ‘acceptable’ but CPU is ‘high’?</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For this point of audit, look only at the performance metrics, also known as Non Functional Requirements (NFR).  If they are ‘within specifications’ </a:t>
            </a:r>
            <a:r>
              <a:rPr lang="en-US" sz="1200" b="1" kern="1200" dirty="0">
                <a:solidFill>
                  <a:schemeClr val="tx1"/>
                </a:solidFill>
                <a:effectLst/>
                <a:latin typeface="+mn-lt"/>
                <a:ea typeface="+mn-ea"/>
                <a:cs typeface="+mn-cs"/>
              </a:rPr>
              <a:t>it does not matter</a:t>
            </a:r>
            <a:r>
              <a:rPr lang="en-US" sz="1200" kern="1200" dirty="0">
                <a:solidFill>
                  <a:schemeClr val="tx1"/>
                </a:solidFill>
                <a:effectLst/>
                <a:latin typeface="+mn-lt"/>
                <a:ea typeface="+mn-ea"/>
                <a:cs typeface="+mn-cs"/>
              </a:rPr>
              <a:t> what CPU utilization is.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may be another policy or standard that defines minimum and maximum CPU utilization, but only look for that when auditing that policy or standard.</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either example, what do you do when there is not a violation? We submit that an action should be taken, and that action is to document that we looked and found no violation.</a:t>
            </a:r>
          </a:p>
        </p:txBody>
      </p:sp>
      <p:sp>
        <p:nvSpPr>
          <p:cNvPr id="4" name="Slide Number Placeholder 3"/>
          <p:cNvSpPr>
            <a:spLocks noGrp="1"/>
          </p:cNvSpPr>
          <p:nvPr>
            <p:ph type="sldNum" sz="quarter" idx="10"/>
          </p:nvPr>
        </p:nvSpPr>
        <p:spPr/>
        <p:txBody>
          <a:bodyPr/>
          <a:lstStyle/>
          <a:p>
            <a:fld id="{58FFABD4-DC5D-4E94-83E6-27E3A0E821FB}" type="slidenum">
              <a:rPr lang="en-US" smtClean="0"/>
              <a:t>8</a:t>
            </a:fld>
            <a:endParaRPr lang="en-US" dirty="0"/>
          </a:p>
        </p:txBody>
      </p:sp>
    </p:spTree>
    <p:extLst>
      <p:ext uri="{BB962C8B-B14F-4D97-AF65-F5344CB8AC3E}">
        <p14:creationId xmlns:p14="http://schemas.microsoft.com/office/powerpoint/2010/main" val="3903445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have a ‘book of quotes’ that are the helpful statements that I have found through my career.  Some are direct quotes from others but these are mostly mine. I call them Benisms.  Here are a few that are on topic…</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We compare against: (personal conviction),applicable laws, Executive Orders, directives, policies, standards, regulations, procedure, customs, practices.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Managers can (should) only manage resources and risks to achieve a defined standard.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Where there is no identified business objective, there is no established business need. </a:t>
            </a:r>
          </a:p>
          <a:p>
            <a:r>
              <a:rPr lang="en-US" sz="1200" kern="1200" dirty="0">
                <a:solidFill>
                  <a:schemeClr val="tx1"/>
                </a:solidFill>
                <a:effectLst/>
                <a:latin typeface="+mn-lt"/>
                <a:ea typeface="+mn-ea"/>
                <a:cs typeface="+mn-cs"/>
              </a:rPr>
              <a:t>Resources, effort, time and money must be directed only toward established business need.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r>
              <a:rPr lang="en-US" dirty="0"/>
              <a:t>Review the ridiculous to clarify what is acceptable and to expose assumptions.   The 'do nothing option' should be reviewed first, the more sure you are that doing nothing is a stupid thing to do, the more motivated you are to take action.</a:t>
            </a:r>
          </a:p>
          <a:p>
            <a:endParaRPr lang="en-US" dirty="0"/>
          </a:p>
          <a:p>
            <a:r>
              <a:rPr lang="en-US" dirty="0"/>
              <a:t>know under who's authority you are acting and what requirement you are satisfying.</a:t>
            </a:r>
          </a:p>
          <a:p>
            <a:endParaRPr lang="en-US" dirty="0"/>
          </a:p>
          <a:p>
            <a:r>
              <a:rPr lang="en-US" dirty="0"/>
              <a:t>Documentation is only useful to the degree that it gets used and is used only to the degree that it is useful.</a:t>
            </a:r>
          </a:p>
          <a:p>
            <a:endParaRPr lang="en-US" dirty="0"/>
          </a:p>
          <a:p>
            <a:r>
              <a:rPr lang="en-US" dirty="0"/>
              <a:t>===</a:t>
            </a:r>
          </a:p>
          <a:p>
            <a:r>
              <a:rPr lang="en-US" dirty="0"/>
              <a:t>Policies and standards gives a known expectation that you can then grade against.</a:t>
            </a:r>
          </a:p>
          <a:p>
            <a:endParaRPr lang="en-US" dirty="0"/>
          </a:p>
          <a:p>
            <a:r>
              <a:rPr lang="en-US" dirty="0"/>
              <a:t>Policies provide the authorization and limitations on which to base decisions. Most decisions fall within the predefined boundaries of policy.</a:t>
            </a:r>
          </a:p>
          <a:p>
            <a:endParaRPr lang="en-US" dirty="0"/>
          </a:p>
          <a:p>
            <a:r>
              <a:rPr lang="en-US" dirty="0"/>
              <a:t>business policies are internally defined and come from the intended strategies of management, the tactical decision policies of middle management or the operational procedures of the personnel.</a:t>
            </a:r>
          </a:p>
          <a:p>
            <a:r>
              <a:rPr lang="en-US" dirty="0"/>
              <a:t>===</a:t>
            </a:r>
          </a:p>
          <a:p>
            <a:endParaRPr lang="en-US" dirty="0"/>
          </a:p>
        </p:txBody>
      </p:sp>
      <p:sp>
        <p:nvSpPr>
          <p:cNvPr id="4" name="Slide Number Placeholder 3"/>
          <p:cNvSpPr>
            <a:spLocks noGrp="1"/>
          </p:cNvSpPr>
          <p:nvPr>
            <p:ph type="sldNum" sz="quarter" idx="10"/>
          </p:nvPr>
        </p:nvSpPr>
        <p:spPr/>
        <p:txBody>
          <a:bodyPr/>
          <a:lstStyle/>
          <a:p>
            <a:fld id="{58FFABD4-DC5D-4E94-83E6-27E3A0E821FB}" type="slidenum">
              <a:rPr lang="en-US" smtClean="0"/>
              <a:t>9</a:t>
            </a:fld>
            <a:endParaRPr lang="en-US" dirty="0"/>
          </a:p>
        </p:txBody>
      </p:sp>
    </p:spTree>
    <p:extLst>
      <p:ext uri="{BB962C8B-B14F-4D97-AF65-F5344CB8AC3E}">
        <p14:creationId xmlns:p14="http://schemas.microsoft.com/office/powerpoint/2010/main" val="3252448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accomplishes several primary goals.  Enforces policy and standards and it demonstrates that ‘someone is watching’, which may (should) satisfy a corporate audit point.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Secondary goal: It also puts ‘IT issues’ in business language, and provides the authority to ‘fix it’.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business cares not one whit that CPU is at 93%.  Business </a:t>
            </a:r>
            <a:r>
              <a:rPr lang="en-US" sz="1200" b="1" kern="1200" dirty="0">
                <a:solidFill>
                  <a:schemeClr val="tx1"/>
                </a:solidFill>
                <a:effectLst/>
                <a:latin typeface="+mn-lt"/>
                <a:ea typeface="+mn-ea"/>
                <a:cs typeface="+mn-cs"/>
              </a:rPr>
              <a:t>does care</a:t>
            </a:r>
            <a:r>
              <a:rPr lang="en-US" sz="1200" kern="1200" dirty="0">
                <a:solidFill>
                  <a:schemeClr val="tx1"/>
                </a:solidFill>
                <a:effectLst/>
                <a:latin typeface="+mn-lt"/>
                <a:ea typeface="+mn-ea"/>
                <a:cs typeface="+mn-cs"/>
              </a:rPr>
              <a:t> that there is a non compliant situation within their sphere of responsibility. This is a business risk.  Business risk is something business understands and is equipped to deal with.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is an important slide.   This is the big take away from this conversation.</a:t>
            </a:r>
          </a:p>
          <a:p>
            <a:r>
              <a:rPr lang="en-US" sz="1200" kern="1200" dirty="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58FFABD4-DC5D-4E94-83E6-27E3A0E821FB}" type="slidenum">
              <a:rPr lang="en-US" smtClean="0"/>
              <a:t>10</a:t>
            </a:fld>
            <a:endParaRPr lang="en-US" dirty="0"/>
          </a:p>
        </p:txBody>
      </p:sp>
    </p:spTree>
    <p:extLst>
      <p:ext uri="{BB962C8B-B14F-4D97-AF65-F5344CB8AC3E}">
        <p14:creationId xmlns:p14="http://schemas.microsoft.com/office/powerpoint/2010/main" val="3961314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DBA449-BACF-40B7-A9C4-B995532575C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27521F4-4680-471D-B392-7DB4856EE8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15500AE7-7DA2-46D8-8825-3A199C86B9C1}"/>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5" name="Footer Placeholder 4">
            <a:extLst>
              <a:ext uri="{FF2B5EF4-FFF2-40B4-BE49-F238E27FC236}">
                <a16:creationId xmlns:a16="http://schemas.microsoft.com/office/drawing/2014/main" xmlns="" id="{6D6F8416-E054-401E-A399-7DB8160D9A8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6648AA5A-AF84-4D78-8387-6ECAEAE4D0D3}"/>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2682072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05F9BA-2A16-488C-B04B-995DD4CAA0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967A0F28-E116-461D-B9C2-59809E88E54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7599005-F0F2-4E69-82F1-413A8651B643}"/>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5" name="Footer Placeholder 4">
            <a:extLst>
              <a:ext uri="{FF2B5EF4-FFF2-40B4-BE49-F238E27FC236}">
                <a16:creationId xmlns:a16="http://schemas.microsoft.com/office/drawing/2014/main" xmlns="" id="{E9E050F2-9E3A-454D-BB4F-390894D6FBB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01A380CE-4B55-4017-ABE9-A3D850355EA3}"/>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3027288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ED7A2F4-D991-4AEA-B152-746C0F507F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DB76800-8B10-4DBE-B213-315C9684237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F70DEA5-B5DE-4F36-81F1-2A951F40F4E5}"/>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5" name="Footer Placeholder 4">
            <a:extLst>
              <a:ext uri="{FF2B5EF4-FFF2-40B4-BE49-F238E27FC236}">
                <a16:creationId xmlns:a16="http://schemas.microsoft.com/office/drawing/2014/main" xmlns="" id="{FAFC9578-62DD-4BFE-AD99-C7D2F8284A3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7489B216-24E4-4B2B-AF03-4D94C1BF520D}"/>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3748672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va titolo">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CBAA90B4-E544-459A-B0C7-E1DA67E8DEC5}"/>
              </a:ext>
            </a:extLst>
          </p:cNvPr>
          <p:cNvSpPr/>
          <p:nvPr userDrawn="1"/>
        </p:nvSpPr>
        <p:spPr bwMode="auto">
          <a:xfrm>
            <a:off x="0" y="0"/>
            <a:ext cx="12192000" cy="6858000"/>
          </a:xfrm>
          <a:prstGeom prst="rect">
            <a:avLst/>
          </a:prstGeom>
          <a:solidFill>
            <a:schemeClr val="accent2"/>
          </a:solidFill>
          <a:ln>
            <a:noFill/>
          </a:ln>
          <a:effectLst/>
        </p:spPr>
        <p:txBody>
          <a:bodyPr lIns="72000" tIns="36000" rIns="72000" bIns="36000" rtlCol="0" anchor="ctr" anchorCtr="1"/>
          <a:lstStyle/>
          <a:p>
            <a:pPr algn="ctr" eaLnBrk="0" hangingPunct="0">
              <a:buClr>
                <a:schemeClr val="tx1"/>
              </a:buClr>
              <a:buFont typeface="Wingdings" pitchFamily="2" charset="2"/>
              <a:buNone/>
            </a:pPr>
            <a:endParaRPr lang="en-US" sz="1200" dirty="0"/>
          </a:p>
        </p:txBody>
      </p:sp>
      <p:sp>
        <p:nvSpPr>
          <p:cNvPr id="11" name="Subtitle 2"/>
          <p:cNvSpPr>
            <a:spLocks noGrp="1"/>
          </p:cNvSpPr>
          <p:nvPr>
            <p:ph type="subTitle" idx="1"/>
          </p:nvPr>
        </p:nvSpPr>
        <p:spPr>
          <a:xfrm>
            <a:off x="2909864" y="3441032"/>
            <a:ext cx="6400800" cy="1314450"/>
          </a:xfrm>
        </p:spPr>
        <p:txBody>
          <a:bodyPr/>
          <a:lstStyle>
            <a:lvl1pPr marL="0" indent="0" algn="ctr">
              <a:buNone/>
              <a:defRPr b="0">
                <a:solidFill>
                  <a:schemeClr val="bg1"/>
                </a:solidFill>
                <a:latin typeface="Lato" panose="020F0502020204030203" pitchFamily="34" charset="0"/>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it-IT" dirty="0"/>
              <a:t>Fare clic per modificare lo stile del sottotitolo dello schema</a:t>
            </a:r>
            <a:endParaRPr lang="en-US" dirty="0"/>
          </a:p>
        </p:txBody>
      </p:sp>
      <p:sp>
        <p:nvSpPr>
          <p:cNvPr id="20" name="Segnaposto testo 19"/>
          <p:cNvSpPr>
            <a:spLocks noGrp="1"/>
          </p:cNvSpPr>
          <p:nvPr>
            <p:ph type="body" sz="quarter" idx="11" hasCustomPrompt="1"/>
          </p:nvPr>
        </p:nvSpPr>
        <p:spPr>
          <a:xfrm>
            <a:off x="2255838" y="2277045"/>
            <a:ext cx="7708900" cy="1223963"/>
          </a:xfrm>
        </p:spPr>
        <p:txBody>
          <a:bodyPr anchor="ctr">
            <a:normAutofit/>
          </a:bodyPr>
          <a:lstStyle>
            <a:lvl1pPr algn="ctr">
              <a:defRPr sz="3600">
                <a:solidFill>
                  <a:schemeClr val="bg2"/>
                </a:solidFill>
                <a:latin typeface="Dosis Extrabold" panose="02010903020202060003" pitchFamily="2" charset="0"/>
              </a:defRPr>
            </a:lvl1pPr>
          </a:lstStyle>
          <a:p>
            <a:pPr lvl="0"/>
            <a:r>
              <a:rPr lang="en-US" dirty="0"/>
              <a:t>CLICK TO EDIT MASTER TITLE STYLE</a:t>
            </a:r>
            <a:endParaRPr lang="it-IT" dirty="0"/>
          </a:p>
        </p:txBody>
      </p:sp>
    </p:spTree>
    <p:extLst>
      <p:ext uri="{BB962C8B-B14F-4D97-AF65-F5344CB8AC3E}">
        <p14:creationId xmlns:p14="http://schemas.microsoft.com/office/powerpoint/2010/main" val="22566920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E3E9E6-A667-41D1-A389-C487BD587A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5328A35-A758-4078-8AF9-AEB7B48FA03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F13F9ED-A4B3-4D82-975D-29ABCC7B7F32}"/>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5" name="Footer Placeholder 4">
            <a:extLst>
              <a:ext uri="{FF2B5EF4-FFF2-40B4-BE49-F238E27FC236}">
                <a16:creationId xmlns:a16="http://schemas.microsoft.com/office/drawing/2014/main" xmlns="" id="{81832C45-98CA-409A-96FD-28C62F2DC29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9EEF5CE4-6049-4602-93CD-CF09B663E3A0}"/>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2156856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CF9E33-E759-4F6D-9210-56E0B3B5C4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D77D6F5-7C22-4123-8986-40607BE47E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EC72FDDB-07B9-49AA-A2B0-7979384B3C05}"/>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5" name="Footer Placeholder 4">
            <a:extLst>
              <a:ext uri="{FF2B5EF4-FFF2-40B4-BE49-F238E27FC236}">
                <a16:creationId xmlns:a16="http://schemas.microsoft.com/office/drawing/2014/main" xmlns="" id="{3FD20349-6C71-47D1-99E9-8B7C01D68C4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xmlns="" id="{93DFC0C4-80BF-4755-B00C-95422F02D7DB}"/>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3353009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416061-0307-48A9-BBE5-613EFFE04D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CDBA4E4-98B8-47BD-A4C1-7966A0CD96A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61D423FB-2453-4C31-B35B-0371CCE35D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DA7CE1E-92D4-4B81-A49C-2B5115150351}"/>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6" name="Footer Placeholder 5">
            <a:extLst>
              <a:ext uri="{FF2B5EF4-FFF2-40B4-BE49-F238E27FC236}">
                <a16:creationId xmlns:a16="http://schemas.microsoft.com/office/drawing/2014/main" xmlns="" id="{1CEB49D6-D870-48ED-9231-F4ECB22CF4D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4CC75EAC-5E00-42B1-B3BA-72B07F90186D}"/>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2526136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AE766D-7866-4D0F-97F4-4A6D35EDE7C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E5AAC21E-AEF9-49B7-A97A-0C6FCC0E8D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FAE04300-0107-4CC4-BB4B-4F01B5EBBA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0E639E2-B688-454E-A2E1-B0A7F1205F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0D575DE-1E59-4318-B84D-6335328B1AB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67820CB3-04F2-4114-A91A-417EA7F997B4}"/>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8" name="Footer Placeholder 7">
            <a:extLst>
              <a:ext uri="{FF2B5EF4-FFF2-40B4-BE49-F238E27FC236}">
                <a16:creationId xmlns:a16="http://schemas.microsoft.com/office/drawing/2014/main" xmlns="" id="{7931C45F-C0E8-42C3-AC23-6359C77E48E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xmlns="" id="{6C5C5680-9A6A-45C7-AE65-13F5B884BC78}"/>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1892834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A0EDFD-10BE-4951-9EC9-CC77A8267E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5884F2E7-C601-4088-AA4B-9ED07164FBA1}"/>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4" name="Footer Placeholder 3">
            <a:extLst>
              <a:ext uri="{FF2B5EF4-FFF2-40B4-BE49-F238E27FC236}">
                <a16:creationId xmlns:a16="http://schemas.microsoft.com/office/drawing/2014/main" xmlns="" id="{1A63280C-DF7E-41AB-8DFF-B8E5CB5033C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xmlns="" id="{B65A760C-C6EC-42E4-BA1A-D02CEAA90507}"/>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615675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3383CD2-139F-4A8A-A4AA-E29072EA6618}"/>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3" name="Footer Placeholder 2">
            <a:extLst>
              <a:ext uri="{FF2B5EF4-FFF2-40B4-BE49-F238E27FC236}">
                <a16:creationId xmlns:a16="http://schemas.microsoft.com/office/drawing/2014/main" xmlns="" id="{19B081A9-6528-4F92-84F4-A4F8350203B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xmlns="" id="{691AD848-8865-4594-BC97-746B455C59F4}"/>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3362510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2351AE-63D8-4DD4-B4EF-8B3704A418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208057F9-B874-4E26-B819-7DC884C5FA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2802E0F-3116-4462-82C3-0DEB288AB5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0C4EEC4D-EF3E-41A0-B7AD-61DD39369B7D}"/>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6" name="Footer Placeholder 5">
            <a:extLst>
              <a:ext uri="{FF2B5EF4-FFF2-40B4-BE49-F238E27FC236}">
                <a16:creationId xmlns:a16="http://schemas.microsoft.com/office/drawing/2014/main" xmlns="" id="{CED3516F-1284-4B3A-AF67-1BF253BFB72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EE66C347-0188-4F3A-A9A9-7F9036063C6E}"/>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210096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E425D2-8465-4398-8C91-10F9DFA9B8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946B472-3643-4744-AEE6-F1710959DF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xmlns="" id="{84F4C8A9-445C-4360-B011-8E41F691CB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04C0E200-2652-4E44-B358-FEBFF2AE8E60}"/>
              </a:ext>
            </a:extLst>
          </p:cNvPr>
          <p:cNvSpPr>
            <a:spLocks noGrp="1"/>
          </p:cNvSpPr>
          <p:nvPr>
            <p:ph type="dt" sz="half" idx="10"/>
          </p:nvPr>
        </p:nvSpPr>
        <p:spPr/>
        <p:txBody>
          <a:bodyPr/>
          <a:lstStyle/>
          <a:p>
            <a:fld id="{AC953ECC-A7E0-4296-93BA-DF410C5D12C0}" type="datetimeFigureOut">
              <a:rPr lang="en-US" smtClean="0"/>
              <a:t>7/16/2018</a:t>
            </a:fld>
            <a:endParaRPr lang="en-US" dirty="0"/>
          </a:p>
        </p:txBody>
      </p:sp>
      <p:sp>
        <p:nvSpPr>
          <p:cNvPr id="6" name="Footer Placeholder 5">
            <a:extLst>
              <a:ext uri="{FF2B5EF4-FFF2-40B4-BE49-F238E27FC236}">
                <a16:creationId xmlns:a16="http://schemas.microsoft.com/office/drawing/2014/main" xmlns="" id="{7C71B267-D52E-4A87-90D6-965793AB846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xmlns="" id="{5949FAEC-065E-4B0B-9480-96CC0E26EB4A}"/>
              </a:ext>
            </a:extLst>
          </p:cNvPr>
          <p:cNvSpPr>
            <a:spLocks noGrp="1"/>
          </p:cNvSpPr>
          <p:nvPr>
            <p:ph type="sldNum" sz="quarter" idx="12"/>
          </p:nvPr>
        </p:nvSpPr>
        <p:spPr/>
        <p:txBody>
          <a:bodyPr/>
          <a:lstStyle/>
          <a:p>
            <a:fld id="{D63E19AC-B547-4225-8BDC-248BE36C47FF}" type="slidenum">
              <a:rPr lang="en-US" smtClean="0"/>
              <a:t>‹#›</a:t>
            </a:fld>
            <a:endParaRPr lang="en-US" dirty="0"/>
          </a:p>
        </p:txBody>
      </p:sp>
    </p:spTree>
    <p:extLst>
      <p:ext uri="{BB962C8B-B14F-4D97-AF65-F5344CB8AC3E}">
        <p14:creationId xmlns:p14="http://schemas.microsoft.com/office/powerpoint/2010/main" val="417533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39C118C-1D4B-40F8-A42E-4CAE1C2B76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2AC289DA-CD1F-46F7-8A91-3D7437538D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237B3C1-E9E4-4FCB-B0FC-FB509BA76C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953ECC-A7E0-4296-93BA-DF410C5D12C0}" type="datetimeFigureOut">
              <a:rPr lang="en-US" smtClean="0"/>
              <a:t>7/16/2018</a:t>
            </a:fld>
            <a:endParaRPr lang="en-US" dirty="0"/>
          </a:p>
        </p:txBody>
      </p:sp>
      <p:sp>
        <p:nvSpPr>
          <p:cNvPr id="5" name="Footer Placeholder 4">
            <a:extLst>
              <a:ext uri="{FF2B5EF4-FFF2-40B4-BE49-F238E27FC236}">
                <a16:creationId xmlns:a16="http://schemas.microsoft.com/office/drawing/2014/main" xmlns="" id="{60FA7A22-26B1-42DA-9050-92061A03E0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xmlns="" id="{A03E4443-175F-40A3-B3EA-861CB9945E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3E19AC-B547-4225-8BDC-248BE36C47FF}" type="slidenum">
              <a:rPr lang="en-US" smtClean="0"/>
              <a:t>‹#›</a:t>
            </a:fld>
            <a:endParaRPr lang="en-US" dirty="0"/>
          </a:p>
        </p:txBody>
      </p:sp>
    </p:spTree>
    <p:extLst>
      <p:ext uri="{BB962C8B-B14F-4D97-AF65-F5344CB8AC3E}">
        <p14:creationId xmlns:p14="http://schemas.microsoft.com/office/powerpoint/2010/main" val="3470478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A49D49-57C8-445C-8DAC-0BC79E938215}"/>
              </a:ext>
            </a:extLst>
          </p:cNvPr>
          <p:cNvSpPr>
            <a:spLocks noGrp="1"/>
          </p:cNvSpPr>
          <p:nvPr>
            <p:ph type="ctrTitle"/>
          </p:nvPr>
        </p:nvSpPr>
        <p:spPr>
          <a:xfrm>
            <a:off x="1524000" y="1822444"/>
            <a:ext cx="9144000" cy="3087319"/>
          </a:xfrm>
        </p:spPr>
        <p:txBody>
          <a:bodyPr>
            <a:normAutofit/>
          </a:bodyPr>
          <a:lstStyle/>
          <a:p>
            <a:r>
              <a:rPr lang="en-US" sz="7200" dirty="0"/>
              <a:t>Actionable Intelligence Demands ACTION </a:t>
            </a:r>
            <a:br>
              <a:rPr lang="en-US" sz="7200" dirty="0"/>
            </a:br>
            <a:r>
              <a:rPr lang="en-US" sz="7200" dirty="0"/>
              <a:t>to Address Business Risk</a:t>
            </a:r>
          </a:p>
        </p:txBody>
      </p:sp>
      <p:pic>
        <p:nvPicPr>
          <p:cNvPr id="4" name="Picture 3">
            <a:extLst>
              <a:ext uri="{FF2B5EF4-FFF2-40B4-BE49-F238E27FC236}">
                <a16:creationId xmlns:a16="http://schemas.microsoft.com/office/drawing/2014/main" xmlns="" id="{871FCD00-0000-456A-9A07-8EE8FCDF168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7569"/>
            <a:ext cx="2611088" cy="1366470"/>
          </a:xfrm>
          <a:prstGeom prst="rect">
            <a:avLst/>
          </a:prstGeom>
        </p:spPr>
      </p:pic>
      <p:sp>
        <p:nvSpPr>
          <p:cNvPr id="5" name="Subtitle 2">
            <a:extLst>
              <a:ext uri="{FF2B5EF4-FFF2-40B4-BE49-F238E27FC236}">
                <a16:creationId xmlns:a16="http://schemas.microsoft.com/office/drawing/2014/main" xmlns="" id="{E43591BF-BD54-4A34-8E3D-A7B848821ED1}"/>
              </a:ext>
            </a:extLst>
          </p:cNvPr>
          <p:cNvSpPr txBox="1">
            <a:spLocks/>
          </p:cNvSpPr>
          <p:nvPr/>
        </p:nvSpPr>
        <p:spPr>
          <a:xfrm>
            <a:off x="272081" y="1406943"/>
            <a:ext cx="2066925" cy="518319"/>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St Louis CMG Meeting</a:t>
            </a:r>
          </a:p>
          <a:p>
            <a:r>
              <a:rPr lang="en-US" sz="1600" dirty="0"/>
              <a:t>July 17, 2018</a:t>
            </a:r>
          </a:p>
        </p:txBody>
      </p:sp>
      <p:sp>
        <p:nvSpPr>
          <p:cNvPr id="6" name="Subtitle 2">
            <a:extLst>
              <a:ext uri="{FF2B5EF4-FFF2-40B4-BE49-F238E27FC236}">
                <a16:creationId xmlns:a16="http://schemas.microsoft.com/office/drawing/2014/main" xmlns="" id="{CCA393D5-DD82-46B7-AF59-3943F865623D}"/>
              </a:ext>
            </a:extLst>
          </p:cNvPr>
          <p:cNvSpPr txBox="1">
            <a:spLocks/>
          </p:cNvSpPr>
          <p:nvPr/>
        </p:nvSpPr>
        <p:spPr>
          <a:xfrm>
            <a:off x="7715250" y="6201272"/>
            <a:ext cx="4476750" cy="6567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We make heavy use of the comments section. Download the presentation for that data.</a:t>
            </a:r>
          </a:p>
        </p:txBody>
      </p:sp>
      <p:pic>
        <p:nvPicPr>
          <p:cNvPr id="7" name="Immagine 2">
            <a:extLst>
              <a:ext uri="{FF2B5EF4-FFF2-40B4-BE49-F238E27FC236}">
                <a16:creationId xmlns:a16="http://schemas.microsoft.com/office/drawing/2014/main" xmlns="" id="{AD7524C2-C009-479B-843D-C15AB7BB04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494" y="592807"/>
            <a:ext cx="2376264" cy="874962"/>
          </a:xfrm>
          <a:prstGeom prst="rect">
            <a:avLst/>
          </a:prstGeom>
        </p:spPr>
      </p:pic>
      <p:sp>
        <p:nvSpPr>
          <p:cNvPr id="8" name="Segnaposto testo 3">
            <a:extLst>
              <a:ext uri="{FF2B5EF4-FFF2-40B4-BE49-F238E27FC236}">
                <a16:creationId xmlns:a16="http://schemas.microsoft.com/office/drawing/2014/main" xmlns="" id="{FBCC3224-62F9-47BD-961E-EF70917D27CD}"/>
              </a:ext>
            </a:extLst>
          </p:cNvPr>
          <p:cNvSpPr txBox="1">
            <a:spLocks/>
          </p:cNvSpPr>
          <p:nvPr/>
        </p:nvSpPr>
        <p:spPr>
          <a:xfrm>
            <a:off x="1911544" y="5877272"/>
            <a:ext cx="9792000" cy="32400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00" i="1" dirty="0"/>
              <a:t>BEN DAVIES</a:t>
            </a:r>
            <a:endParaRPr lang="en-US" sz="1600" dirty="0"/>
          </a:p>
        </p:txBody>
      </p:sp>
      <p:pic>
        <p:nvPicPr>
          <p:cNvPr id="9" name="Picture 8" descr="A picture containing person, man, sitting, holding&#10;&#10;Description generated with high confidence">
            <a:extLst>
              <a:ext uri="{FF2B5EF4-FFF2-40B4-BE49-F238E27FC236}">
                <a16:creationId xmlns:a16="http://schemas.microsoft.com/office/drawing/2014/main" xmlns="" id="{338B4146-932F-402B-AF01-385C44A3ED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63472" y="5719232"/>
            <a:ext cx="640080" cy="640080"/>
          </a:xfrm>
          <a:prstGeom prst="ellipse">
            <a:avLst/>
          </a:prstGeom>
        </p:spPr>
      </p:pic>
      <p:sp>
        <p:nvSpPr>
          <p:cNvPr id="10" name="Segnaposto testo 3">
            <a:extLst>
              <a:ext uri="{FF2B5EF4-FFF2-40B4-BE49-F238E27FC236}">
                <a16:creationId xmlns:a16="http://schemas.microsoft.com/office/drawing/2014/main" xmlns="" id="{0D94F573-F3EF-48E5-A7FC-92316F054FB4}"/>
              </a:ext>
            </a:extLst>
          </p:cNvPr>
          <p:cNvSpPr txBox="1">
            <a:spLocks/>
          </p:cNvSpPr>
          <p:nvPr/>
        </p:nvSpPr>
        <p:spPr>
          <a:xfrm>
            <a:off x="1199456" y="5301208"/>
            <a:ext cx="9792000" cy="324000"/>
          </a:xfrm>
          <a:prstGeom prst="rect">
            <a:avLst/>
          </a:prstGeom>
        </p:spPr>
        <p:txBody>
          <a:bodyPr vert="horz" lIns="91436" tIns="45718" rIns="91436" bIns="45718" rtlCol="0" anchor="ctr">
            <a:noAutofit/>
          </a:bodyPr>
          <a:lstStyle>
            <a:lvl1pPr marL="0" indent="0" algn="l" rtl="0" eaLnBrk="1" fontAlgn="base" hangingPunct="1">
              <a:spcBef>
                <a:spcPct val="20000"/>
              </a:spcBef>
              <a:spcAft>
                <a:spcPct val="0"/>
              </a:spcAft>
              <a:buNone/>
              <a:defRPr lang="en-US" altLang="en-US" sz="2000" b="0" kern="1200" baseline="0" noProof="0" dirty="0" smtClean="0">
                <a:solidFill>
                  <a:schemeClr val="accent3">
                    <a:lumMod val="75000"/>
                  </a:schemeClr>
                </a:solidFill>
                <a:latin typeface="Lato" panose="020F0502020204030203" pitchFamily="34" charset="0"/>
                <a:ea typeface="Lato" panose="020F0502020204030203" pitchFamily="34" charset="0"/>
                <a:cs typeface="Calibri Light" panose="020F0302020204030204" pitchFamily="34" charset="0"/>
              </a:defRPr>
            </a:lvl1pPr>
            <a:lvl2pPr marL="457200" indent="0" algn="l" rtl="0" eaLnBrk="1" fontAlgn="base" hangingPunct="1">
              <a:spcBef>
                <a:spcPct val="20000"/>
              </a:spcBef>
              <a:spcAft>
                <a:spcPct val="0"/>
              </a:spcAft>
              <a:buNone/>
              <a:defRPr lang="it-IT" altLang="en-US" sz="1400" kern="1200">
                <a:solidFill>
                  <a:schemeClr val="accent3">
                    <a:lumMod val="75000"/>
                  </a:schemeClr>
                </a:solidFill>
                <a:latin typeface="+mn-lt"/>
                <a:ea typeface="+mn-ea"/>
                <a:cs typeface="Arial"/>
              </a:defRPr>
            </a:lvl2pPr>
            <a:lvl3pPr marL="914400" indent="0" algn="l" rtl="0" eaLnBrk="1" fontAlgn="base" hangingPunct="1">
              <a:spcBef>
                <a:spcPct val="20000"/>
              </a:spcBef>
              <a:spcAft>
                <a:spcPct val="0"/>
              </a:spcAft>
              <a:buNone/>
              <a:defRPr lang="it-IT" altLang="en-US" sz="1400" kern="1200">
                <a:solidFill>
                  <a:schemeClr val="accent3">
                    <a:lumMod val="75000"/>
                  </a:schemeClr>
                </a:solidFill>
                <a:latin typeface="+mn-lt"/>
                <a:ea typeface="+mn-ea"/>
                <a:cs typeface="Arial"/>
              </a:defRPr>
            </a:lvl3pPr>
            <a:lvl4pPr marL="1371600" indent="0" algn="l" rtl="0" eaLnBrk="1" fontAlgn="base" hangingPunct="1">
              <a:spcBef>
                <a:spcPct val="20000"/>
              </a:spcBef>
              <a:spcAft>
                <a:spcPct val="0"/>
              </a:spcAft>
              <a:buNone/>
              <a:defRPr lang="en-US" altLang="en-US" sz="1400" kern="1200">
                <a:solidFill>
                  <a:schemeClr val="accent3">
                    <a:lumMod val="75000"/>
                  </a:schemeClr>
                </a:solidFill>
                <a:latin typeface="+mn-lt"/>
                <a:ea typeface="+mn-ea"/>
                <a:cs typeface="Arial"/>
              </a:defRPr>
            </a:lvl4pPr>
            <a:lvl5pPr marL="1828800" indent="0" algn="l" rtl="0" eaLnBrk="1" fontAlgn="base" hangingPunct="1">
              <a:spcBef>
                <a:spcPct val="20000"/>
              </a:spcBef>
              <a:spcAft>
                <a:spcPct val="0"/>
              </a:spcAft>
              <a:buNone/>
              <a:defRPr lang="en-US" altLang="en-US" sz="1400" kern="1200">
                <a:solidFill>
                  <a:schemeClr val="accent3">
                    <a:lumMod val="75000"/>
                  </a:schemeClr>
                </a:solidFill>
                <a:latin typeface="+mn-lt"/>
                <a:ea typeface="+mn-ea"/>
                <a:cs typeface="Arial"/>
              </a:defRPr>
            </a:lvl5pPr>
            <a:lvl6pPr marL="2514600" indent="-228600" algn="l" rtl="0" eaLnBrk="1" fontAlgn="base" hangingPunct="1">
              <a:spcBef>
                <a:spcPct val="20000"/>
              </a:spcBef>
              <a:spcAft>
                <a:spcPct val="0"/>
              </a:spcAft>
              <a:buChar char="»"/>
              <a:defRPr sz="1200">
                <a:solidFill>
                  <a:srgbClr val="61656A"/>
                </a:solidFill>
                <a:latin typeface="+mn-lt"/>
              </a:defRPr>
            </a:lvl6pPr>
            <a:lvl7pPr marL="2971800" indent="-228600" algn="l" rtl="0" eaLnBrk="1" fontAlgn="base" hangingPunct="1">
              <a:spcBef>
                <a:spcPct val="20000"/>
              </a:spcBef>
              <a:spcAft>
                <a:spcPct val="0"/>
              </a:spcAft>
              <a:buChar char="»"/>
              <a:defRPr sz="1200">
                <a:solidFill>
                  <a:srgbClr val="61656A"/>
                </a:solidFill>
                <a:latin typeface="+mn-lt"/>
              </a:defRPr>
            </a:lvl7pPr>
            <a:lvl8pPr marL="3429000" indent="-228600" algn="l" rtl="0" eaLnBrk="1" fontAlgn="base" hangingPunct="1">
              <a:spcBef>
                <a:spcPct val="20000"/>
              </a:spcBef>
              <a:spcAft>
                <a:spcPct val="0"/>
              </a:spcAft>
              <a:buChar char="»"/>
              <a:defRPr sz="1200">
                <a:solidFill>
                  <a:srgbClr val="61656A"/>
                </a:solidFill>
                <a:latin typeface="+mn-lt"/>
              </a:defRPr>
            </a:lvl8pPr>
            <a:lvl9pPr marL="3886200" indent="-228600" algn="l" rtl="0" eaLnBrk="1" fontAlgn="base" hangingPunct="1">
              <a:spcBef>
                <a:spcPct val="20000"/>
              </a:spcBef>
              <a:spcAft>
                <a:spcPct val="0"/>
              </a:spcAft>
              <a:buChar char="»"/>
              <a:defRPr sz="1200">
                <a:solidFill>
                  <a:srgbClr val="61656A"/>
                </a:solidFill>
                <a:latin typeface="+mn-lt"/>
              </a:defRPr>
            </a:lvl9pPr>
          </a:lstStyle>
          <a:p>
            <a:r>
              <a:rPr lang="en-US" sz="1600" i="1" dirty="0"/>
              <a:t>Presented to you by: </a:t>
            </a:r>
            <a:endParaRPr lang="en-US" sz="1600" dirty="0"/>
          </a:p>
        </p:txBody>
      </p:sp>
    </p:spTree>
    <p:extLst>
      <p:ext uri="{BB962C8B-B14F-4D97-AF65-F5344CB8AC3E}">
        <p14:creationId xmlns:p14="http://schemas.microsoft.com/office/powerpoint/2010/main" val="2069896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D6A0B3A-485E-4815-90C4-767E59B1CE66}"/>
              </a:ext>
            </a:extLst>
          </p:cNvPr>
          <p:cNvSpPr txBox="1"/>
          <p:nvPr/>
        </p:nvSpPr>
        <p:spPr>
          <a:xfrm>
            <a:off x="0" y="0"/>
            <a:ext cx="12192000" cy="6858000"/>
          </a:xfrm>
          <a:prstGeom prst="rect">
            <a:avLst/>
          </a:prstGeom>
          <a:solidFill>
            <a:srgbClr val="00B050"/>
          </a:solidFill>
        </p:spPr>
        <p:txBody>
          <a:bodyPr wrap="square" rtlCol="0">
            <a:spAutoFit/>
          </a:bodyPr>
          <a:lstStyle/>
          <a:p>
            <a:endParaRPr lang="en-US" dirty="0"/>
          </a:p>
        </p:txBody>
      </p:sp>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991629" y="673443"/>
            <a:ext cx="10208741" cy="5511113"/>
          </a:xfrm>
          <a:solidFill>
            <a:schemeClr val="bg1"/>
          </a:solidFill>
        </p:spPr>
        <p:txBody>
          <a:bodyPr>
            <a:normAutofit/>
          </a:bodyPr>
          <a:lstStyle/>
          <a:p>
            <a:pPr algn="ctr"/>
            <a:r>
              <a:rPr lang="en-US" dirty="0"/>
              <a:t>Primary Goal:</a:t>
            </a:r>
            <a:br>
              <a:rPr lang="en-US" dirty="0"/>
            </a:br>
            <a:r>
              <a:rPr lang="en-US" dirty="0"/>
              <a:t>Enforces Policy and Standards</a:t>
            </a:r>
            <a:br>
              <a:rPr lang="en-US" dirty="0"/>
            </a:br>
            <a:r>
              <a:rPr lang="en-US" dirty="0"/>
              <a:t>demonstrates someone is enforcing policy</a:t>
            </a:r>
            <a:br>
              <a:rPr lang="en-US" dirty="0"/>
            </a:br>
            <a:r>
              <a:rPr lang="en-US" dirty="0"/>
              <a:t/>
            </a:r>
            <a:br>
              <a:rPr lang="en-US" dirty="0"/>
            </a:br>
            <a:r>
              <a:rPr lang="en-US" dirty="0"/>
              <a:t>Secondary Goal:</a:t>
            </a:r>
            <a:br>
              <a:rPr lang="en-US" dirty="0"/>
            </a:br>
            <a:r>
              <a:rPr lang="en-US" dirty="0"/>
              <a:t>Puts IT issues in business language</a:t>
            </a:r>
            <a:br>
              <a:rPr lang="en-US" dirty="0"/>
            </a:br>
            <a:r>
              <a:rPr lang="en-US" dirty="0"/>
              <a:t>Provides the authority to ‘fix it’</a:t>
            </a:r>
          </a:p>
        </p:txBody>
      </p:sp>
    </p:spTree>
    <p:extLst>
      <p:ext uri="{BB962C8B-B14F-4D97-AF65-F5344CB8AC3E}">
        <p14:creationId xmlns:p14="http://schemas.microsoft.com/office/powerpoint/2010/main" val="36501124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53047B-852E-47B3-884D-A4D41A56A5A5}"/>
              </a:ext>
            </a:extLst>
          </p:cNvPr>
          <p:cNvSpPr>
            <a:spLocks noGrp="1"/>
          </p:cNvSpPr>
          <p:nvPr>
            <p:ph type="title"/>
          </p:nvPr>
        </p:nvSpPr>
        <p:spPr/>
        <p:txBody>
          <a:bodyPr/>
          <a:lstStyle/>
          <a:p>
            <a:r>
              <a:rPr lang="en-US" dirty="0"/>
              <a:t>Diversion into Business Risk</a:t>
            </a:r>
          </a:p>
        </p:txBody>
      </p:sp>
      <p:sp>
        <p:nvSpPr>
          <p:cNvPr id="3" name="Content Placeholder 2">
            <a:extLst>
              <a:ext uri="{FF2B5EF4-FFF2-40B4-BE49-F238E27FC236}">
                <a16:creationId xmlns:a16="http://schemas.microsoft.com/office/drawing/2014/main" xmlns="" id="{D29F70A0-465B-4642-AA1D-C50B0B7BC642}"/>
              </a:ext>
            </a:extLst>
          </p:cNvPr>
          <p:cNvSpPr>
            <a:spLocks noGrp="1"/>
          </p:cNvSpPr>
          <p:nvPr>
            <p:ph idx="1"/>
          </p:nvPr>
        </p:nvSpPr>
        <p:spPr>
          <a:xfrm>
            <a:off x="838200" y="1690688"/>
            <a:ext cx="10974859" cy="5032375"/>
          </a:xfrm>
        </p:spPr>
        <p:txBody>
          <a:bodyPr>
            <a:normAutofit lnSpcReduction="10000"/>
          </a:bodyPr>
          <a:lstStyle/>
          <a:p>
            <a:pPr marL="0" indent="0">
              <a:buNone/>
            </a:pPr>
            <a:r>
              <a:rPr lang="en-US" sz="4000" dirty="0"/>
              <a:t>What does the business do with a business risk? </a:t>
            </a:r>
          </a:p>
          <a:p>
            <a:pPr marL="0" indent="0">
              <a:buNone/>
            </a:pPr>
            <a:r>
              <a:rPr lang="en-US" sz="4000" dirty="0"/>
              <a:t>Options are:</a:t>
            </a:r>
          </a:p>
          <a:p>
            <a:pPr lvl="1"/>
            <a:r>
              <a:rPr lang="en-US" sz="3600" dirty="0"/>
              <a:t>Do nothing and take the (increased) risk of being out of compliance</a:t>
            </a:r>
          </a:p>
          <a:p>
            <a:pPr lvl="1"/>
            <a:r>
              <a:rPr lang="en-US" sz="3600" dirty="0"/>
              <a:t>Change the standard, based on an understanding of the risks for the new standard.</a:t>
            </a:r>
          </a:p>
          <a:p>
            <a:pPr lvl="1"/>
            <a:r>
              <a:rPr lang="en-US" sz="3600" dirty="0"/>
              <a:t>Become compliant to the existing standard.</a:t>
            </a:r>
          </a:p>
          <a:p>
            <a:pPr lvl="1"/>
            <a:endParaRPr lang="en-US" sz="3600" dirty="0"/>
          </a:p>
          <a:p>
            <a:pPr marL="457200" lvl="1" indent="0">
              <a:buNone/>
            </a:pPr>
            <a:r>
              <a:rPr lang="en-US" sz="3600" dirty="0"/>
              <a:t>Risk strategies - Avoid, transfer, mitigate (monitor, control, contain, prevent), accept.</a:t>
            </a:r>
          </a:p>
          <a:p>
            <a:endParaRPr lang="en-US" dirty="0"/>
          </a:p>
        </p:txBody>
      </p:sp>
    </p:spTree>
    <p:extLst>
      <p:ext uri="{BB962C8B-B14F-4D97-AF65-F5344CB8AC3E}">
        <p14:creationId xmlns:p14="http://schemas.microsoft.com/office/powerpoint/2010/main" val="19517511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864973"/>
            <a:ext cx="10208741" cy="5511113"/>
          </a:xfrm>
        </p:spPr>
        <p:txBody>
          <a:bodyPr>
            <a:normAutofit/>
          </a:bodyPr>
          <a:lstStyle/>
          <a:p>
            <a:pPr algn="ctr"/>
            <a:r>
              <a:rPr lang="en-US" dirty="0"/>
              <a:t>Action based on compliance to </a:t>
            </a:r>
            <a:br>
              <a:rPr lang="en-US" dirty="0"/>
            </a:br>
            <a:r>
              <a:rPr lang="en-US" dirty="0"/>
              <a:t>policy,  standard, business requirement</a:t>
            </a:r>
            <a:br>
              <a:rPr lang="en-US" dirty="0"/>
            </a:br>
            <a:r>
              <a:rPr lang="en-US" dirty="0"/>
              <a:t/>
            </a:r>
            <a:br>
              <a:rPr lang="en-US" dirty="0"/>
            </a:br>
            <a:r>
              <a:rPr lang="en-US" dirty="0"/>
              <a:t>Why?</a:t>
            </a:r>
            <a:br>
              <a:rPr lang="en-US" dirty="0"/>
            </a:br>
            <a:r>
              <a:rPr lang="en-US" dirty="0"/>
              <a:t/>
            </a:r>
            <a:br>
              <a:rPr lang="en-US" dirty="0"/>
            </a:br>
            <a:r>
              <a:rPr lang="en-US" dirty="0"/>
              <a:t>To adopt the </a:t>
            </a:r>
            <a:r>
              <a:rPr lang="en-US" b="1" dirty="0"/>
              <a:t>authority</a:t>
            </a:r>
            <a:r>
              <a:rPr lang="en-US" dirty="0"/>
              <a:t> of the </a:t>
            </a:r>
            <a:br>
              <a:rPr lang="en-US" dirty="0"/>
            </a:br>
            <a:r>
              <a:rPr lang="en-US" dirty="0"/>
              <a:t>policy, standard, or business requirement.</a:t>
            </a:r>
          </a:p>
        </p:txBody>
      </p:sp>
    </p:spTree>
    <p:extLst>
      <p:ext uri="{BB962C8B-B14F-4D97-AF65-F5344CB8AC3E}">
        <p14:creationId xmlns:p14="http://schemas.microsoft.com/office/powerpoint/2010/main" val="2144005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864973"/>
            <a:ext cx="10208741" cy="5511113"/>
          </a:xfrm>
        </p:spPr>
        <p:txBody>
          <a:bodyPr>
            <a:normAutofit/>
          </a:bodyPr>
          <a:lstStyle/>
          <a:p>
            <a:pPr algn="ctr"/>
            <a:r>
              <a:rPr lang="en-US" sz="6000" dirty="0"/>
              <a:t>Find or Make the </a:t>
            </a:r>
            <a:br>
              <a:rPr lang="en-US" sz="6000" dirty="0"/>
            </a:br>
            <a:r>
              <a:rPr lang="en-US" sz="6000" dirty="0"/>
              <a:t>Policy or Standard</a:t>
            </a:r>
          </a:p>
        </p:txBody>
      </p:sp>
    </p:spTree>
    <p:extLst>
      <p:ext uri="{BB962C8B-B14F-4D97-AF65-F5344CB8AC3E}">
        <p14:creationId xmlns:p14="http://schemas.microsoft.com/office/powerpoint/2010/main" val="4064221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4AA05A-1993-4C53-B976-E7FD3256BA3D}"/>
              </a:ext>
            </a:extLst>
          </p:cNvPr>
          <p:cNvSpPr>
            <a:spLocks noGrp="1"/>
          </p:cNvSpPr>
          <p:nvPr>
            <p:ph type="title"/>
          </p:nvPr>
        </p:nvSpPr>
        <p:spPr/>
        <p:txBody>
          <a:bodyPr/>
          <a:lstStyle/>
          <a:p>
            <a:r>
              <a:rPr lang="en-US" dirty="0"/>
              <a:t>CIO Policy 12345  Dated 20170101 </a:t>
            </a:r>
          </a:p>
        </p:txBody>
      </p:sp>
      <p:sp>
        <p:nvSpPr>
          <p:cNvPr id="3" name="Content Placeholder 2">
            <a:extLst>
              <a:ext uri="{FF2B5EF4-FFF2-40B4-BE49-F238E27FC236}">
                <a16:creationId xmlns:a16="http://schemas.microsoft.com/office/drawing/2014/main" xmlns="" id="{4C6F2799-EE46-442C-BDD1-8CCAAEF70D58}"/>
              </a:ext>
            </a:extLst>
          </p:cNvPr>
          <p:cNvSpPr>
            <a:spLocks noGrp="1"/>
          </p:cNvSpPr>
          <p:nvPr>
            <p:ph idx="1"/>
          </p:nvPr>
        </p:nvSpPr>
        <p:spPr/>
        <p:txBody>
          <a:bodyPr>
            <a:normAutofit fontScale="85000" lnSpcReduction="20000"/>
          </a:bodyPr>
          <a:lstStyle/>
          <a:p>
            <a:pPr marL="0" indent="0">
              <a:buNone/>
            </a:pPr>
            <a:r>
              <a:rPr lang="en-US" dirty="0"/>
              <a:t>The Office of the CIO, under authority granted by the Board of Directors prescribes the following Information Systems Standards:</a:t>
            </a:r>
          </a:p>
          <a:p>
            <a:pPr marL="0" indent="0">
              <a:buNone/>
            </a:pPr>
            <a:r>
              <a:rPr lang="en-US" dirty="0"/>
              <a:t>1.001 Response time for </a:t>
            </a:r>
            <a:r>
              <a:rPr lang="en-US" b="1" dirty="0"/>
              <a:t>Production interactive applications </a:t>
            </a:r>
            <a:r>
              <a:rPr lang="en-US" dirty="0"/>
              <a:t>will maintain an average sub 2,000 millisecond (2 second) response time for login and basic function as measured from just inside internet connections.  95% of measured response times shall be less than 3250 milliseconds as measured from various continental US testing points using common customer internet connections.</a:t>
            </a:r>
          </a:p>
          <a:p>
            <a:pPr marL="0" indent="0">
              <a:buNone/>
            </a:pPr>
            <a:r>
              <a:rPr lang="en-US" dirty="0"/>
              <a:t>1.002 Response time for </a:t>
            </a:r>
            <a:r>
              <a:rPr lang="en-US" b="1" dirty="0"/>
              <a:t>internal interactive applications </a:t>
            </a:r>
            <a:r>
              <a:rPr lang="en-US" dirty="0"/>
              <a:t>will maintain a sub 2500 millisecond response time for login and basic functions, on the corporate network and no more than 3500 millisecond response time for login and basic functions.</a:t>
            </a:r>
          </a:p>
          <a:p>
            <a:pPr marL="0" indent="0">
              <a:buNone/>
            </a:pPr>
            <a:r>
              <a:rPr lang="en-US" dirty="0"/>
              <a:t>…</a:t>
            </a:r>
          </a:p>
          <a:p>
            <a:pPr marL="0" indent="0">
              <a:buNone/>
            </a:pPr>
            <a:r>
              <a:rPr lang="en-US" dirty="0"/>
              <a:t>25.001 Information Technology directors will </a:t>
            </a:r>
            <a:r>
              <a:rPr lang="en-US" b="1" dirty="0"/>
              <a:t>develop and maintain standards </a:t>
            </a:r>
            <a:r>
              <a:rPr lang="en-US" dirty="0"/>
              <a:t>for approved Operating systems, programs, utilities, scripts etc., such as approved versions, configurations, use cases, user groups and utilizations of resources.</a:t>
            </a:r>
          </a:p>
          <a:p>
            <a:pPr marL="0" indent="0">
              <a:buNone/>
            </a:pPr>
            <a:endParaRPr lang="en-US" dirty="0"/>
          </a:p>
        </p:txBody>
      </p:sp>
    </p:spTree>
    <p:extLst>
      <p:ext uri="{BB962C8B-B14F-4D97-AF65-F5344CB8AC3E}">
        <p14:creationId xmlns:p14="http://schemas.microsoft.com/office/powerpoint/2010/main" val="3464812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1D3877-3B99-462D-AFB1-6125E4E6A41D}"/>
              </a:ext>
            </a:extLst>
          </p:cNvPr>
          <p:cNvSpPr>
            <a:spLocks noGrp="1"/>
          </p:cNvSpPr>
          <p:nvPr>
            <p:ph type="title"/>
          </p:nvPr>
        </p:nvSpPr>
        <p:spPr/>
        <p:txBody>
          <a:bodyPr/>
          <a:lstStyle/>
          <a:p>
            <a:r>
              <a:rPr lang="en-US" dirty="0"/>
              <a:t>An example of a Standard</a:t>
            </a:r>
          </a:p>
        </p:txBody>
      </p:sp>
      <p:sp>
        <p:nvSpPr>
          <p:cNvPr id="3" name="Content Placeholder 2">
            <a:extLst>
              <a:ext uri="{FF2B5EF4-FFF2-40B4-BE49-F238E27FC236}">
                <a16:creationId xmlns:a16="http://schemas.microsoft.com/office/drawing/2014/main" xmlns="" id="{E1740FCE-A27B-4952-BA79-432AA8D61B67}"/>
              </a:ext>
            </a:extLst>
          </p:cNvPr>
          <p:cNvSpPr>
            <a:spLocks noGrp="1"/>
          </p:cNvSpPr>
          <p:nvPr>
            <p:ph idx="1"/>
          </p:nvPr>
        </p:nvSpPr>
        <p:spPr>
          <a:xfrm>
            <a:off x="838200" y="1825625"/>
            <a:ext cx="10515600" cy="8603478"/>
          </a:xfrm>
        </p:spPr>
        <p:txBody>
          <a:bodyPr>
            <a:normAutofit fontScale="77500" lnSpcReduction="20000"/>
          </a:bodyPr>
          <a:lstStyle/>
          <a:p>
            <a:pPr marL="0" indent="0">
              <a:buNone/>
            </a:pPr>
            <a:r>
              <a:rPr lang="en-US" dirty="0"/>
              <a:t>Under authority granted by of the Office of the CIO, the Director of Servers hereby establishes baseline standards for computer systems.</a:t>
            </a:r>
          </a:p>
          <a:p>
            <a:pPr marL="0" indent="0">
              <a:buNone/>
            </a:pPr>
            <a:r>
              <a:rPr lang="en-US" b="1" dirty="0"/>
              <a:t>33.001 Storage mount point utilization</a:t>
            </a:r>
          </a:p>
          <a:p>
            <a:pPr marL="0" indent="0">
              <a:buNone/>
            </a:pPr>
            <a:r>
              <a:rPr lang="en-US" dirty="0"/>
              <a:t>	.001  \   root directory shall be a separate mount point and shall be protected from becoming 95% fill</a:t>
            </a:r>
          </a:p>
          <a:p>
            <a:pPr marL="0" indent="0">
              <a:buNone/>
            </a:pPr>
            <a:r>
              <a:rPr lang="en-US" dirty="0"/>
              <a:t>	.002  \usr  and other user type mount points shall not be separated as their own mount point. These directories can be monitored for size, which must be minimal.  Servers shall not be used for user activity.</a:t>
            </a:r>
          </a:p>
          <a:p>
            <a:pPr marL="0" indent="0">
              <a:buNone/>
            </a:pPr>
            <a:r>
              <a:rPr lang="en-US" dirty="0"/>
              <a:t>	.003  \usr and other user type mounts on devices that are intended to include a number of users shall have a separate directory and space but shall maintain 50% utilization or greater</a:t>
            </a:r>
          </a:p>
          <a:p>
            <a:pPr marL="0" indent="0">
              <a:buNone/>
            </a:pPr>
            <a:r>
              <a:rPr lang="en-US" dirty="0"/>
              <a:t>	.004  \core and other core dump directors shall be 75% or greater (not to exceed 200%) of installed physical RAM.  These directories shall be monitored for use and kept clear.  Core dumps should be set aside or deleted to allow for further core dumps.</a:t>
            </a:r>
          </a:p>
          <a:p>
            <a:pPr marL="0" indent="0">
              <a:buNone/>
            </a:pPr>
            <a:r>
              <a:rPr lang="en-US" dirty="0"/>
              <a:t> </a:t>
            </a:r>
          </a:p>
          <a:p>
            <a:pPr marL="0" indent="0">
              <a:buNone/>
            </a:pPr>
            <a:r>
              <a:rPr lang="en-US" dirty="0"/>
              <a:t>	.100  Windows C:\ mount points shall be greater than 50% used and less than 90% used.  This space should be stable as other mount points should be used for volatile disk writes.</a:t>
            </a:r>
          </a:p>
          <a:p>
            <a:pPr marL="0" indent="0">
              <a:buNone/>
            </a:pPr>
            <a:r>
              <a:rPr lang="en-US" dirty="0"/>
              <a:t>	.101  Windows x:\ mount points shall be greater than 30% used, and less than 90% used.  Volatile mount points should have 4 days of reserve capacity (to get through a weekend in case of a failed sweep operation).  Stable mount points should target higher utilization levels.  Very large mount points (&gt; 500GB) should target higher utilization levels.</a:t>
            </a:r>
          </a:p>
          <a:p>
            <a:pPr marL="0" indent="0">
              <a:buNone/>
            </a:pPr>
            <a:r>
              <a:rPr lang="en-US" dirty="0"/>
              <a:t> </a:t>
            </a:r>
          </a:p>
          <a:p>
            <a:pPr marL="0" indent="0">
              <a:buNone/>
            </a:pPr>
            <a:r>
              <a:rPr lang="en-US" dirty="0"/>
              <a:t>	.102   Mount points should target utilizations rates of 95% of mount points should be above 30% and less than 80% utilization, except as noted elsewhere.  Over used mount points should be ‘cleaned’ or enlarged.  Under used mount points should be removed, consolidated, or reduced in size.  Exceptions for low utilization are allowed for volatile mount points. Exceptions for over utilization are allowed for stable (45 day average) mount points.</a:t>
            </a:r>
          </a:p>
          <a:p>
            <a:pPr marL="0" indent="0">
              <a:buNone/>
            </a:pPr>
            <a:endParaRPr lang="en-US" dirty="0"/>
          </a:p>
        </p:txBody>
      </p:sp>
    </p:spTree>
    <p:extLst>
      <p:ext uri="{BB962C8B-B14F-4D97-AF65-F5344CB8AC3E}">
        <p14:creationId xmlns:p14="http://schemas.microsoft.com/office/powerpoint/2010/main" val="891996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AE5534-B0F2-43A8-B82F-6104BD6E429B}"/>
              </a:ext>
            </a:extLst>
          </p:cNvPr>
          <p:cNvSpPr>
            <a:spLocks noGrp="1"/>
          </p:cNvSpPr>
          <p:nvPr>
            <p:ph type="title"/>
          </p:nvPr>
        </p:nvSpPr>
        <p:spPr/>
        <p:txBody>
          <a:bodyPr/>
          <a:lstStyle/>
          <a:p>
            <a:r>
              <a:rPr lang="en-US" dirty="0"/>
              <a:t>Now for a Compliance Investigation</a:t>
            </a:r>
          </a:p>
        </p:txBody>
      </p:sp>
      <p:sp>
        <p:nvSpPr>
          <p:cNvPr id="3" name="Content Placeholder 2">
            <a:extLst>
              <a:ext uri="{FF2B5EF4-FFF2-40B4-BE49-F238E27FC236}">
                <a16:creationId xmlns:a16="http://schemas.microsoft.com/office/drawing/2014/main" xmlns="" id="{06CBCBBE-69DE-4C40-BA4C-FAF2D074C458}"/>
              </a:ext>
            </a:extLst>
          </p:cNvPr>
          <p:cNvSpPr>
            <a:spLocks noGrp="1"/>
          </p:cNvSpPr>
          <p:nvPr>
            <p:ph idx="1"/>
          </p:nvPr>
        </p:nvSpPr>
        <p:spPr/>
        <p:txBody>
          <a:bodyPr/>
          <a:lstStyle/>
          <a:p>
            <a:pPr marL="0" indent="0">
              <a:buNone/>
            </a:pPr>
            <a:r>
              <a:rPr lang="en-US" dirty="0"/>
              <a:t>Pick a standard to monitor / investigate.  </a:t>
            </a:r>
          </a:p>
          <a:p>
            <a:pPr marL="0" indent="0">
              <a:buNone/>
            </a:pPr>
            <a:endParaRPr lang="en-US" dirty="0"/>
          </a:p>
          <a:p>
            <a:pPr marL="0" indent="0">
              <a:buNone/>
            </a:pPr>
            <a:r>
              <a:rPr lang="en-US" dirty="0"/>
              <a:t>The ‘production application 2000 millisecond standard’ for logins let’s say.  There is an expectation that there is instrumentation to directly monitor the response time as described in the standard.  </a:t>
            </a:r>
          </a:p>
          <a:p>
            <a:pPr marL="0" indent="0">
              <a:buNone/>
            </a:pPr>
            <a:r>
              <a:rPr lang="en-US" dirty="0"/>
              <a:t>When you find that there is a violation, you should investigate where the bulk of the delay is such that you can make a recommendation.  </a:t>
            </a:r>
          </a:p>
          <a:p>
            <a:pPr marL="0" indent="0">
              <a:buNone/>
            </a:pPr>
            <a:r>
              <a:rPr lang="en-US" dirty="0"/>
              <a:t>The resulting note to the application manager could look like this…</a:t>
            </a:r>
          </a:p>
          <a:p>
            <a:endParaRPr lang="en-US" dirty="0"/>
          </a:p>
        </p:txBody>
      </p:sp>
    </p:spTree>
    <p:extLst>
      <p:ext uri="{BB962C8B-B14F-4D97-AF65-F5344CB8AC3E}">
        <p14:creationId xmlns:p14="http://schemas.microsoft.com/office/powerpoint/2010/main" val="3817670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90409B-9193-49C6-B4EC-9A83C0838813}"/>
              </a:ext>
            </a:extLst>
          </p:cNvPr>
          <p:cNvSpPr>
            <a:spLocks noGrp="1"/>
          </p:cNvSpPr>
          <p:nvPr>
            <p:ph type="title"/>
          </p:nvPr>
        </p:nvSpPr>
        <p:spPr>
          <a:xfrm>
            <a:off x="838200" y="365125"/>
            <a:ext cx="11353800" cy="1325563"/>
          </a:xfrm>
        </p:spPr>
        <p:txBody>
          <a:bodyPr/>
          <a:lstStyle/>
          <a:p>
            <a:r>
              <a:rPr lang="en-US" dirty="0"/>
              <a:t>Compliance Note/ Nasty Gram/ Do Better Letter</a:t>
            </a:r>
          </a:p>
        </p:txBody>
      </p:sp>
      <p:sp>
        <p:nvSpPr>
          <p:cNvPr id="3" name="Content Placeholder 2">
            <a:extLst>
              <a:ext uri="{FF2B5EF4-FFF2-40B4-BE49-F238E27FC236}">
                <a16:creationId xmlns:a16="http://schemas.microsoft.com/office/drawing/2014/main" xmlns="" id="{C24AE7AB-BD05-4839-9919-527E0A979504}"/>
              </a:ext>
            </a:extLst>
          </p:cNvPr>
          <p:cNvSpPr>
            <a:spLocks noGrp="1"/>
          </p:cNvSpPr>
          <p:nvPr>
            <p:ph idx="1"/>
          </p:nvPr>
        </p:nvSpPr>
        <p:spPr/>
        <p:txBody>
          <a:bodyPr>
            <a:normAutofit fontScale="85000" lnSpcReduction="20000"/>
          </a:bodyPr>
          <a:lstStyle/>
          <a:p>
            <a:pPr marL="0" indent="0">
              <a:buNone/>
            </a:pPr>
            <a:r>
              <a:rPr lang="en-US" dirty="0"/>
              <a:t>Mr. or Ms. Application Manager,</a:t>
            </a:r>
          </a:p>
          <a:p>
            <a:pPr marL="0" indent="0">
              <a:buNone/>
            </a:pPr>
            <a:r>
              <a:rPr lang="en-US" b="1" dirty="0"/>
              <a:t>Subject: </a:t>
            </a:r>
            <a:r>
              <a:rPr lang="en-US" dirty="0"/>
              <a:t>Appxxxx policy variation</a:t>
            </a:r>
          </a:p>
          <a:p>
            <a:pPr marL="0" indent="0">
              <a:buNone/>
            </a:pPr>
            <a:r>
              <a:rPr lang="en-US" dirty="0"/>
              <a:t>Performance ticket #3-1415 has been opened on your behalf to address this observation.</a:t>
            </a:r>
          </a:p>
          <a:p>
            <a:pPr marL="0" indent="0">
              <a:buNone/>
            </a:pPr>
            <a:r>
              <a:rPr lang="en-US" dirty="0"/>
              <a:t>A routine review of your application shows that login and basic function does not deliver response times in line with CIO Policy 12345 § 1.001   Dated 20170101</a:t>
            </a:r>
          </a:p>
          <a:p>
            <a:pPr marL="0" indent="0">
              <a:buNone/>
            </a:pPr>
            <a:r>
              <a:rPr lang="en-US" dirty="0"/>
              <a:t>Our preliminary investigation suggested that the link from backend server AppXXX78 to DB901 incurred the most delay.  Your prompt attention is appreciated.   </a:t>
            </a:r>
          </a:p>
          <a:p>
            <a:pPr marL="0" indent="0">
              <a:buNone/>
            </a:pPr>
            <a:r>
              <a:rPr lang="en-US" dirty="0"/>
              <a:t>We are here to help in any way we can. </a:t>
            </a:r>
          </a:p>
          <a:p>
            <a:pPr marL="0" indent="0">
              <a:buNone/>
            </a:pPr>
            <a:r>
              <a:rPr lang="en-US" dirty="0"/>
              <a:t> </a:t>
            </a:r>
          </a:p>
          <a:p>
            <a:pPr marL="0" indent="0">
              <a:buNone/>
            </a:pPr>
            <a:r>
              <a:rPr lang="en-US" dirty="0"/>
              <a:t>VR.</a:t>
            </a:r>
          </a:p>
          <a:p>
            <a:pPr marL="0" indent="0">
              <a:buNone/>
            </a:pPr>
            <a:r>
              <a:rPr lang="en-US" dirty="0"/>
              <a:t>Splunk  index=responseLog  appxxx responseTime| where responseTime&gt;2000</a:t>
            </a:r>
          </a:p>
          <a:p>
            <a:endParaRPr lang="en-US" dirty="0"/>
          </a:p>
        </p:txBody>
      </p:sp>
    </p:spTree>
    <p:extLst>
      <p:ext uri="{BB962C8B-B14F-4D97-AF65-F5344CB8AC3E}">
        <p14:creationId xmlns:p14="http://schemas.microsoft.com/office/powerpoint/2010/main" val="968956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CA4C12-B4C4-4029-84F6-9109D8A199D4}"/>
              </a:ext>
            </a:extLst>
          </p:cNvPr>
          <p:cNvSpPr>
            <a:spLocks noGrp="1"/>
          </p:cNvSpPr>
          <p:nvPr>
            <p:ph type="title"/>
          </p:nvPr>
        </p:nvSpPr>
        <p:spPr/>
        <p:txBody>
          <a:bodyPr/>
          <a:lstStyle/>
          <a:p>
            <a:r>
              <a:rPr lang="en-US" dirty="0"/>
              <a:t>And if no Violations??</a:t>
            </a:r>
          </a:p>
        </p:txBody>
      </p:sp>
      <p:sp>
        <p:nvSpPr>
          <p:cNvPr id="3" name="Content Placeholder 2">
            <a:extLst>
              <a:ext uri="{FF2B5EF4-FFF2-40B4-BE49-F238E27FC236}">
                <a16:creationId xmlns:a16="http://schemas.microsoft.com/office/drawing/2014/main" xmlns="" id="{8DE1B2B0-D706-4C5B-9811-CEA2EE1B3DF5}"/>
              </a:ext>
            </a:extLst>
          </p:cNvPr>
          <p:cNvSpPr>
            <a:spLocks noGrp="1"/>
          </p:cNvSpPr>
          <p:nvPr>
            <p:ph idx="1"/>
          </p:nvPr>
        </p:nvSpPr>
        <p:spPr/>
        <p:txBody>
          <a:bodyPr>
            <a:normAutofit lnSpcReduction="10000"/>
          </a:bodyPr>
          <a:lstStyle/>
          <a:p>
            <a:pPr marL="0" indent="0">
              <a:buNone/>
            </a:pPr>
            <a:r>
              <a:rPr lang="en-US" dirty="0"/>
              <a:t>Monitoring Manager,</a:t>
            </a:r>
          </a:p>
          <a:p>
            <a:pPr marL="0" indent="0">
              <a:buNone/>
            </a:pPr>
            <a:r>
              <a:rPr lang="en-US" dirty="0"/>
              <a:t>Performance ticket #31416 has been opened and closed documenting this review.  No action is needed on your part.</a:t>
            </a:r>
          </a:p>
          <a:p>
            <a:pPr marL="0" indent="0">
              <a:buNone/>
            </a:pPr>
            <a:r>
              <a:rPr lang="en-US" dirty="0"/>
              <a:t>A routine review for compliance with CIO Policy 12345 § 1.001.    Dated 20170101 Public application response time, was conducted today.  </a:t>
            </a:r>
          </a:p>
          <a:p>
            <a:pPr marL="0" indent="0">
              <a:buNone/>
            </a:pPr>
            <a:r>
              <a:rPr lang="en-US" b="1" dirty="0"/>
              <a:t>No material noncompliance conditions were observed, for the period under review.</a:t>
            </a:r>
          </a:p>
          <a:p>
            <a:pPr marL="0" indent="0">
              <a:buNone/>
            </a:pPr>
            <a:r>
              <a:rPr lang="en-US" dirty="0"/>
              <a:t>VR.</a:t>
            </a:r>
          </a:p>
          <a:p>
            <a:pPr marL="0" indent="0">
              <a:buNone/>
            </a:pPr>
            <a:r>
              <a:rPr lang="en-US" dirty="0"/>
              <a:t>Splunk  index=responseLog  appxxx responseTime | where responseTime&gt;2000</a:t>
            </a:r>
          </a:p>
          <a:p>
            <a:pPr marL="0" indent="0">
              <a:buNone/>
            </a:pPr>
            <a:endParaRPr lang="en-US" dirty="0"/>
          </a:p>
        </p:txBody>
      </p:sp>
    </p:spTree>
    <p:extLst>
      <p:ext uri="{BB962C8B-B14F-4D97-AF65-F5344CB8AC3E}">
        <p14:creationId xmlns:p14="http://schemas.microsoft.com/office/powerpoint/2010/main" val="1018081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864973"/>
            <a:ext cx="10208741" cy="5511113"/>
          </a:xfrm>
        </p:spPr>
        <p:txBody>
          <a:bodyPr>
            <a:normAutofit/>
          </a:bodyPr>
          <a:lstStyle/>
          <a:p>
            <a:pPr algn="ctr"/>
            <a:r>
              <a:rPr lang="en-US" dirty="0"/>
              <a:t>I maintained this with</a:t>
            </a:r>
            <a:br>
              <a:rPr lang="en-US" dirty="0"/>
            </a:br>
            <a:r>
              <a:rPr lang="en-US" dirty="0"/>
              <a:t>Paper Scrips</a:t>
            </a:r>
          </a:p>
        </p:txBody>
      </p:sp>
    </p:spTree>
    <p:extLst>
      <p:ext uri="{BB962C8B-B14F-4D97-AF65-F5344CB8AC3E}">
        <p14:creationId xmlns:p14="http://schemas.microsoft.com/office/powerpoint/2010/main" val="4216529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3C9805-F688-4B58-8E76-066A5C810DA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xmlns="" id="{08381BF3-5397-48FB-B606-3D4A03AAEAF1}"/>
              </a:ext>
            </a:extLst>
          </p:cNvPr>
          <p:cNvSpPr>
            <a:spLocks noGrp="1"/>
          </p:cNvSpPr>
          <p:nvPr>
            <p:ph idx="1"/>
          </p:nvPr>
        </p:nvSpPr>
        <p:spPr>
          <a:xfrm>
            <a:off x="838199" y="1825625"/>
            <a:ext cx="11098427" cy="4602471"/>
          </a:xfrm>
        </p:spPr>
        <p:txBody>
          <a:bodyPr>
            <a:normAutofit fontScale="92500" lnSpcReduction="10000"/>
          </a:bodyPr>
          <a:lstStyle/>
          <a:p>
            <a:pPr marL="0" indent="0">
              <a:buNone/>
            </a:pPr>
            <a:r>
              <a:rPr lang="en-US" sz="3200" dirty="0"/>
              <a:t>Change the way you think about doing capacity management and performance management. </a:t>
            </a:r>
          </a:p>
          <a:p>
            <a:pPr marL="0" indent="0">
              <a:buNone/>
            </a:pPr>
            <a:endParaRPr lang="en-US" sz="3200" dirty="0"/>
          </a:p>
          <a:p>
            <a:r>
              <a:rPr lang="en-US" sz="3200" dirty="0"/>
              <a:t>Brief introduction</a:t>
            </a:r>
          </a:p>
          <a:p>
            <a:r>
              <a:rPr lang="en-US" sz="3200" dirty="0"/>
              <a:t>Our “Job”</a:t>
            </a:r>
          </a:p>
          <a:p>
            <a:r>
              <a:rPr lang="en-US" sz="3200" dirty="0"/>
              <a:t>Action based on Compliance to Policy or Standard (or Make one)</a:t>
            </a:r>
          </a:p>
          <a:p>
            <a:r>
              <a:rPr lang="en-US" sz="3200" dirty="0"/>
              <a:t>Business Risk (all that really matters)</a:t>
            </a:r>
          </a:p>
          <a:p>
            <a:r>
              <a:rPr lang="en-US" sz="3200" dirty="0"/>
              <a:t>Solution and Examples</a:t>
            </a:r>
          </a:p>
          <a:p>
            <a:r>
              <a:rPr lang="en-US" sz="3200" dirty="0"/>
              <a:t>Call to action</a:t>
            </a:r>
          </a:p>
        </p:txBody>
      </p:sp>
    </p:spTree>
    <p:extLst>
      <p:ext uri="{BB962C8B-B14F-4D97-AF65-F5344CB8AC3E}">
        <p14:creationId xmlns:p14="http://schemas.microsoft.com/office/powerpoint/2010/main" val="34092448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864973"/>
            <a:ext cx="10208741" cy="5511113"/>
          </a:xfrm>
        </p:spPr>
        <p:txBody>
          <a:bodyPr>
            <a:normAutofit/>
          </a:bodyPr>
          <a:lstStyle/>
          <a:p>
            <a:pPr algn="ctr"/>
            <a:r>
              <a:rPr lang="en-US" dirty="0"/>
              <a:t>A word about exception conditions</a:t>
            </a:r>
            <a:br>
              <a:rPr lang="en-US" dirty="0"/>
            </a:br>
            <a:r>
              <a:rPr lang="en-US" dirty="0"/>
              <a:t/>
            </a:r>
            <a:br>
              <a:rPr lang="en-US" dirty="0"/>
            </a:br>
            <a:r>
              <a:rPr lang="en-US" dirty="0"/>
              <a:t>Normal</a:t>
            </a:r>
            <a:br>
              <a:rPr lang="en-US" dirty="0"/>
            </a:br>
            <a:r>
              <a:rPr lang="en-US" dirty="0"/>
              <a:t>Normal Exception</a:t>
            </a:r>
            <a:br>
              <a:rPr lang="en-US" dirty="0"/>
            </a:br>
            <a:r>
              <a:rPr lang="en-US" dirty="0"/>
              <a:t>Exceptional Exception</a:t>
            </a:r>
            <a:br>
              <a:rPr lang="en-US" dirty="0"/>
            </a:br>
            <a:r>
              <a:rPr lang="en-US" dirty="0"/>
              <a:t/>
            </a:r>
            <a:br>
              <a:rPr lang="en-US" dirty="0"/>
            </a:br>
            <a:r>
              <a:rPr lang="en-US" sz="3600" dirty="0"/>
              <a:t>This is a very helpful concept not just in this context</a:t>
            </a:r>
            <a:endParaRPr lang="en-US" dirty="0"/>
          </a:p>
        </p:txBody>
      </p:sp>
    </p:spTree>
    <p:extLst>
      <p:ext uri="{BB962C8B-B14F-4D97-AF65-F5344CB8AC3E}">
        <p14:creationId xmlns:p14="http://schemas.microsoft.com/office/powerpoint/2010/main" val="26246718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5A26E41E-D21E-456B-919B-C2C03E212E0A}"/>
              </a:ext>
            </a:extLst>
          </p:cNvPr>
          <p:cNvSpPr txBox="1"/>
          <p:nvPr/>
        </p:nvSpPr>
        <p:spPr>
          <a:xfrm>
            <a:off x="0" y="0"/>
            <a:ext cx="12192000" cy="6858000"/>
          </a:xfrm>
          <a:prstGeom prst="rect">
            <a:avLst/>
          </a:prstGeom>
          <a:solidFill>
            <a:srgbClr val="00B050"/>
          </a:solidFill>
        </p:spPr>
        <p:txBody>
          <a:bodyPr wrap="square" rtlCol="0">
            <a:spAutoFit/>
          </a:bodyPr>
          <a:lstStyle/>
          <a:p>
            <a:endParaRPr lang="en-US" dirty="0"/>
          </a:p>
        </p:txBody>
      </p:sp>
      <p:sp>
        <p:nvSpPr>
          <p:cNvPr id="4" name="TextBox 3">
            <a:extLst>
              <a:ext uri="{FF2B5EF4-FFF2-40B4-BE49-F238E27FC236}">
                <a16:creationId xmlns:a16="http://schemas.microsoft.com/office/drawing/2014/main" xmlns="" id="{AA71CF20-E15E-4E1A-81E0-4B0CB5886B7E}"/>
              </a:ext>
            </a:extLst>
          </p:cNvPr>
          <p:cNvSpPr txBox="1"/>
          <p:nvPr/>
        </p:nvSpPr>
        <p:spPr>
          <a:xfrm>
            <a:off x="1286542" y="238891"/>
            <a:ext cx="4809458" cy="1107996"/>
          </a:xfrm>
          <a:prstGeom prst="rect">
            <a:avLst/>
          </a:prstGeom>
          <a:noFill/>
        </p:spPr>
        <p:txBody>
          <a:bodyPr wrap="none" rtlCol="0">
            <a:spAutoFit/>
          </a:bodyPr>
          <a:lstStyle/>
          <a:p>
            <a:r>
              <a:rPr lang="en-US" sz="6600" dirty="0"/>
              <a:t>Call To Action</a:t>
            </a:r>
          </a:p>
        </p:txBody>
      </p:sp>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56735" y="1346887"/>
            <a:ext cx="10478530" cy="4890140"/>
          </a:xfrm>
          <a:solidFill>
            <a:schemeClr val="bg1"/>
          </a:solidFill>
        </p:spPr>
        <p:txBody>
          <a:bodyPr>
            <a:normAutofit fontScale="90000"/>
          </a:bodyPr>
          <a:lstStyle/>
          <a:p>
            <a:pPr algn="ctr"/>
            <a:r>
              <a:rPr lang="en-US" sz="4000" dirty="0"/>
              <a:t>Find or make policy / standards</a:t>
            </a:r>
            <a:br>
              <a:rPr lang="en-US" sz="4000" dirty="0"/>
            </a:br>
            <a:r>
              <a:rPr lang="en-US" sz="4000" dirty="0"/>
              <a:t/>
            </a:r>
            <a:br>
              <a:rPr lang="en-US" sz="4000" dirty="0"/>
            </a:br>
            <a:r>
              <a:rPr lang="en-US" sz="4000" dirty="0"/>
              <a:t>Audit against the policy / standard</a:t>
            </a:r>
            <a:br>
              <a:rPr lang="en-US" sz="4000" dirty="0"/>
            </a:br>
            <a:r>
              <a:rPr lang="en-US" sz="4000" dirty="0"/>
              <a:t/>
            </a:r>
            <a:br>
              <a:rPr lang="en-US" sz="4000" dirty="0"/>
            </a:br>
            <a:r>
              <a:rPr lang="en-US" sz="4000" dirty="0"/>
              <a:t>Take action – using the authority of the policy / standard</a:t>
            </a:r>
            <a:br>
              <a:rPr lang="en-US" sz="4000" dirty="0"/>
            </a:br>
            <a:r>
              <a:rPr lang="en-US" sz="4000" dirty="0"/>
              <a:t/>
            </a:r>
            <a:br>
              <a:rPr lang="en-US" sz="4000" dirty="0"/>
            </a:br>
            <a:r>
              <a:rPr lang="en-US" sz="4000" dirty="0"/>
              <a:t>Run with paper script until ‘well controlled’ </a:t>
            </a:r>
            <a:br>
              <a:rPr lang="en-US" sz="4000" dirty="0"/>
            </a:br>
            <a:r>
              <a:rPr lang="en-US" sz="4000" dirty="0"/>
              <a:t>then automate</a:t>
            </a:r>
            <a:endParaRPr lang="en-US" dirty="0"/>
          </a:p>
        </p:txBody>
      </p:sp>
    </p:spTree>
    <p:extLst>
      <p:ext uri="{BB962C8B-B14F-4D97-AF65-F5344CB8AC3E}">
        <p14:creationId xmlns:p14="http://schemas.microsoft.com/office/powerpoint/2010/main" val="1030805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A49D49-57C8-445C-8DAC-0BC79E938215}"/>
              </a:ext>
            </a:extLst>
          </p:cNvPr>
          <p:cNvSpPr>
            <a:spLocks noGrp="1"/>
          </p:cNvSpPr>
          <p:nvPr>
            <p:ph type="ctrTitle"/>
          </p:nvPr>
        </p:nvSpPr>
        <p:spPr>
          <a:xfrm>
            <a:off x="1524000" y="1822444"/>
            <a:ext cx="9144000" cy="3087319"/>
          </a:xfrm>
        </p:spPr>
        <p:txBody>
          <a:bodyPr>
            <a:normAutofit/>
          </a:bodyPr>
          <a:lstStyle/>
          <a:p>
            <a:r>
              <a:rPr lang="en-US" sz="7200" dirty="0"/>
              <a:t>Actionable Intelligence Demands ACTION </a:t>
            </a:r>
            <a:br>
              <a:rPr lang="en-US" sz="7200" dirty="0"/>
            </a:br>
            <a:r>
              <a:rPr lang="en-US" sz="7200" dirty="0"/>
              <a:t>to Address Business Risk</a:t>
            </a:r>
          </a:p>
        </p:txBody>
      </p:sp>
      <p:pic>
        <p:nvPicPr>
          <p:cNvPr id="4" name="Picture 3">
            <a:extLst>
              <a:ext uri="{FF2B5EF4-FFF2-40B4-BE49-F238E27FC236}">
                <a16:creationId xmlns:a16="http://schemas.microsoft.com/office/drawing/2014/main" xmlns="" id="{871FCD00-0000-456A-9A07-8EE8FCDF168D}"/>
              </a:ext>
            </a:extLst>
          </p:cNvPr>
          <p:cNvPicPr>
            <a:picLocks noChangeAspect="1"/>
          </p:cNvPicPr>
          <p:nvPr/>
        </p:nvPicPr>
        <p:blipFill>
          <a:blip r:embed="rId3"/>
          <a:stretch>
            <a:fillRect/>
          </a:stretch>
        </p:blipFill>
        <p:spPr>
          <a:xfrm>
            <a:off x="490537" y="361950"/>
            <a:ext cx="2066925" cy="714375"/>
          </a:xfrm>
          <a:prstGeom prst="rect">
            <a:avLst/>
          </a:prstGeom>
        </p:spPr>
      </p:pic>
      <p:sp>
        <p:nvSpPr>
          <p:cNvPr id="5" name="Subtitle 2">
            <a:extLst>
              <a:ext uri="{FF2B5EF4-FFF2-40B4-BE49-F238E27FC236}">
                <a16:creationId xmlns:a16="http://schemas.microsoft.com/office/drawing/2014/main" xmlns="" id="{E43591BF-BD54-4A34-8E3D-A7B848821ED1}"/>
              </a:ext>
            </a:extLst>
          </p:cNvPr>
          <p:cNvSpPr txBox="1">
            <a:spLocks/>
          </p:cNvSpPr>
          <p:nvPr/>
        </p:nvSpPr>
        <p:spPr>
          <a:xfrm>
            <a:off x="490536" y="1260077"/>
            <a:ext cx="2066925" cy="518319"/>
          </a:xfrm>
          <a:prstGeom prst="rect">
            <a:avLst/>
          </a:prstGeom>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St Louis CMG Meeting</a:t>
            </a:r>
          </a:p>
          <a:p>
            <a:r>
              <a:rPr lang="en-US" sz="1600" dirty="0"/>
              <a:t>July 17, 2018</a:t>
            </a:r>
          </a:p>
        </p:txBody>
      </p:sp>
      <p:sp>
        <p:nvSpPr>
          <p:cNvPr id="6" name="Subtitle 2">
            <a:extLst>
              <a:ext uri="{FF2B5EF4-FFF2-40B4-BE49-F238E27FC236}">
                <a16:creationId xmlns:a16="http://schemas.microsoft.com/office/drawing/2014/main" xmlns="" id="{CCA393D5-DD82-46B7-AF59-3943F865623D}"/>
              </a:ext>
            </a:extLst>
          </p:cNvPr>
          <p:cNvSpPr txBox="1">
            <a:spLocks/>
          </p:cNvSpPr>
          <p:nvPr/>
        </p:nvSpPr>
        <p:spPr>
          <a:xfrm>
            <a:off x="7715250" y="6201272"/>
            <a:ext cx="4476750" cy="65672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600" dirty="0"/>
              <a:t>We make heavy use of the comments section. Download the presentation for that data.</a:t>
            </a:r>
          </a:p>
        </p:txBody>
      </p:sp>
      <p:pic>
        <p:nvPicPr>
          <p:cNvPr id="7" name="Immagine 2">
            <a:extLst>
              <a:ext uri="{FF2B5EF4-FFF2-40B4-BE49-F238E27FC236}">
                <a16:creationId xmlns:a16="http://schemas.microsoft.com/office/drawing/2014/main" xmlns="" id="{AD7524C2-C009-479B-843D-C15AB7BB04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24494" y="592807"/>
            <a:ext cx="2376264" cy="874962"/>
          </a:xfrm>
          <a:prstGeom prst="rect">
            <a:avLst/>
          </a:prstGeom>
        </p:spPr>
      </p:pic>
      <p:sp>
        <p:nvSpPr>
          <p:cNvPr id="8" name="Segnaposto testo 3">
            <a:extLst>
              <a:ext uri="{FF2B5EF4-FFF2-40B4-BE49-F238E27FC236}">
                <a16:creationId xmlns:a16="http://schemas.microsoft.com/office/drawing/2014/main" xmlns="" id="{FBCC3224-62F9-47BD-961E-EF70917D27CD}"/>
              </a:ext>
            </a:extLst>
          </p:cNvPr>
          <p:cNvSpPr txBox="1">
            <a:spLocks/>
          </p:cNvSpPr>
          <p:nvPr/>
        </p:nvSpPr>
        <p:spPr>
          <a:xfrm>
            <a:off x="1911544" y="5877272"/>
            <a:ext cx="9792000" cy="32400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00" i="1" dirty="0"/>
              <a:t>BEN DAVIES</a:t>
            </a:r>
            <a:endParaRPr lang="en-US" sz="1600" dirty="0"/>
          </a:p>
        </p:txBody>
      </p:sp>
      <p:pic>
        <p:nvPicPr>
          <p:cNvPr id="9" name="Picture 8" descr="A picture containing person, man, sitting, holding&#10;&#10;Description generated with high confidence">
            <a:extLst>
              <a:ext uri="{FF2B5EF4-FFF2-40B4-BE49-F238E27FC236}">
                <a16:creationId xmlns:a16="http://schemas.microsoft.com/office/drawing/2014/main" xmlns="" id="{338B4146-932F-402B-AF01-385C44A3ED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63472" y="5719232"/>
            <a:ext cx="640080" cy="640080"/>
          </a:xfrm>
          <a:prstGeom prst="ellipse">
            <a:avLst/>
          </a:prstGeom>
        </p:spPr>
      </p:pic>
      <p:sp>
        <p:nvSpPr>
          <p:cNvPr id="10" name="Segnaposto testo 3">
            <a:extLst>
              <a:ext uri="{FF2B5EF4-FFF2-40B4-BE49-F238E27FC236}">
                <a16:creationId xmlns:a16="http://schemas.microsoft.com/office/drawing/2014/main" xmlns="" id="{0D94F573-F3EF-48E5-A7FC-92316F054FB4}"/>
              </a:ext>
            </a:extLst>
          </p:cNvPr>
          <p:cNvSpPr txBox="1">
            <a:spLocks/>
          </p:cNvSpPr>
          <p:nvPr/>
        </p:nvSpPr>
        <p:spPr>
          <a:xfrm>
            <a:off x="1199456" y="5301208"/>
            <a:ext cx="9792000" cy="324000"/>
          </a:xfrm>
          <a:prstGeom prst="rect">
            <a:avLst/>
          </a:prstGeom>
        </p:spPr>
        <p:txBody>
          <a:bodyPr vert="horz" lIns="91436" tIns="45718" rIns="91436" bIns="45718" rtlCol="0" anchor="ctr">
            <a:noAutofit/>
          </a:bodyPr>
          <a:lstStyle>
            <a:lvl1pPr marL="0" indent="0" algn="l" rtl="0" eaLnBrk="1" fontAlgn="base" hangingPunct="1">
              <a:spcBef>
                <a:spcPct val="20000"/>
              </a:spcBef>
              <a:spcAft>
                <a:spcPct val="0"/>
              </a:spcAft>
              <a:buNone/>
              <a:defRPr lang="en-US" altLang="en-US" sz="2000" b="0" kern="1200" baseline="0" noProof="0" dirty="0" smtClean="0">
                <a:solidFill>
                  <a:schemeClr val="accent3">
                    <a:lumMod val="75000"/>
                  </a:schemeClr>
                </a:solidFill>
                <a:latin typeface="Lato" panose="020F0502020204030203" pitchFamily="34" charset="0"/>
                <a:ea typeface="Lato" panose="020F0502020204030203" pitchFamily="34" charset="0"/>
                <a:cs typeface="Calibri Light" panose="020F0302020204030204" pitchFamily="34" charset="0"/>
              </a:defRPr>
            </a:lvl1pPr>
            <a:lvl2pPr marL="457200" indent="0" algn="l" rtl="0" eaLnBrk="1" fontAlgn="base" hangingPunct="1">
              <a:spcBef>
                <a:spcPct val="20000"/>
              </a:spcBef>
              <a:spcAft>
                <a:spcPct val="0"/>
              </a:spcAft>
              <a:buNone/>
              <a:defRPr lang="it-IT" altLang="en-US" sz="1400" kern="1200">
                <a:solidFill>
                  <a:schemeClr val="accent3">
                    <a:lumMod val="75000"/>
                  </a:schemeClr>
                </a:solidFill>
                <a:latin typeface="+mn-lt"/>
                <a:ea typeface="+mn-ea"/>
                <a:cs typeface="Arial"/>
              </a:defRPr>
            </a:lvl2pPr>
            <a:lvl3pPr marL="914400" indent="0" algn="l" rtl="0" eaLnBrk="1" fontAlgn="base" hangingPunct="1">
              <a:spcBef>
                <a:spcPct val="20000"/>
              </a:spcBef>
              <a:spcAft>
                <a:spcPct val="0"/>
              </a:spcAft>
              <a:buNone/>
              <a:defRPr lang="it-IT" altLang="en-US" sz="1400" kern="1200">
                <a:solidFill>
                  <a:schemeClr val="accent3">
                    <a:lumMod val="75000"/>
                  </a:schemeClr>
                </a:solidFill>
                <a:latin typeface="+mn-lt"/>
                <a:ea typeface="+mn-ea"/>
                <a:cs typeface="Arial"/>
              </a:defRPr>
            </a:lvl3pPr>
            <a:lvl4pPr marL="1371600" indent="0" algn="l" rtl="0" eaLnBrk="1" fontAlgn="base" hangingPunct="1">
              <a:spcBef>
                <a:spcPct val="20000"/>
              </a:spcBef>
              <a:spcAft>
                <a:spcPct val="0"/>
              </a:spcAft>
              <a:buNone/>
              <a:defRPr lang="en-US" altLang="en-US" sz="1400" kern="1200">
                <a:solidFill>
                  <a:schemeClr val="accent3">
                    <a:lumMod val="75000"/>
                  </a:schemeClr>
                </a:solidFill>
                <a:latin typeface="+mn-lt"/>
                <a:ea typeface="+mn-ea"/>
                <a:cs typeface="Arial"/>
              </a:defRPr>
            </a:lvl4pPr>
            <a:lvl5pPr marL="1828800" indent="0" algn="l" rtl="0" eaLnBrk="1" fontAlgn="base" hangingPunct="1">
              <a:spcBef>
                <a:spcPct val="20000"/>
              </a:spcBef>
              <a:spcAft>
                <a:spcPct val="0"/>
              </a:spcAft>
              <a:buNone/>
              <a:defRPr lang="en-US" altLang="en-US" sz="1400" kern="1200">
                <a:solidFill>
                  <a:schemeClr val="accent3">
                    <a:lumMod val="75000"/>
                  </a:schemeClr>
                </a:solidFill>
                <a:latin typeface="+mn-lt"/>
                <a:ea typeface="+mn-ea"/>
                <a:cs typeface="Arial"/>
              </a:defRPr>
            </a:lvl5pPr>
            <a:lvl6pPr marL="2514600" indent="-228600" algn="l" rtl="0" eaLnBrk="1" fontAlgn="base" hangingPunct="1">
              <a:spcBef>
                <a:spcPct val="20000"/>
              </a:spcBef>
              <a:spcAft>
                <a:spcPct val="0"/>
              </a:spcAft>
              <a:buChar char="»"/>
              <a:defRPr sz="1200">
                <a:solidFill>
                  <a:srgbClr val="61656A"/>
                </a:solidFill>
                <a:latin typeface="+mn-lt"/>
              </a:defRPr>
            </a:lvl6pPr>
            <a:lvl7pPr marL="2971800" indent="-228600" algn="l" rtl="0" eaLnBrk="1" fontAlgn="base" hangingPunct="1">
              <a:spcBef>
                <a:spcPct val="20000"/>
              </a:spcBef>
              <a:spcAft>
                <a:spcPct val="0"/>
              </a:spcAft>
              <a:buChar char="»"/>
              <a:defRPr sz="1200">
                <a:solidFill>
                  <a:srgbClr val="61656A"/>
                </a:solidFill>
                <a:latin typeface="+mn-lt"/>
              </a:defRPr>
            </a:lvl7pPr>
            <a:lvl8pPr marL="3429000" indent="-228600" algn="l" rtl="0" eaLnBrk="1" fontAlgn="base" hangingPunct="1">
              <a:spcBef>
                <a:spcPct val="20000"/>
              </a:spcBef>
              <a:spcAft>
                <a:spcPct val="0"/>
              </a:spcAft>
              <a:buChar char="»"/>
              <a:defRPr sz="1200">
                <a:solidFill>
                  <a:srgbClr val="61656A"/>
                </a:solidFill>
                <a:latin typeface="+mn-lt"/>
              </a:defRPr>
            </a:lvl8pPr>
            <a:lvl9pPr marL="3886200" indent="-228600" algn="l" rtl="0" eaLnBrk="1" fontAlgn="base" hangingPunct="1">
              <a:spcBef>
                <a:spcPct val="20000"/>
              </a:spcBef>
              <a:spcAft>
                <a:spcPct val="0"/>
              </a:spcAft>
              <a:buChar char="»"/>
              <a:defRPr sz="1200">
                <a:solidFill>
                  <a:srgbClr val="61656A"/>
                </a:solidFill>
                <a:latin typeface="+mn-lt"/>
              </a:defRPr>
            </a:lvl9pPr>
          </a:lstStyle>
          <a:p>
            <a:r>
              <a:rPr lang="en-US" sz="1600" i="1" dirty="0"/>
              <a:t>Presented to you by: </a:t>
            </a:r>
            <a:endParaRPr lang="en-US" sz="1600" dirty="0"/>
          </a:p>
        </p:txBody>
      </p:sp>
    </p:spTree>
    <p:extLst>
      <p:ext uri="{BB962C8B-B14F-4D97-AF65-F5344CB8AC3E}">
        <p14:creationId xmlns:p14="http://schemas.microsoft.com/office/powerpoint/2010/main" val="4235844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0" y="0"/>
            <a:ext cx="12192000" cy="6858000"/>
          </a:xfrm>
          <a:prstGeom prst="rect">
            <a:avLst/>
          </a:prstGeom>
          <a:solidFill>
            <a:srgbClr val="0070C0"/>
          </a:solidFill>
          <a:ln>
            <a:noFill/>
          </a:ln>
          <a:effectLst/>
        </p:spPr>
        <p:txBody>
          <a:bodyPr lIns="72000" tIns="36000" rIns="72000" bIns="36000" rtlCol="0" anchor="ctr" anchorCtr="1"/>
          <a:lstStyle/>
          <a:p>
            <a:pPr algn="ctr" eaLnBrk="0" hangingPunct="0">
              <a:buClr>
                <a:schemeClr val="tx1"/>
              </a:buClr>
              <a:buFont typeface="Wingdings" pitchFamily="2" charset="2"/>
              <a:buNone/>
            </a:pPr>
            <a:endParaRPr lang="en-US" sz="1200" dirty="0">
              <a:latin typeface="Calibri" charset="0"/>
              <a:ea typeface="Calibri" charset="0"/>
              <a:cs typeface="Calibri" charset="0"/>
            </a:endParaRPr>
          </a:p>
        </p:txBody>
      </p:sp>
      <p:sp>
        <p:nvSpPr>
          <p:cNvPr id="11" name="Subtitle 10">
            <a:extLst>
              <a:ext uri="{FF2B5EF4-FFF2-40B4-BE49-F238E27FC236}">
                <a16:creationId xmlns:a16="http://schemas.microsoft.com/office/drawing/2014/main" xmlns="" id="{40277502-0E19-4464-84B1-116C83178CD0}"/>
              </a:ext>
            </a:extLst>
          </p:cNvPr>
          <p:cNvSpPr>
            <a:spLocks noGrp="1"/>
          </p:cNvSpPr>
          <p:nvPr>
            <p:ph type="subTitle" idx="1"/>
          </p:nvPr>
        </p:nvSpPr>
        <p:spPr>
          <a:xfrm>
            <a:off x="14288" y="4485925"/>
            <a:ext cx="12192000" cy="462386"/>
          </a:xfrm>
        </p:spPr>
        <p:txBody>
          <a:bodyPr>
            <a:normAutofit lnSpcReduction="10000"/>
          </a:bodyPr>
          <a:lstStyle/>
          <a:p>
            <a:r>
              <a:rPr lang="en-US" i="1" dirty="0"/>
              <a:t>Can’t think about anything now? Send an email! </a:t>
            </a:r>
          </a:p>
        </p:txBody>
      </p:sp>
      <p:sp>
        <p:nvSpPr>
          <p:cNvPr id="5" name="Text Placeholder 4">
            <a:extLst>
              <a:ext uri="{FF2B5EF4-FFF2-40B4-BE49-F238E27FC236}">
                <a16:creationId xmlns:a16="http://schemas.microsoft.com/office/drawing/2014/main" xmlns="" id="{D88B8A05-5871-4133-9740-609B1EB8A0F1}"/>
              </a:ext>
            </a:extLst>
          </p:cNvPr>
          <p:cNvSpPr>
            <a:spLocks noGrp="1"/>
          </p:cNvSpPr>
          <p:nvPr>
            <p:ph type="body" sz="quarter" idx="11"/>
          </p:nvPr>
        </p:nvSpPr>
        <p:spPr/>
        <p:txBody>
          <a:bodyPr/>
          <a:lstStyle/>
          <a:p>
            <a:r>
              <a:rPr lang="en-US" b="1" dirty="0"/>
              <a:t>QUESTIONS &amp; ANSWERS</a:t>
            </a:r>
          </a:p>
        </p:txBody>
      </p:sp>
      <p:grpSp>
        <p:nvGrpSpPr>
          <p:cNvPr id="4" name="Group 3">
            <a:extLst>
              <a:ext uri="{FF2B5EF4-FFF2-40B4-BE49-F238E27FC236}">
                <a16:creationId xmlns:a16="http://schemas.microsoft.com/office/drawing/2014/main" xmlns="" id="{1726EDF1-14D6-4279-B436-00B6A8F932A4}"/>
              </a:ext>
            </a:extLst>
          </p:cNvPr>
          <p:cNvGrpSpPr/>
          <p:nvPr/>
        </p:nvGrpSpPr>
        <p:grpSpPr>
          <a:xfrm>
            <a:off x="4974164" y="5331546"/>
            <a:ext cx="2272248" cy="964080"/>
            <a:chOff x="4327808" y="3509000"/>
            <a:chExt cx="2272248" cy="964080"/>
          </a:xfrm>
        </p:grpSpPr>
        <p:sp>
          <p:nvSpPr>
            <p:cNvPr id="6" name="Segnaposto testo 3">
              <a:extLst>
                <a:ext uri="{FF2B5EF4-FFF2-40B4-BE49-F238E27FC236}">
                  <a16:creationId xmlns:a16="http://schemas.microsoft.com/office/drawing/2014/main" xmlns="" id="{5789A399-D294-4B82-B1F0-408ABA14F42A}"/>
                </a:ext>
              </a:extLst>
            </p:cNvPr>
            <p:cNvSpPr txBox="1">
              <a:spLocks/>
            </p:cNvSpPr>
            <p:nvPr/>
          </p:nvSpPr>
          <p:spPr>
            <a:xfrm>
              <a:off x="4327808" y="4149080"/>
              <a:ext cx="2272248" cy="324000"/>
            </a:xfrm>
            <a:prstGeom prst="rect">
              <a:avLst/>
            </a:prstGeom>
          </p:spPr>
          <p:txBody>
            <a:bodyPr/>
            <a:lstStyle>
              <a:lvl1pPr marL="0" indent="0" algn="l" rtl="0" eaLnBrk="1" fontAlgn="base" hangingPunct="1">
                <a:spcBef>
                  <a:spcPct val="20000"/>
                </a:spcBef>
                <a:spcAft>
                  <a:spcPct val="0"/>
                </a:spcAft>
                <a:buNone/>
                <a:defRPr lang="en-US" altLang="en-US" sz="2400" b="0" kern="1200" dirty="0" smtClean="0">
                  <a:solidFill>
                    <a:schemeClr val="accent3">
                      <a:lumMod val="75000"/>
                    </a:schemeClr>
                  </a:solidFill>
                  <a:latin typeface="+mn-lt"/>
                  <a:ea typeface="+mn-ea"/>
                  <a:cs typeface="Arial"/>
                </a:defRPr>
              </a:lvl1pPr>
              <a:lvl2pPr marL="800081" indent="-342900" algn="l" rtl="0" eaLnBrk="1" fontAlgn="base" hangingPunct="1">
                <a:spcBef>
                  <a:spcPct val="20000"/>
                </a:spcBef>
                <a:spcAft>
                  <a:spcPct val="0"/>
                </a:spcAft>
                <a:buChar char="–"/>
                <a:defRPr lang="it-IT" altLang="en-US" sz="2000" kern="1200" dirty="0" smtClean="0">
                  <a:solidFill>
                    <a:schemeClr val="accent3">
                      <a:lumMod val="75000"/>
                    </a:schemeClr>
                  </a:solidFill>
                  <a:latin typeface="+mn-lt"/>
                  <a:ea typeface="+mn-ea"/>
                  <a:cs typeface="Arial"/>
                </a:defRPr>
              </a:lvl2pPr>
              <a:lvl3pPr marL="1257261" indent="-342900" algn="l" rtl="0" eaLnBrk="1" fontAlgn="base" hangingPunct="1">
                <a:spcBef>
                  <a:spcPct val="20000"/>
                </a:spcBef>
                <a:spcAft>
                  <a:spcPct val="0"/>
                </a:spcAft>
                <a:buChar char="•"/>
                <a:defRPr lang="it-IT" altLang="en-US" sz="1800" kern="1200" dirty="0" smtClean="0">
                  <a:solidFill>
                    <a:schemeClr val="accent3">
                      <a:lumMod val="75000"/>
                    </a:schemeClr>
                  </a:solidFill>
                  <a:latin typeface="+mn-lt"/>
                  <a:ea typeface="+mn-ea"/>
                  <a:cs typeface="Arial"/>
                </a:defRPr>
              </a:lvl3pPr>
              <a:lvl4pPr marL="1657293" indent="-285750" algn="l" rtl="0" eaLnBrk="1" fontAlgn="base" hangingPunct="1">
                <a:spcBef>
                  <a:spcPct val="20000"/>
                </a:spcBef>
                <a:spcAft>
                  <a:spcPct val="0"/>
                </a:spcAft>
                <a:buChar char="–"/>
                <a:defRPr lang="en-US" altLang="en-US" sz="1800" kern="1200" dirty="0" smtClean="0">
                  <a:solidFill>
                    <a:schemeClr val="accent3">
                      <a:lumMod val="75000"/>
                    </a:schemeClr>
                  </a:solidFill>
                  <a:latin typeface="+mn-lt"/>
                  <a:ea typeface="+mn-ea"/>
                  <a:cs typeface="Arial"/>
                </a:defRPr>
              </a:lvl4pPr>
              <a:lvl5pPr marL="2114473" indent="-285750" algn="l" rtl="0" eaLnBrk="1" fontAlgn="base" hangingPunct="1">
                <a:spcBef>
                  <a:spcPct val="20000"/>
                </a:spcBef>
                <a:spcAft>
                  <a:spcPct val="0"/>
                </a:spcAft>
                <a:buChar char="»"/>
                <a:defRPr lang="en-US" altLang="en-US" sz="1800" kern="1200" dirty="0" smtClean="0">
                  <a:solidFill>
                    <a:schemeClr val="accent3">
                      <a:lumMod val="75000"/>
                    </a:schemeClr>
                  </a:solidFill>
                  <a:latin typeface="+mn-lt"/>
                  <a:ea typeface="+mn-ea"/>
                  <a:cs typeface="Arial"/>
                </a:defRPr>
              </a:lvl5pPr>
              <a:lvl6pPr marL="2514600" indent="-228600" algn="l" rtl="0" eaLnBrk="1" fontAlgn="base" hangingPunct="1">
                <a:spcBef>
                  <a:spcPct val="20000"/>
                </a:spcBef>
                <a:spcAft>
                  <a:spcPct val="0"/>
                </a:spcAft>
                <a:buChar char="»"/>
                <a:defRPr sz="1200">
                  <a:solidFill>
                    <a:srgbClr val="61656A"/>
                  </a:solidFill>
                  <a:latin typeface="+mn-lt"/>
                </a:defRPr>
              </a:lvl6pPr>
              <a:lvl7pPr marL="2971800" indent="-228600" algn="l" rtl="0" eaLnBrk="1" fontAlgn="base" hangingPunct="1">
                <a:spcBef>
                  <a:spcPct val="20000"/>
                </a:spcBef>
                <a:spcAft>
                  <a:spcPct val="0"/>
                </a:spcAft>
                <a:buChar char="»"/>
                <a:defRPr sz="1200">
                  <a:solidFill>
                    <a:srgbClr val="61656A"/>
                  </a:solidFill>
                  <a:latin typeface="+mn-lt"/>
                </a:defRPr>
              </a:lvl7pPr>
              <a:lvl8pPr marL="3429000" indent="-228600" algn="l" rtl="0" eaLnBrk="1" fontAlgn="base" hangingPunct="1">
                <a:spcBef>
                  <a:spcPct val="20000"/>
                </a:spcBef>
                <a:spcAft>
                  <a:spcPct val="0"/>
                </a:spcAft>
                <a:buChar char="»"/>
                <a:defRPr sz="1200">
                  <a:solidFill>
                    <a:srgbClr val="61656A"/>
                  </a:solidFill>
                  <a:latin typeface="+mn-lt"/>
                </a:defRPr>
              </a:lvl8pPr>
              <a:lvl9pPr marL="3886200" indent="-228600" algn="l" rtl="0" eaLnBrk="1" fontAlgn="base" hangingPunct="1">
                <a:spcBef>
                  <a:spcPct val="20000"/>
                </a:spcBef>
                <a:spcAft>
                  <a:spcPct val="0"/>
                </a:spcAft>
                <a:buChar char="»"/>
                <a:defRPr sz="1200">
                  <a:solidFill>
                    <a:srgbClr val="61656A"/>
                  </a:solidFill>
                  <a:latin typeface="+mn-lt"/>
                </a:defRPr>
              </a:lvl9pPr>
            </a:lstStyle>
            <a:p>
              <a:pPr algn="ctr"/>
              <a:r>
                <a:rPr lang="en-US" sz="1600" i="1" dirty="0">
                  <a:solidFill>
                    <a:schemeClr val="bg1"/>
                  </a:solidFill>
                </a:rPr>
                <a:t>ben.davies@moviri.com</a:t>
              </a:r>
              <a:endParaRPr lang="en-US" sz="1600" dirty="0">
                <a:solidFill>
                  <a:schemeClr val="bg1"/>
                </a:solidFill>
              </a:endParaRPr>
            </a:p>
          </p:txBody>
        </p:sp>
        <p:pic>
          <p:nvPicPr>
            <p:cNvPr id="7" name="Picture 6" descr="A picture containing person, man, sitting, holding&#10;&#10;Description generated with high confidence">
              <a:extLst>
                <a:ext uri="{FF2B5EF4-FFF2-40B4-BE49-F238E27FC236}">
                  <a16:creationId xmlns:a16="http://schemas.microsoft.com/office/drawing/2014/main" xmlns="" id="{4BC7D18A-EBB2-466B-A802-9BDBC25F27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3892" y="3509000"/>
              <a:ext cx="640080" cy="640080"/>
            </a:xfrm>
            <a:prstGeom prst="ellipse">
              <a:avLst/>
            </a:prstGeom>
          </p:spPr>
        </p:pic>
      </p:grpSp>
    </p:spTree>
    <p:extLst>
      <p:ext uri="{BB962C8B-B14F-4D97-AF65-F5344CB8AC3E}">
        <p14:creationId xmlns:p14="http://schemas.microsoft.com/office/powerpoint/2010/main" val="26625762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82ECCD3-224C-4C55-8509-8D48C48B83FB}"/>
              </a:ext>
            </a:extLst>
          </p:cNvPr>
          <p:cNvSpPr>
            <a:spLocks noGrp="1"/>
          </p:cNvSpPr>
          <p:nvPr>
            <p:ph type="title"/>
          </p:nvPr>
        </p:nvSpPr>
        <p:spPr/>
        <p:txBody>
          <a:bodyPr/>
          <a:lstStyle/>
          <a:p>
            <a:r>
              <a:rPr lang="en-US" dirty="0"/>
              <a:t>Introduction to Ben Davies</a:t>
            </a:r>
            <a:br>
              <a:rPr lang="en-US" dirty="0"/>
            </a:br>
            <a:r>
              <a:rPr lang="en-US" dirty="0"/>
              <a:t>And Movìri </a:t>
            </a:r>
          </a:p>
        </p:txBody>
      </p:sp>
      <p:sp>
        <p:nvSpPr>
          <p:cNvPr id="3" name="Content Placeholder 2">
            <a:extLst>
              <a:ext uri="{FF2B5EF4-FFF2-40B4-BE49-F238E27FC236}">
                <a16:creationId xmlns:a16="http://schemas.microsoft.com/office/drawing/2014/main" xmlns="" id="{A11B6B2C-76C5-4954-BC53-2FE4B32493B2}"/>
              </a:ext>
            </a:extLst>
          </p:cNvPr>
          <p:cNvSpPr>
            <a:spLocks noGrp="1"/>
          </p:cNvSpPr>
          <p:nvPr>
            <p:ph idx="1"/>
          </p:nvPr>
        </p:nvSpPr>
        <p:spPr>
          <a:xfrm>
            <a:off x="838200" y="1825624"/>
            <a:ext cx="10515600" cy="5032375"/>
          </a:xfrm>
        </p:spPr>
        <p:txBody>
          <a:bodyPr>
            <a:normAutofit fontScale="92500"/>
          </a:bodyPr>
          <a:lstStyle/>
          <a:p>
            <a:r>
              <a:rPr lang="en-US" dirty="0"/>
              <a:t>I am Ben, and I am a capacity planner  (Hi Ben)</a:t>
            </a:r>
          </a:p>
          <a:p>
            <a:r>
              <a:rPr lang="en-US" dirty="0"/>
              <a:t>I used these tools and techniques as a IT security / audit guy, process improvement guy, and capacity guy over the last 20 or so years.</a:t>
            </a:r>
          </a:p>
          <a:p>
            <a:endParaRPr lang="en-US" dirty="0"/>
          </a:p>
          <a:p>
            <a:r>
              <a:rPr lang="en-US" dirty="0"/>
              <a:t>Movìri is a global IT consultancy with multiple offices in the US and around the globe</a:t>
            </a:r>
          </a:p>
          <a:p>
            <a:r>
              <a:rPr lang="en-US" dirty="0"/>
              <a:t>More than 150 engineers world wide</a:t>
            </a:r>
          </a:p>
          <a:p>
            <a:r>
              <a:rPr lang="en-US" dirty="0"/>
              <a:t>Developers of Caplan,  Later to become BMC Capacity Optimization</a:t>
            </a:r>
          </a:p>
          <a:p>
            <a:r>
              <a:rPr lang="en-US" dirty="0"/>
              <a:t>Movìri has several lines of business  Testing &amp; Optimization, Monitoring. Operations and Cloud, Security, Analytics, and Capacity Management</a:t>
            </a:r>
          </a:p>
          <a:p>
            <a:r>
              <a:rPr lang="en-US" dirty="0"/>
              <a:t>We can help you do this</a:t>
            </a:r>
          </a:p>
        </p:txBody>
      </p:sp>
      <p:pic>
        <p:nvPicPr>
          <p:cNvPr id="6" name="Immagine 2">
            <a:extLst>
              <a:ext uri="{FF2B5EF4-FFF2-40B4-BE49-F238E27FC236}">
                <a16:creationId xmlns:a16="http://schemas.microsoft.com/office/drawing/2014/main" xmlns="" id="{904CA3E8-A4FA-4A18-B005-7685D716EB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24494" y="592807"/>
            <a:ext cx="2376264" cy="874962"/>
          </a:xfrm>
          <a:prstGeom prst="rect">
            <a:avLst/>
          </a:prstGeom>
        </p:spPr>
      </p:pic>
    </p:spTree>
    <p:extLst>
      <p:ext uri="{BB962C8B-B14F-4D97-AF65-F5344CB8AC3E}">
        <p14:creationId xmlns:p14="http://schemas.microsoft.com/office/powerpoint/2010/main" val="357169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555575-B615-4543-AC3B-1386A4DBD0C6}"/>
              </a:ext>
            </a:extLst>
          </p:cNvPr>
          <p:cNvSpPr>
            <a:spLocks noGrp="1"/>
          </p:cNvSpPr>
          <p:nvPr>
            <p:ph type="title"/>
          </p:nvPr>
        </p:nvSpPr>
        <p:spPr>
          <a:xfrm>
            <a:off x="838200" y="1253331"/>
            <a:ext cx="10515600" cy="4351338"/>
          </a:xfrm>
        </p:spPr>
        <p:txBody>
          <a:bodyPr>
            <a:normAutofit/>
          </a:bodyPr>
          <a:lstStyle/>
          <a:p>
            <a:pPr algn="ctr"/>
            <a:r>
              <a:rPr lang="en-US" dirty="0"/>
              <a:t>Our job is </a:t>
            </a:r>
            <a:r>
              <a:rPr lang="en-US" b="1" dirty="0"/>
              <a:t>NOT</a:t>
            </a:r>
            <a:r>
              <a:rPr lang="en-US" dirty="0"/>
              <a:t> to </a:t>
            </a:r>
            <a:br>
              <a:rPr lang="en-US" dirty="0"/>
            </a:br>
            <a:r>
              <a:rPr lang="en-US" dirty="0"/>
              <a:t>collect, analyze and interpret. </a:t>
            </a:r>
            <a:br>
              <a:rPr lang="en-US" dirty="0"/>
            </a:br>
            <a:r>
              <a:rPr lang="en-US" dirty="0"/>
              <a:t/>
            </a:r>
            <a:br>
              <a:rPr lang="en-US" dirty="0"/>
            </a:br>
            <a:r>
              <a:rPr lang="en-US" dirty="0"/>
              <a:t>Our job is to </a:t>
            </a:r>
            <a:r>
              <a:rPr lang="en-US" b="1" dirty="0"/>
              <a:t>take action</a:t>
            </a:r>
            <a:r>
              <a:rPr lang="en-US" dirty="0"/>
              <a:t>, and we </a:t>
            </a:r>
            <a:br>
              <a:rPr lang="en-US" dirty="0"/>
            </a:br>
            <a:r>
              <a:rPr lang="en-US" dirty="0"/>
              <a:t>collect, analyze and interpret </a:t>
            </a:r>
            <a:br>
              <a:rPr lang="en-US" dirty="0"/>
            </a:br>
            <a:r>
              <a:rPr lang="en-US" dirty="0"/>
              <a:t>to determine what action is required.</a:t>
            </a:r>
          </a:p>
        </p:txBody>
      </p:sp>
    </p:spTree>
    <p:extLst>
      <p:ext uri="{BB962C8B-B14F-4D97-AF65-F5344CB8AC3E}">
        <p14:creationId xmlns:p14="http://schemas.microsoft.com/office/powerpoint/2010/main" val="3381391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2766218"/>
            <a:ext cx="10515600" cy="1325563"/>
          </a:xfrm>
        </p:spPr>
        <p:txBody>
          <a:bodyPr/>
          <a:lstStyle/>
          <a:p>
            <a:pPr algn="ctr"/>
            <a:r>
              <a:rPr lang="en-US" dirty="0"/>
              <a:t>Action is based on compliance</a:t>
            </a:r>
            <a:br>
              <a:rPr lang="en-US" dirty="0"/>
            </a:br>
            <a:r>
              <a:rPr lang="en-US" dirty="0"/>
              <a:t> to a policy or standard</a:t>
            </a:r>
          </a:p>
        </p:txBody>
      </p:sp>
    </p:spTree>
    <p:extLst>
      <p:ext uri="{BB962C8B-B14F-4D97-AF65-F5344CB8AC3E}">
        <p14:creationId xmlns:p14="http://schemas.microsoft.com/office/powerpoint/2010/main" val="4172810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1507524"/>
            <a:ext cx="10208741" cy="3978876"/>
          </a:xfrm>
        </p:spPr>
        <p:txBody>
          <a:bodyPr>
            <a:normAutofit/>
          </a:bodyPr>
          <a:lstStyle/>
          <a:p>
            <a:pPr algn="ctr"/>
            <a:r>
              <a:rPr lang="en-US" dirty="0"/>
              <a:t>If you don’t have a </a:t>
            </a:r>
            <a:br>
              <a:rPr lang="en-US" dirty="0"/>
            </a:br>
            <a:r>
              <a:rPr lang="en-US" dirty="0"/>
              <a:t>policy or standard to reference, </a:t>
            </a:r>
            <a:br>
              <a:rPr lang="en-US" dirty="0"/>
            </a:br>
            <a:r>
              <a:rPr lang="en-US" dirty="0"/>
              <a:t>you should not be looking at the metric.</a:t>
            </a:r>
          </a:p>
        </p:txBody>
      </p:sp>
    </p:spTree>
    <p:extLst>
      <p:ext uri="{BB962C8B-B14F-4D97-AF65-F5344CB8AC3E}">
        <p14:creationId xmlns:p14="http://schemas.microsoft.com/office/powerpoint/2010/main" val="3224837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1507524"/>
            <a:ext cx="10208741" cy="3978876"/>
          </a:xfrm>
        </p:spPr>
        <p:txBody>
          <a:bodyPr>
            <a:normAutofit/>
          </a:bodyPr>
          <a:lstStyle/>
          <a:p>
            <a:pPr algn="ctr"/>
            <a:r>
              <a:rPr lang="en-US" dirty="0"/>
              <a:t>Windows storage looking for C:\ </a:t>
            </a:r>
            <a:br>
              <a:rPr lang="en-US" dirty="0"/>
            </a:br>
            <a:r>
              <a:rPr lang="en-US" dirty="0"/>
              <a:t>Min &lt; 51% (underused) </a:t>
            </a:r>
            <a:br>
              <a:rPr lang="en-US" dirty="0"/>
            </a:br>
            <a:r>
              <a:rPr lang="en-US" dirty="0"/>
              <a:t>OR</a:t>
            </a:r>
            <a:br>
              <a:rPr lang="en-US" dirty="0"/>
            </a:br>
            <a:r>
              <a:rPr lang="en-US" dirty="0"/>
              <a:t>Max &gt; 95% (overused)</a:t>
            </a:r>
          </a:p>
        </p:txBody>
      </p:sp>
    </p:spTree>
    <p:extLst>
      <p:ext uri="{BB962C8B-B14F-4D97-AF65-F5344CB8AC3E}">
        <p14:creationId xmlns:p14="http://schemas.microsoft.com/office/powerpoint/2010/main" val="769333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E4239B-A7CE-4657-817A-95C66EFE882A}"/>
              </a:ext>
            </a:extLst>
          </p:cNvPr>
          <p:cNvSpPr>
            <a:spLocks noGrp="1"/>
          </p:cNvSpPr>
          <p:nvPr>
            <p:ph type="title"/>
          </p:nvPr>
        </p:nvSpPr>
        <p:spPr>
          <a:xfrm>
            <a:off x="838200" y="864973"/>
            <a:ext cx="10208741" cy="5511113"/>
          </a:xfrm>
        </p:spPr>
        <p:txBody>
          <a:bodyPr>
            <a:normAutofit/>
          </a:bodyPr>
          <a:lstStyle/>
          <a:p>
            <a:pPr algn="ctr"/>
            <a:r>
              <a:rPr lang="en-US" dirty="0"/>
              <a:t>Application Response Time</a:t>
            </a:r>
            <a:br>
              <a:rPr lang="en-US" dirty="0"/>
            </a:br>
            <a:r>
              <a:rPr lang="en-US" dirty="0"/>
              <a:t>Transactions Per Second</a:t>
            </a:r>
            <a:br>
              <a:rPr lang="en-US" dirty="0"/>
            </a:br>
            <a:r>
              <a:rPr lang="en-US" dirty="0"/>
              <a:t/>
            </a:r>
            <a:br>
              <a:rPr lang="en-US" dirty="0"/>
            </a:br>
            <a:r>
              <a:rPr lang="en-US" dirty="0"/>
              <a:t>What action?  Who's authority?</a:t>
            </a:r>
            <a:br>
              <a:rPr lang="en-US" dirty="0"/>
            </a:br>
            <a:r>
              <a:rPr lang="en-US" dirty="0"/>
              <a:t/>
            </a:r>
            <a:br>
              <a:rPr lang="en-US" dirty="0"/>
            </a:br>
            <a:r>
              <a:rPr lang="en-US" dirty="0"/>
              <a:t>What about high CPU?</a:t>
            </a:r>
          </a:p>
        </p:txBody>
      </p:sp>
    </p:spTree>
    <p:extLst>
      <p:ext uri="{BB962C8B-B14F-4D97-AF65-F5344CB8AC3E}">
        <p14:creationId xmlns:p14="http://schemas.microsoft.com/office/powerpoint/2010/main" val="3523738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174FC6-641D-4E58-A6B5-2320A70D2C87}"/>
              </a:ext>
            </a:extLst>
          </p:cNvPr>
          <p:cNvSpPr>
            <a:spLocks noGrp="1"/>
          </p:cNvSpPr>
          <p:nvPr>
            <p:ph type="title"/>
          </p:nvPr>
        </p:nvSpPr>
        <p:spPr/>
        <p:txBody>
          <a:bodyPr/>
          <a:lstStyle/>
          <a:p>
            <a:r>
              <a:rPr lang="en-US" dirty="0" err="1"/>
              <a:t>Benisms</a:t>
            </a:r>
            <a:endParaRPr lang="en-US" dirty="0"/>
          </a:p>
        </p:txBody>
      </p:sp>
      <p:sp>
        <p:nvSpPr>
          <p:cNvPr id="3" name="Content Placeholder 2">
            <a:extLst>
              <a:ext uri="{FF2B5EF4-FFF2-40B4-BE49-F238E27FC236}">
                <a16:creationId xmlns:a16="http://schemas.microsoft.com/office/drawing/2014/main" xmlns="" id="{ECB5A82E-1B7B-46F7-9ADA-BA6973FCBFCA}"/>
              </a:ext>
            </a:extLst>
          </p:cNvPr>
          <p:cNvSpPr>
            <a:spLocks noGrp="1"/>
          </p:cNvSpPr>
          <p:nvPr>
            <p:ph idx="1"/>
          </p:nvPr>
        </p:nvSpPr>
        <p:spPr/>
        <p:txBody>
          <a:bodyPr>
            <a:normAutofit fontScale="92500" lnSpcReduction="10000"/>
          </a:bodyPr>
          <a:lstStyle/>
          <a:p>
            <a:pPr marL="0" indent="0">
              <a:buNone/>
            </a:pPr>
            <a:r>
              <a:rPr lang="en-US" dirty="0"/>
              <a:t> We compare against: (personal conviction),applicable laws, Executive Orders, directives, policies, standards, regulations, procedure, customs, practices.</a:t>
            </a:r>
          </a:p>
          <a:p>
            <a:pPr marL="0" indent="0">
              <a:buNone/>
            </a:pPr>
            <a:endParaRPr lang="en-US" dirty="0"/>
          </a:p>
          <a:p>
            <a:pPr marL="0" indent="0">
              <a:buNone/>
            </a:pPr>
            <a:r>
              <a:rPr lang="en-US" dirty="0"/>
              <a:t>Managers can (should) only manage resources and risks to achieve a defined standard.</a:t>
            </a:r>
          </a:p>
          <a:p>
            <a:pPr marL="0" indent="0">
              <a:buNone/>
            </a:pPr>
            <a:r>
              <a:rPr lang="en-US" dirty="0"/>
              <a:t> </a:t>
            </a:r>
          </a:p>
          <a:p>
            <a:pPr marL="0" indent="0">
              <a:buNone/>
            </a:pPr>
            <a:r>
              <a:rPr lang="en-US" dirty="0"/>
              <a:t>Where there is no identified business objective, there is no established business need. </a:t>
            </a:r>
          </a:p>
          <a:p>
            <a:pPr marL="0" indent="0">
              <a:buNone/>
            </a:pPr>
            <a:r>
              <a:rPr lang="en-US" dirty="0"/>
              <a:t>Resources, effort, time and money must be directed only toward established business need.</a:t>
            </a:r>
          </a:p>
          <a:p>
            <a:endParaRPr lang="en-US" dirty="0"/>
          </a:p>
        </p:txBody>
      </p:sp>
    </p:spTree>
    <p:extLst>
      <p:ext uri="{BB962C8B-B14F-4D97-AF65-F5344CB8AC3E}">
        <p14:creationId xmlns:p14="http://schemas.microsoft.com/office/powerpoint/2010/main" val="4575504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30418</TotalTime>
  <Words>2251</Words>
  <Application>Microsoft Office PowerPoint</Application>
  <PresentationFormat>Widescreen</PresentationFormat>
  <Paragraphs>332</Paragraphs>
  <Slides>23</Slides>
  <Notes>22</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Dosis Extrabold</vt:lpstr>
      <vt:lpstr>Lato</vt:lpstr>
      <vt:lpstr>Wingdings</vt:lpstr>
      <vt:lpstr>Office Theme</vt:lpstr>
      <vt:lpstr>Actionable Intelligence Demands ACTION  to Address Business Risk</vt:lpstr>
      <vt:lpstr>Agenda</vt:lpstr>
      <vt:lpstr>Introduction to Ben Davies And Movìri </vt:lpstr>
      <vt:lpstr>Our job is NOT to  collect, analyze and interpret.   Our job is to take action, and we  collect, analyze and interpret  to determine what action is required.</vt:lpstr>
      <vt:lpstr>Action is based on compliance  to a policy or standard</vt:lpstr>
      <vt:lpstr>If you don’t have a  policy or standard to reference,  you should not be looking at the metric.</vt:lpstr>
      <vt:lpstr>Windows storage looking for C:\  Min &lt; 51% (underused)  OR Max &gt; 95% (overused)</vt:lpstr>
      <vt:lpstr>Application Response Time Transactions Per Second  What action?  Who's authority?  What about high CPU?</vt:lpstr>
      <vt:lpstr>Benisms</vt:lpstr>
      <vt:lpstr>Primary Goal: Enforces Policy and Standards demonstrates someone is enforcing policy  Secondary Goal: Puts IT issues in business language Provides the authority to ‘fix it’</vt:lpstr>
      <vt:lpstr>Diversion into Business Risk</vt:lpstr>
      <vt:lpstr>Action based on compliance to  policy,  standard, business requirement  Why?  To adopt the authority of the  policy, standard, or business requirement.</vt:lpstr>
      <vt:lpstr>Find or Make the  Policy or Standard</vt:lpstr>
      <vt:lpstr>CIO Policy 12345  Dated 20170101 </vt:lpstr>
      <vt:lpstr>An example of a Standard</vt:lpstr>
      <vt:lpstr>Now for a Compliance Investigation</vt:lpstr>
      <vt:lpstr>Compliance Note/ Nasty Gram/ Do Better Letter</vt:lpstr>
      <vt:lpstr>And if no Violations??</vt:lpstr>
      <vt:lpstr>I maintained this with Paper Scrips</vt:lpstr>
      <vt:lpstr>A word about exception conditions  Normal Normal Exception Exceptional Exception  This is a very helpful concept not just in this context</vt:lpstr>
      <vt:lpstr>Find or make policy / standards  Audit against the policy / standard  Take action – using the authority of the policy / standard  Run with paper script until ‘well controlled’  then automate</vt:lpstr>
      <vt:lpstr>Actionable Intelligence Demands ACTION  to Address Business Risk</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MULTIVARIATE IT CAPACITY MODELING</dc:title>
  <dc:creator>bdavies</dc:creator>
  <cp:lastModifiedBy>Allen, Wayne</cp:lastModifiedBy>
  <cp:revision>81</cp:revision>
  <dcterms:created xsi:type="dcterms:W3CDTF">2018-02-22T16:45:24Z</dcterms:created>
  <dcterms:modified xsi:type="dcterms:W3CDTF">2018-07-16T17:17:44Z</dcterms:modified>
</cp:coreProperties>
</file>