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96" r:id="rId2"/>
    <p:sldId id="637" r:id="rId3"/>
    <p:sldId id="260" r:id="rId4"/>
    <p:sldId id="648" r:id="rId5"/>
    <p:sldId id="652" r:id="rId6"/>
    <p:sldId id="641" r:id="rId7"/>
    <p:sldId id="653" r:id="rId8"/>
    <p:sldId id="654" r:id="rId9"/>
    <p:sldId id="655" r:id="rId10"/>
    <p:sldId id="660" r:id="rId11"/>
    <p:sldId id="657" r:id="rId12"/>
    <p:sldId id="50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25" autoAdjust="0"/>
    <p:restoredTop sz="48502" autoAdjust="0"/>
  </p:normalViewPr>
  <p:slideViewPr>
    <p:cSldViewPr snapToGrid="0">
      <p:cViewPr varScale="1">
        <p:scale>
          <a:sx n="51" d="100"/>
          <a:sy n="51" d="100"/>
        </p:scale>
        <p:origin x="66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75267-7BCB-4DC6-8DB7-4262A99EB0AD}" type="datetimeFigureOut">
              <a:rPr lang="en-US" smtClean="0"/>
              <a:t>2020-01-28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EE010-6459-4F0F-A57C-F9745C102D02}" type="slidenum">
              <a:rPr lang="en-US" smtClean="0"/>
              <a:t>‹#›</a:t>
            </a:fld>
            <a:endParaRPr lang="en-US"/>
          </a:p>
        </p:txBody>
      </p:sp>
    </p:spTree>
    <p:extLst>
      <p:ext uri="{BB962C8B-B14F-4D97-AF65-F5344CB8AC3E}">
        <p14:creationId xmlns:p14="http://schemas.microsoft.com/office/powerpoint/2010/main" val="342470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upport.google.com/websearch/thread/2683638?hl=en"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docs.bmc.com/docs/btco113/filters-775472703.html" TargetMode="External"/><Relationship Id="rId4" Type="http://schemas.openxmlformats.org/officeDocument/2006/relationships/hyperlink" Target="https://docs.bmc.com/docs/btco113/managing-entity-filters-775472705.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several webinar conversations about the value proposition of Information Technology Capacity Optimization.</a:t>
            </a:r>
          </a:p>
          <a:p>
            <a:endParaRPr lang="en-US" dirty="0"/>
          </a:p>
          <a:p>
            <a:r>
              <a:rPr lang="en-US" dirty="0"/>
              <a:t>Our goal is to help clarify the capacity optimization mission, and to provide tools and techniques to assist in the </a:t>
            </a:r>
            <a:r>
              <a:rPr lang="en-US" b="1" dirty="0"/>
              <a:t>Quest for Actionable Intelligence.</a:t>
            </a:r>
          </a:p>
          <a:p>
            <a:endParaRPr lang="en-US" dirty="0"/>
          </a:p>
          <a:p>
            <a:r>
              <a:rPr lang="en-US" dirty="0"/>
              <a:t>With a clear mission and actionable intelligence, the capacity optimization function delivers significant value to the Organization.</a:t>
            </a:r>
          </a:p>
          <a:p>
            <a:endParaRPr lang="en-US" dirty="0"/>
          </a:p>
          <a:p>
            <a:r>
              <a:rPr lang="en-US" dirty="0"/>
              <a:t>In this session – </a:t>
            </a:r>
            <a:r>
              <a:rPr lang="en-US" b="1" dirty="0"/>
              <a:t>Filter Based Reporting </a:t>
            </a:r>
            <a:r>
              <a:rPr lang="en-US" dirty="0"/>
              <a:t>becomes the focus</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a:t>
            </a:fld>
            <a:endParaRPr lang="en-US"/>
          </a:p>
        </p:txBody>
      </p:sp>
    </p:spTree>
    <p:extLst>
      <p:ext uri="{BB962C8B-B14F-4D97-AF65-F5344CB8AC3E}">
        <p14:creationId xmlns:p14="http://schemas.microsoft.com/office/powerpoint/2010/main" val="118739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the Filter Based Reporting Bucket</a:t>
            </a:r>
          </a:p>
          <a:p>
            <a:r>
              <a:rPr lang="en-US" dirty="0"/>
              <a:t>Make the Windows Device Study Bucket</a:t>
            </a:r>
          </a:p>
          <a:p>
            <a:r>
              <a:rPr lang="en-US" dirty="0"/>
              <a:t>Make the </a:t>
            </a:r>
            <a:r>
              <a:rPr lang="en-US" dirty="0" err="1"/>
              <a:t>WindowsStudyFilter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Set Filter to (</a:t>
            </a:r>
            <a:r>
              <a:rPr lang="en-US" dirty="0" err="1"/>
              <a:t>tag:windows</a:t>
            </a:r>
            <a:r>
              <a:rPr lang="en-US" dirty="0"/>
              <a:t>)     </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tag:windows</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sys:bpa</a:t>
            </a:r>
            <a:r>
              <a:rPr lang="en-US" sz="1200" b="0" i="0" kern="1200" dirty="0">
                <a:solidFill>
                  <a:schemeClr val="tx1"/>
                </a:solidFill>
                <a:effectLst/>
                <a:latin typeface="+mn-lt"/>
                <a:ea typeface="+mn-ea"/>
                <a:cs typeface="+mn-cs"/>
              </a:rPr>
              <a:t>*)</a:t>
            </a:r>
            <a:endParaRPr lang="en-US" dirty="0"/>
          </a:p>
          <a:p>
            <a:r>
              <a:rPr lang="en-US" dirty="0"/>
              <a:t>Make Reports  based on the filter</a:t>
            </a:r>
          </a:p>
          <a:p>
            <a:endParaRPr lang="en-US" dirty="0"/>
          </a:p>
          <a:p>
            <a:endParaRPr lang="en-US" dirty="0"/>
          </a:p>
          <a:p>
            <a:r>
              <a:rPr lang="en-US" dirty="0"/>
              <a:t>Make CPU Study Bucket</a:t>
            </a:r>
          </a:p>
          <a:p>
            <a:r>
              <a:rPr lang="en-US" dirty="0"/>
              <a:t>Make </a:t>
            </a:r>
            <a:r>
              <a:rPr lang="en-US" dirty="0" err="1"/>
              <a:t>CPUStudyFilter</a:t>
            </a:r>
            <a:endParaRPr lang="en-US" dirty="0"/>
          </a:p>
          <a:p>
            <a:r>
              <a:rPr lang="en-US" dirty="0"/>
              <a:t>Set Filter to   </a:t>
            </a:r>
            <a:r>
              <a:rPr lang="en-US" altLang="en-US" sz="1100" dirty="0">
                <a:solidFill>
                  <a:srgbClr val="333333"/>
                </a:solidFill>
                <a:latin typeface="Open Sans"/>
              </a:rPr>
              <a:t>(</a:t>
            </a:r>
            <a:r>
              <a:rPr lang="en-US" altLang="en-US" sz="1100" dirty="0" err="1">
                <a:solidFill>
                  <a:srgbClr val="333333"/>
                </a:solidFill>
                <a:latin typeface="Open Sans"/>
              </a:rPr>
              <a:t>type:sys</a:t>
            </a:r>
            <a:r>
              <a:rPr lang="en-US" altLang="en-US" sz="1100" dirty="0">
                <a:solidFill>
                  <a:srgbClr val="333333"/>
                </a:solidFill>
                <a:latin typeface="Open Sans"/>
              </a:rPr>
              <a:t> -</a:t>
            </a:r>
            <a:r>
              <a:rPr lang="en-US" altLang="en-US" sz="1100" dirty="0" err="1">
                <a:solidFill>
                  <a:srgbClr val="333333"/>
                </a:solidFill>
                <a:latin typeface="Open Sans"/>
              </a:rPr>
              <a:t>type:object</a:t>
            </a:r>
            <a:r>
              <a:rPr lang="en-US" altLang="en-US" sz="1100" dirty="0">
                <a:solidFill>
                  <a:srgbClr val="333333"/>
                </a:solidFill>
                <a:latin typeface="Open Sans"/>
              </a:rPr>
              <a:t> -Storage* -"Datastore")      </a:t>
            </a:r>
            <a:r>
              <a:rPr lang="en-US" sz="1100" b="0" i="0" kern="1200" dirty="0">
                <a:solidFill>
                  <a:schemeClr val="tx1"/>
                </a:solidFill>
                <a:effectLst/>
                <a:latin typeface="+mn-lt"/>
                <a:ea typeface="+mn-ea"/>
                <a:cs typeface="+mn-cs"/>
              </a:rPr>
              <a:t>(</a:t>
            </a:r>
            <a:r>
              <a:rPr lang="en-US" sz="1100" b="0" i="0" kern="1200" dirty="0" err="1">
                <a:solidFill>
                  <a:schemeClr val="tx1"/>
                </a:solidFill>
                <a:effectLst/>
                <a:latin typeface="+mn-lt"/>
                <a:ea typeface="+mn-ea"/>
                <a:cs typeface="+mn-cs"/>
              </a:rPr>
              <a:t>sys:bpa</a:t>
            </a:r>
            <a:r>
              <a:rPr lang="en-US" sz="1100" b="0" i="0" kern="1200" dirty="0">
                <a:solidFill>
                  <a:schemeClr val="tx1"/>
                </a:solidFill>
                <a:effectLst/>
                <a:latin typeface="+mn-lt"/>
                <a:ea typeface="+mn-ea"/>
                <a:cs typeface="+mn-cs"/>
              </a:rPr>
              <a:t>*)</a:t>
            </a:r>
            <a:endParaRPr lang="en-US" altLang="en-US" sz="1050" dirty="0">
              <a:solidFill>
                <a:srgbClr val="333333"/>
              </a:solidFill>
              <a:latin typeface="Open Sans"/>
            </a:endParaRPr>
          </a:p>
          <a:p>
            <a:r>
              <a:rPr lang="en-US" dirty="0"/>
              <a:t> </a:t>
            </a:r>
            <a:r>
              <a:rPr lang="en-US" b="1" dirty="0"/>
              <a:t>Make Reports AND / OR Copy Reports</a:t>
            </a:r>
          </a:p>
          <a:p>
            <a:endParaRPr lang="en-US" dirty="0"/>
          </a:p>
          <a:p>
            <a:endParaRPr lang="en-US" dirty="0"/>
          </a:p>
          <a:p>
            <a:r>
              <a:rPr lang="en-US" dirty="0"/>
              <a:t>These filters are to limit the number of devices so that they run quick enough for a demo.  YOUR filters need to be specific to your reporting mission.</a:t>
            </a:r>
          </a:p>
          <a:p>
            <a:endParaRPr lang="en-US" dirty="0"/>
          </a:p>
          <a:p>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tag:windows</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sys:bpa</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sys:bpa</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10</a:t>
            </a:fld>
            <a:endParaRPr lang="en-US"/>
          </a:p>
        </p:txBody>
      </p:sp>
    </p:spTree>
    <p:extLst>
      <p:ext uri="{BB962C8B-B14F-4D97-AF65-F5344CB8AC3E}">
        <p14:creationId xmlns:p14="http://schemas.microsoft.com/office/powerpoint/2010/main" val="1488785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a:t>
            </a:r>
          </a:p>
          <a:p>
            <a:endParaRPr lang="en-US" dirty="0"/>
          </a:p>
          <a:p>
            <a:r>
              <a:rPr lang="en-US" dirty="0"/>
              <a:t>We discussed our </a:t>
            </a:r>
            <a:r>
              <a:rPr lang="en-US" b="1" dirty="0"/>
              <a:t>Value Proposition </a:t>
            </a:r>
            <a:r>
              <a:rPr lang="en-US" dirty="0"/>
              <a:t>with our </a:t>
            </a:r>
            <a:r>
              <a:rPr lang="en-US" b="1" dirty="0"/>
              <a:t>customer the Capacity Manager </a:t>
            </a:r>
            <a:r>
              <a:rPr lang="en-US" dirty="0"/>
              <a:t>and discovered </a:t>
            </a:r>
            <a:r>
              <a:rPr lang="en-US" b="1" dirty="0"/>
              <a:t>Jobs, Pains, and Gains that the TSCO solution is likely to be able to deliver on. </a:t>
            </a:r>
            <a:r>
              <a:rPr lang="en-US" dirty="0"/>
              <a:t> Which is well defined charts with last minute determination of devices to report on.</a:t>
            </a:r>
          </a:p>
          <a:p>
            <a:endParaRPr lang="en-US" dirty="0"/>
          </a:p>
          <a:p>
            <a:r>
              <a:rPr lang="en-US" dirty="0"/>
              <a:t>An internet search or conversation with our trusted partners suggested tools and techniques that could deliver a product “</a:t>
            </a:r>
            <a:r>
              <a:rPr lang="en-US" b="1" dirty="0"/>
              <a:t>Filter Based Reporting</a:t>
            </a:r>
            <a:r>
              <a:rPr lang="en-US" dirty="0"/>
              <a:t>” that addressed some </a:t>
            </a:r>
            <a:r>
              <a:rPr lang="en-US" b="1" dirty="0"/>
              <a:t>significant pains</a:t>
            </a:r>
            <a:r>
              <a:rPr lang="en-US" dirty="0"/>
              <a:t>, deliver </a:t>
            </a:r>
            <a:r>
              <a:rPr lang="en-US" b="1" dirty="0"/>
              <a:t>valuable gains</a:t>
            </a:r>
            <a:r>
              <a:rPr lang="en-US" dirty="0"/>
              <a:t>, and allowed </a:t>
            </a:r>
            <a:r>
              <a:rPr lang="en-US" b="1" dirty="0"/>
              <a:t>high value jobs </a:t>
            </a:r>
            <a:r>
              <a:rPr lang="en-US" dirty="0"/>
              <a:t>to be done by the customer.  While not discussed overtly here, we determined a price for this service, which may have been informed by our cost to deliver the service, and in accordance with our business plan.</a:t>
            </a:r>
          </a:p>
          <a:p>
            <a:endParaRPr lang="en-US" dirty="0"/>
          </a:p>
          <a:p>
            <a:r>
              <a:rPr lang="en-US" dirty="0"/>
              <a:t>With some creativity we applied the tools and techniques, adjusted and adjusted again with our customers SMEs, to deliver a valuable value proposition to this customer.</a:t>
            </a:r>
          </a:p>
          <a:p>
            <a:endParaRPr lang="en-US" dirty="0"/>
          </a:p>
          <a:p>
            <a:endParaRPr lang="en-US" dirty="0"/>
          </a:p>
          <a:p>
            <a:r>
              <a:rPr lang="en-US" dirty="0"/>
              <a:t>In the end we enabled our customer in their </a:t>
            </a:r>
            <a:r>
              <a:rPr lang="en-US" b="1" dirty="0"/>
              <a:t>Quest for Actionable Intelligence </a:t>
            </a:r>
            <a:r>
              <a:rPr lang="en-US" dirty="0"/>
              <a:t>and enabled the TSCO solution to offer similar value to other customers.  Using the ‘simple’ processes discussed in the first couple sessions.  </a:t>
            </a:r>
          </a:p>
          <a:p>
            <a:endParaRPr lang="en-US" dirty="0"/>
          </a:p>
          <a:p>
            <a:pPr lvl="1"/>
            <a:r>
              <a:rPr lang="en-US" dirty="0"/>
              <a:t>TrueSight Capacity Optimization Value Proposition for Information Technology </a:t>
            </a:r>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TrueSight Capacity Optimization Documentation Options</a:t>
            </a:r>
          </a:p>
          <a:p>
            <a:endParaRPr lang="en-US" dirty="0"/>
          </a:p>
          <a:p>
            <a:r>
              <a:rPr lang="en-US" dirty="0"/>
              <a:t>And a heavy dose of </a:t>
            </a:r>
          </a:p>
          <a:p>
            <a:pPr lvl="1"/>
            <a:r>
              <a:rPr lang="en-US" sz="2000" b="1" dirty="0"/>
              <a:t>If I can do that… then I should be able to… </a:t>
            </a:r>
          </a:p>
          <a:p>
            <a:pPr lvl="1"/>
            <a:endParaRPr lang="en-US" sz="2000" b="1" dirty="0"/>
          </a:p>
          <a:p>
            <a:pPr lvl="0"/>
            <a:endParaRPr lang="en-US" sz="2000" b="1" dirty="0"/>
          </a:p>
          <a:p>
            <a:pPr lvl="0"/>
            <a:r>
              <a:rPr lang="en-US" sz="2000" b="1" dirty="0"/>
              <a:t>Any questions or topics for discussion??</a:t>
            </a:r>
          </a:p>
        </p:txBody>
      </p:sp>
      <p:sp>
        <p:nvSpPr>
          <p:cNvPr id="4" name="Slide Number Placeholder 3"/>
          <p:cNvSpPr>
            <a:spLocks noGrp="1"/>
          </p:cNvSpPr>
          <p:nvPr>
            <p:ph type="sldNum" sz="quarter" idx="5"/>
          </p:nvPr>
        </p:nvSpPr>
        <p:spPr/>
        <p:txBody>
          <a:bodyPr/>
          <a:lstStyle/>
          <a:p>
            <a:fld id="{A4AEE010-6459-4F0F-A57C-F9745C102D02}" type="slidenum">
              <a:rPr lang="en-US" smtClean="0"/>
              <a:t>11</a:t>
            </a:fld>
            <a:endParaRPr lang="en-US"/>
          </a:p>
        </p:txBody>
      </p:sp>
    </p:spTree>
    <p:extLst>
      <p:ext uri="{BB962C8B-B14F-4D97-AF65-F5344CB8AC3E}">
        <p14:creationId xmlns:p14="http://schemas.microsoft.com/office/powerpoint/2010/main" val="356917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Agenda:</a:t>
            </a:r>
          </a:p>
          <a:p>
            <a:r>
              <a:rPr lang="en-US" dirty="0"/>
              <a:t>Introduce Moviri</a:t>
            </a:r>
          </a:p>
          <a:p>
            <a:r>
              <a:rPr lang="en-US" dirty="0"/>
              <a:t>Review the TSCO layout, Business Model Canvas, Value Proposition</a:t>
            </a:r>
          </a:p>
          <a:p>
            <a:r>
              <a:rPr lang="en-US" dirty="0"/>
              <a:t>Review our Value Proposition for Capacity Manager</a:t>
            </a:r>
          </a:p>
          <a:p>
            <a:endParaRPr lang="en-US" dirty="0"/>
          </a:p>
          <a:p>
            <a:r>
              <a:rPr lang="en-US" dirty="0"/>
              <a:t>Expand that value proposition</a:t>
            </a:r>
          </a:p>
          <a:p>
            <a:r>
              <a:rPr lang="en-US" dirty="0"/>
              <a:t>Focus on Filter Based Reporting as a product &amp; Service Solution for our Capacity Manager</a:t>
            </a:r>
          </a:p>
          <a:p>
            <a:endParaRPr lang="en-US" dirty="0"/>
          </a:p>
          <a:p>
            <a:r>
              <a:rPr lang="en-US" dirty="0"/>
              <a:t>‘live’ demo showing how we can implement this solution.</a:t>
            </a:r>
          </a:p>
          <a:p>
            <a:endParaRPr lang="en-US" dirty="0"/>
          </a:p>
          <a:p>
            <a:r>
              <a:rPr lang="en-US" dirty="0"/>
              <a:t>Then open for questions and conversations – but feel free to interject</a:t>
            </a:r>
          </a:p>
        </p:txBody>
      </p:sp>
      <p:sp>
        <p:nvSpPr>
          <p:cNvPr id="4" name="Slide Number Placeholder 3"/>
          <p:cNvSpPr>
            <a:spLocks noGrp="1"/>
          </p:cNvSpPr>
          <p:nvPr>
            <p:ph type="sldNum" sz="quarter" idx="5"/>
          </p:nvPr>
        </p:nvSpPr>
        <p:spPr/>
        <p:txBody>
          <a:bodyPr/>
          <a:lstStyle/>
          <a:p>
            <a:fld id="{A4AEE010-6459-4F0F-A57C-F9745C102D02}" type="slidenum">
              <a:rPr lang="en-US" smtClean="0"/>
              <a:t>2</a:t>
            </a:fld>
            <a:endParaRPr lang="en-US"/>
          </a:p>
        </p:txBody>
      </p:sp>
    </p:spTree>
    <p:extLst>
      <p:ext uri="{BB962C8B-B14F-4D97-AF65-F5344CB8AC3E}">
        <p14:creationId xmlns:p14="http://schemas.microsoft.com/office/powerpoint/2010/main" val="203778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listen to Moviri?</a:t>
            </a:r>
          </a:p>
          <a:p>
            <a:endParaRPr lang="en-US" dirty="0"/>
          </a:p>
          <a:p>
            <a:r>
              <a:rPr lang="en-US" dirty="0"/>
              <a:t>Movìri is a global IT consultancy with multiple offices in the US and around the globe</a:t>
            </a:r>
          </a:p>
          <a:p>
            <a:endParaRPr lang="en-US" dirty="0"/>
          </a:p>
          <a:p>
            <a:r>
              <a:rPr lang="en-US" dirty="0"/>
              <a:t>More than 200 engineers world wide   we have more Doctors than most hospitals!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Started as </a:t>
            </a:r>
            <a:r>
              <a:rPr lang="en-US" dirty="0" err="1"/>
              <a:t>Neptuny</a:t>
            </a:r>
            <a:r>
              <a:rPr lang="en-US" dirty="0"/>
              <a:t>, developers of </a:t>
            </a:r>
            <a:r>
              <a:rPr lang="en-US" b="1" dirty="0"/>
              <a:t>Caplan</a:t>
            </a:r>
            <a:r>
              <a:rPr lang="en-US" dirty="0"/>
              <a:t>, a magic quadrant capacity optimization product. Purchased by BMC in 2010 to become BMC Capacity Optimization, which is now BMC TrueSight Capacity Optimization.  </a:t>
            </a:r>
            <a:r>
              <a:rPr lang="en-US" dirty="0" err="1"/>
              <a:t>Neptuny</a:t>
            </a:r>
            <a:r>
              <a:rPr lang="en-US" dirty="0"/>
              <a:t> became Movìri. </a:t>
            </a:r>
          </a:p>
          <a:p>
            <a:endParaRPr lang="en-US" dirty="0"/>
          </a:p>
          <a:p>
            <a:endParaRPr lang="en-US" dirty="0"/>
          </a:p>
          <a:p>
            <a:endParaRPr lang="en-US" dirty="0"/>
          </a:p>
          <a:p>
            <a:endParaRPr lang="en-US" dirty="0"/>
          </a:p>
          <a:p>
            <a:r>
              <a:rPr lang="en-US" dirty="0"/>
              <a:t>Movìri has several lines of business, including Testing &amp; Optimization, Monitoring. Operations and Cloud, Security, Analytics, and Capacity Management – which is to say we think holistically.  Big picture, many driplines, much experience, and continue to offer innovative products, including </a:t>
            </a:r>
            <a:r>
              <a:rPr lang="en-US" dirty="0" err="1"/>
              <a:t>ContentWise</a:t>
            </a:r>
            <a:r>
              <a:rPr lang="en-US" dirty="0"/>
              <a:t>; </a:t>
            </a:r>
            <a:r>
              <a:rPr lang="en-US" dirty="0" err="1"/>
              <a:t>Cleafy</a:t>
            </a:r>
            <a:r>
              <a:rPr lang="en-US" dirty="0"/>
              <a:t>; AKAMAS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Movìri has been doing this a long time, and is a thought leader and innovator.</a:t>
            </a:r>
          </a:p>
          <a:p>
            <a:endParaRPr lang="en-US" dirty="0"/>
          </a:p>
          <a:p>
            <a:r>
              <a:rPr lang="en-US" dirty="0"/>
              <a:t>And most importantly, you should listen to Movìri because: We can help you do this – quickly, and cleanly.</a:t>
            </a:r>
          </a:p>
          <a:p>
            <a:endParaRPr lang="en-US" dirty="0"/>
          </a:p>
          <a:p>
            <a:r>
              <a:rPr lang="en-US" b="1" dirty="0"/>
              <a:t>So, Let us jump right in…</a:t>
            </a:r>
          </a:p>
          <a:p>
            <a:r>
              <a:rPr lang="en-US" b="1" dirty="0"/>
              <a:t>===</a:t>
            </a:r>
          </a:p>
          <a:p>
            <a:r>
              <a:rPr lang="en-US" b="1" dirty="0"/>
              <a:t> </a:t>
            </a:r>
          </a:p>
          <a:p>
            <a:r>
              <a:rPr lang="en-US" b="1" dirty="0"/>
              <a:t>https://www.crunchbase.com/organization/neptuny</a:t>
            </a:r>
          </a:p>
          <a:p>
            <a:endParaRPr lang="en-US" b="1" dirty="0"/>
          </a:p>
          <a:p>
            <a:r>
              <a:rPr lang="en-US" b="1" dirty="0"/>
              <a:t>http://www.moviri.com/2010/10/goodbye-neptuny-welcome-moviri/</a:t>
            </a:r>
          </a:p>
          <a:p>
            <a:endParaRPr lang="en-US" b="1" dirty="0"/>
          </a:p>
          <a:p>
            <a:r>
              <a:rPr lang="en-US" b="1" dirty="0"/>
              <a:t>https://www.moviri.com/news-events/akamas-ai-powered-performance-optimization-solution/</a:t>
            </a:r>
          </a:p>
          <a:p>
            <a:endParaRPr lang="en-US" b="1" dirty="0"/>
          </a:p>
          <a:p>
            <a:r>
              <a:rPr lang="en-US" b="1" dirty="0"/>
              <a:t>https://www.moviri.com/</a:t>
            </a:r>
          </a:p>
          <a:p>
            <a:endParaRPr lang="en-US" b="1" dirty="0"/>
          </a:p>
          <a:p>
            <a:r>
              <a:rPr lang="en-US" b="1" dirty="0"/>
              <a:t>https://www.akamas.io/</a:t>
            </a:r>
          </a:p>
          <a:p>
            <a:endParaRPr lang="en-US" b="1" dirty="0"/>
          </a:p>
          <a:p>
            <a:r>
              <a:rPr lang="en-US" b="1" dirty="0"/>
              <a:t>https://www.contentwise.tv/</a:t>
            </a:r>
          </a:p>
          <a:p>
            <a:endParaRPr lang="en-US" b="1" dirty="0"/>
          </a:p>
          <a:p>
            <a:r>
              <a:rPr lang="en-US" b="1" dirty="0"/>
              <a:t>https://www.cleafy.com/</a:t>
            </a:r>
          </a:p>
          <a:p>
            <a:endParaRPr lang="en-US" b="1" dirty="0"/>
          </a:p>
          <a:p>
            <a:r>
              <a:rPr lang="en-US" b="1" dirty="0"/>
              <a:t>https://www.linkedin.com/company/moviri/about/</a:t>
            </a:r>
          </a:p>
          <a:p>
            <a:endParaRPr lang="en-US" b="1" dirty="0"/>
          </a:p>
          <a:p>
            <a:endParaRPr lang="en-US" b="1" dirty="0"/>
          </a:p>
        </p:txBody>
      </p:sp>
      <p:sp>
        <p:nvSpPr>
          <p:cNvPr id="4" name="Slide Number Placeholder 3"/>
          <p:cNvSpPr>
            <a:spLocks noGrp="1"/>
          </p:cNvSpPr>
          <p:nvPr>
            <p:ph type="sldNum" sz="quarter" idx="5"/>
          </p:nvPr>
        </p:nvSpPr>
        <p:spPr/>
        <p:txBody>
          <a:bodyPr/>
          <a:lstStyle/>
          <a:p>
            <a:fld id="{C366CDF6-FF24-424B-87DD-3CEACF6682A7}" type="slidenum">
              <a:rPr lang="en-US" smtClean="0"/>
              <a:t>3</a:t>
            </a:fld>
            <a:endParaRPr lang="en-US"/>
          </a:p>
        </p:txBody>
      </p:sp>
    </p:spTree>
    <p:extLst>
      <p:ext uri="{BB962C8B-B14F-4D97-AF65-F5344CB8AC3E}">
        <p14:creationId xmlns:p14="http://schemas.microsoft.com/office/powerpoint/2010/main" val="228924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Review  (from the first in the Quest for Actionable  Intelligence – Value Proposition conversation)</a:t>
            </a:r>
          </a:p>
          <a:p>
            <a:endParaRPr lang="en-US" dirty="0"/>
          </a:p>
          <a:p>
            <a:r>
              <a:rPr lang="en-US" dirty="0"/>
              <a:t>Top left = basic layout of TSCO.  Our customer is the top left persona of Capacity Manager (a version of ourselves)</a:t>
            </a:r>
          </a:p>
          <a:p>
            <a:endParaRPr lang="en-US" dirty="0"/>
          </a:p>
          <a:p>
            <a:r>
              <a:rPr lang="en-US" dirty="0"/>
              <a:t>Top right = Business Model Canvas   with a focus on the top right  </a:t>
            </a:r>
            <a:r>
              <a:rPr lang="en-US" b="1" dirty="0"/>
              <a:t>What and Who</a:t>
            </a:r>
          </a:p>
          <a:p>
            <a:endParaRPr lang="en-US" dirty="0"/>
          </a:p>
          <a:p>
            <a:r>
              <a:rPr lang="en-US" dirty="0"/>
              <a:t>Bottom Left = Value Proposition Canvas   We will explore this in a bit of detail specific to todays topic</a:t>
            </a:r>
          </a:p>
          <a:p>
            <a:endParaRPr lang="en-US" dirty="0"/>
          </a:p>
          <a:p>
            <a:r>
              <a:rPr lang="en-US" dirty="0"/>
              <a:t>Bottom right = A Concise Value Proposition summary.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Make </a:t>
            </a:r>
            <a:r>
              <a:rPr lang="en-US" sz="1200" b="1" dirty="0"/>
              <a:t>actionable intelligence easily available </a:t>
            </a:r>
            <a:r>
              <a:rPr lang="en-US" sz="1200" dirty="0"/>
              <a:t>to our Capacity Manager Customer such that they can </a:t>
            </a:r>
            <a:r>
              <a:rPr lang="en-US" sz="1200" b="1" dirty="0"/>
              <a:t>effectively address </a:t>
            </a:r>
            <a:r>
              <a:rPr lang="en-US" sz="1200" dirty="0"/>
              <a:t>their IT </a:t>
            </a:r>
            <a:r>
              <a:rPr lang="en-US" sz="1200" b="1" dirty="0"/>
              <a:t>capacity, trending, forecasting and anomaly detection concerns </a:t>
            </a:r>
            <a:r>
              <a:rPr lang="en-US" sz="1200" dirty="0"/>
              <a:t>in IT and Business terms</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4</a:t>
            </a:fld>
            <a:endParaRPr lang="en-US" dirty="0"/>
          </a:p>
        </p:txBody>
      </p:sp>
    </p:spTree>
    <p:extLst>
      <p:ext uri="{BB962C8B-B14F-4D97-AF65-F5344CB8AC3E}">
        <p14:creationId xmlns:p14="http://schemas.microsoft.com/office/powerpoint/2010/main" val="107141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Value Proposition for the Capacity Manager as the customer and TSCO tool as the value provider.</a:t>
            </a:r>
          </a:p>
          <a:p>
            <a:endParaRPr lang="en-US" dirty="0"/>
          </a:p>
          <a:p>
            <a:r>
              <a:rPr lang="en-US" dirty="0"/>
              <a:t>Summarized nicely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“Make actionable intelligence easily available to our customers such that they can effectively address their IT capacity, trending, forecasting and anomaly detection concerns in IT and Business terms”</a:t>
            </a:r>
          </a:p>
          <a:p>
            <a:endParaRPr lang="en-US" dirty="0"/>
          </a:p>
          <a:p>
            <a:r>
              <a:rPr lang="en-US" dirty="0"/>
              <a:t>We are going to expand this a bit – </a:t>
            </a:r>
          </a:p>
          <a:p>
            <a:endParaRPr lang="en-US" dirty="0"/>
          </a:p>
          <a:p>
            <a:r>
              <a:rPr lang="en-US" dirty="0"/>
              <a:t>The Capacity Manager has a job to do of </a:t>
            </a:r>
            <a:r>
              <a:rPr lang="en-US" b="1" dirty="0"/>
              <a:t>‘generate well formed charts, tables and analysis for groups of devices that have our attention for whatever reason’</a:t>
            </a:r>
          </a:p>
          <a:p>
            <a:endParaRPr lang="en-US" dirty="0"/>
          </a:p>
          <a:p>
            <a:r>
              <a:rPr lang="en-US" b="1" dirty="0"/>
              <a:t>Pains:  </a:t>
            </a:r>
            <a:r>
              <a:rPr lang="en-US" b="0" dirty="0"/>
              <a:t>Not all of these can be directly influenced by the Capacity Manager</a:t>
            </a:r>
          </a:p>
          <a:p>
            <a:pPr marL="171450" indent="-171450">
              <a:buFont typeface="Courier New" panose="02070309020205020404" pitchFamily="49" charset="0"/>
              <a:buChar char="o"/>
            </a:pPr>
            <a:r>
              <a:rPr lang="en-US" dirty="0"/>
              <a:t>The data may come from a number of sources and all data is not likely to be from a single or even a couple sources</a:t>
            </a:r>
          </a:p>
          <a:p>
            <a:pPr marL="171450" indent="-171450">
              <a:buFont typeface="Courier New" panose="02070309020205020404" pitchFamily="49" charset="0"/>
              <a:buChar char="o"/>
            </a:pPr>
            <a:r>
              <a:rPr lang="en-US" dirty="0"/>
              <a:t>The subject devices (systems or entities) are not known ahead of time</a:t>
            </a:r>
          </a:p>
          <a:p>
            <a:pPr marL="171450" indent="-171450">
              <a:buFont typeface="Courier New" panose="02070309020205020404" pitchFamily="49" charset="0"/>
              <a:buChar char="o"/>
            </a:pPr>
            <a:r>
              <a:rPr lang="en-US" dirty="0"/>
              <a:t>Reporting turnaround needs to be less that 15 minutes of effort to first report (research and </a:t>
            </a:r>
            <a:r>
              <a:rPr lang="en-US" dirty="0" err="1"/>
              <a:t>followon</a:t>
            </a:r>
            <a:r>
              <a:rPr lang="en-US" dirty="0"/>
              <a:t> reporting will take longer)</a:t>
            </a:r>
          </a:p>
          <a:p>
            <a:pPr marL="171450" indent="-171450">
              <a:buFont typeface="Courier New" panose="02070309020205020404" pitchFamily="49" charset="0"/>
              <a:buChar char="o"/>
            </a:pPr>
            <a:r>
              <a:rPr lang="en-US" dirty="0"/>
              <a:t>Data owners are not completely sharing useful data.  (so TSCO will have data holes)</a:t>
            </a:r>
          </a:p>
          <a:p>
            <a:pPr marL="171450" indent="-171450">
              <a:buFont typeface="Courier New" panose="02070309020205020404" pitchFamily="49" charset="0"/>
              <a:buChar char="o"/>
            </a:pPr>
            <a:r>
              <a:rPr lang="en-US" dirty="0"/>
              <a:t>Trouble shooting situations requires several SMEs and real time data collection.  While they can tell what the devices are doing now they rarely understand what ‘normal’ is or has been.</a:t>
            </a:r>
          </a:p>
          <a:p>
            <a:pPr marL="171450" indent="-171450">
              <a:buFont typeface="Courier New" panose="02070309020205020404" pitchFamily="49" charset="0"/>
              <a:buChar char="o"/>
            </a:pPr>
            <a:r>
              <a:rPr lang="en-US" dirty="0"/>
              <a:t>Evaluating what a device has been doing recently is so difficult that no one does it routinely.  First the devise has to be identified, then the SME engaged, monitoring application app started, and queried about the device.  For each device this can be one or two different SMEs.  A short list quickly become a burden and time consuming.</a:t>
            </a:r>
          </a:p>
          <a:p>
            <a:endParaRPr lang="en-US" dirty="0"/>
          </a:p>
          <a:p>
            <a:endParaRPr lang="en-US" dirty="0"/>
          </a:p>
          <a:p>
            <a:r>
              <a:rPr lang="en-US" b="1" dirty="0"/>
              <a:t>Gains:</a:t>
            </a:r>
          </a:p>
          <a:p>
            <a:pPr marL="171450" indent="-171450">
              <a:buFont typeface="Courier New" panose="02070309020205020404" pitchFamily="49" charset="0"/>
              <a:buChar char="o"/>
            </a:pPr>
            <a:r>
              <a:rPr lang="en-US" dirty="0"/>
              <a:t>Senior managers frequently are frustrated that this sort of reporting is difficult, expensive, time consuming to make.  I can be the hero if I could routinely deliver these sorts of reports.</a:t>
            </a:r>
          </a:p>
          <a:p>
            <a:pPr marL="171450" indent="-171450">
              <a:buFont typeface="Courier New" panose="02070309020205020404" pitchFamily="49" charset="0"/>
              <a:buChar char="o"/>
            </a:pPr>
            <a:r>
              <a:rPr lang="en-US" dirty="0"/>
              <a:t>Active trouble shooting situations quickly evaluate devices mostly with live data.  I can be the hero if I could routinely deliver recent history trending analysis in near real time during these situations.  (data is yesterday and before but help to determine what the recent normal is)</a:t>
            </a:r>
          </a:p>
          <a:p>
            <a:pPr marL="171450" indent="-171450">
              <a:buFont typeface="Courier New" panose="02070309020205020404" pitchFamily="49" charset="0"/>
              <a:buChar char="o"/>
            </a:pPr>
            <a:r>
              <a:rPr lang="en-US" dirty="0"/>
              <a:t>A non SME can report on a list of specific devices  (or types of devices) and quickly deliver a number of metrics charts, tables and analysis, regardless of OS, team, mission, device type (assuming the data is in TSCO).</a:t>
            </a:r>
          </a:p>
          <a:p>
            <a:pPr marL="171450" indent="-171450">
              <a:buFont typeface="Courier New" panose="02070309020205020404" pitchFamily="49" charset="0"/>
              <a:buChar char="o"/>
            </a:pPr>
            <a:r>
              <a:rPr lang="en-US" dirty="0"/>
              <a:t>Well designed charts, tables, and analysis can be constructed ahead of time and </a:t>
            </a:r>
            <a:r>
              <a:rPr lang="en-US" dirty="0" err="1"/>
              <a:t>envoked</a:t>
            </a:r>
            <a:r>
              <a:rPr lang="en-US" dirty="0"/>
              <a:t> with any list of devices, on short notice.  (note hundreds of reports can be designed and available ahead of time, and only the ones that deal with the question at hand need be used at a given time)</a:t>
            </a:r>
          </a:p>
          <a:p>
            <a:endParaRPr lang="en-US" dirty="0"/>
          </a:p>
          <a:p>
            <a:endParaRPr lang="en-US" dirty="0"/>
          </a:p>
          <a:p>
            <a:r>
              <a:rPr lang="en-US" b="1" dirty="0"/>
              <a:t>Filter based reporting </a:t>
            </a:r>
            <a:r>
              <a:rPr lang="en-US" dirty="0"/>
              <a:t>is (seems like) an appropriate ‘products and services’ to deliver on this value proposition.</a:t>
            </a:r>
          </a:p>
          <a:p>
            <a:endParaRPr lang="en-US" dirty="0"/>
          </a:p>
          <a:p>
            <a:r>
              <a:rPr lang="en-US" b="0" dirty="0"/>
              <a:t>OK.  So lets implement “Filter Based Reporting”</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5</a:t>
            </a:fld>
            <a:endParaRPr lang="en-US" dirty="0"/>
          </a:p>
        </p:txBody>
      </p:sp>
    </p:spTree>
    <p:extLst>
      <p:ext uri="{BB962C8B-B14F-4D97-AF65-F5344CB8AC3E}">
        <p14:creationId xmlns:p14="http://schemas.microsoft.com/office/powerpoint/2010/main" val="29168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difficult step.  The imagination of how to put several tools and techniques together to come up with a new, useful tool or technique.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case we ‘cheated’ and called our trusted partner (that would be Moviri) OR we can do an internet 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tsco</a:t>
            </a:r>
            <a:r>
              <a:rPr lang="en-US" dirty="0"/>
              <a:t> capacity optimization -</a:t>
            </a:r>
            <a:r>
              <a:rPr lang="en-US" dirty="0" err="1"/>
              <a:t>inurl:bmc.com</a:t>
            </a:r>
            <a:r>
              <a:rPr lang="en-US" dirty="0"/>
              <a:t> -</a:t>
            </a:r>
            <a:r>
              <a:rPr lang="en-US" dirty="0" err="1"/>
              <a:t>inurl:bmcsoftware</a:t>
            </a:r>
            <a:r>
              <a:rPr lang="en-US" dirty="0"/>
              <a:t> reporting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we are using ‘interesting’ search tools and techniques  </a:t>
            </a:r>
            <a:r>
              <a:rPr lang="en-US" dirty="0">
                <a:hlinkClick r:id="rId3"/>
              </a:rPr>
              <a:t>https://support.google.com/websearch/thread/2683638?hl=en</a:t>
            </a:r>
            <a:endParaRPr lang="en-US" dirty="0"/>
          </a:p>
          <a:p>
            <a:pPr marL="0" algn="l" defTabSz="914400" rtl="0" eaLnBrk="1" latinLnBrk="0" hangingPunct="1"/>
            <a:r>
              <a:rPr lang="en-US" sz="1200" u="sng"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normal key word searches does not give us what we wish,  So remove bmc.com and </a:t>
            </a:r>
            <a:r>
              <a:rPr lang="en-US" sz="1200" u="sng" kern="1200" dirty="0" err="1">
                <a:solidFill>
                  <a:schemeClr val="tx1"/>
                </a:solidFill>
                <a:latin typeface="+mn-lt"/>
                <a:ea typeface="+mn-ea"/>
                <a:cs typeface="+mn-cs"/>
                <a:hlinkClick r:id="rId4">
                  <a:extLst>
                    <a:ext uri="{A12FA001-AC4F-418D-AE19-62706E023703}">
                      <ahyp:hlinkClr xmlns:ahyp="http://schemas.microsoft.com/office/drawing/2018/hyperlinkcolor" val="tx"/>
                    </a:ext>
                  </a:extLst>
                </a:hlinkClick>
              </a:rPr>
              <a:t>bmcsoftware</a:t>
            </a:r>
            <a:r>
              <a:rPr lang="en-US" sz="1200" u="sng"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 but include the word reporting</a:t>
            </a:r>
          </a:p>
          <a:p>
            <a:pPr marL="0" algn="l" defTabSz="914400" rtl="0" eaLnBrk="1" latinLnBrk="0" hangingPunct="1"/>
            <a:endParaRPr lang="en-US" sz="1200" u="sng"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endParaRPr>
          </a:p>
          <a:p>
            <a:pPr marL="0" algn="l" defTabSz="914400" rtl="0" eaLnBrk="1" latinLnBrk="0" hangingPunct="1"/>
            <a:endParaRPr lang="en-US" sz="1200" u="sng"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endParaRPr>
          </a:p>
          <a:p>
            <a:pPr marL="0" algn="l" defTabSz="914400" rtl="0" eaLnBrk="1" latinLnBrk="0" hangingPunct="1"/>
            <a:r>
              <a:rPr lang="en-US" sz="1200" u="none"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The first two links are both mentioning “filter based reporting” so this seem interesting.</a:t>
            </a:r>
          </a:p>
          <a:p>
            <a:pPr marL="0" algn="l" defTabSz="914400" rtl="0" eaLnBrk="1" latinLnBrk="0" hangingPunct="1"/>
            <a:endParaRPr lang="en-US" sz="1200" u="none"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endParaRPr>
          </a:p>
          <a:p>
            <a:pPr marL="0" algn="l" defTabSz="914400" rtl="0" eaLnBrk="1" latinLnBrk="0" hangingPunct="1"/>
            <a:r>
              <a:rPr lang="en-US" sz="1200" u="none"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The first is a blog entry on the Moviri.com site  The second is a PDF of the presentation mentioned in the first link.</a:t>
            </a:r>
          </a:p>
          <a:p>
            <a:pPr marL="0" algn="l" defTabSz="914400" rtl="0" eaLnBrk="1" latinLnBrk="0" hangingPunct="1"/>
            <a:endParaRPr lang="en-US" sz="1200" u="none"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endParaRPr>
          </a:p>
          <a:p>
            <a:pPr marL="0" algn="l" defTabSz="914400" rtl="0" eaLnBrk="1" latinLnBrk="0" hangingPunct="1"/>
            <a:endParaRPr lang="en-US" sz="1200" u="none"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endParaRPr>
          </a:p>
          <a:p>
            <a:pPr marL="0" algn="l" defTabSz="914400" rtl="0" eaLnBrk="1" latinLnBrk="0" hangingPunct="1"/>
            <a:endParaRPr lang="en-US" sz="1200" u="none"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endParaRPr>
          </a:p>
          <a:p>
            <a:pPr marL="0" algn="l" defTabSz="914400" rtl="0" eaLnBrk="1" latinLnBrk="0" hangingPunct="1"/>
            <a:endParaRPr lang="en-US" sz="1200" u="none"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endParaRPr>
          </a:p>
          <a:p>
            <a:pPr marL="0" algn="l" defTabSz="914400" rtl="0" eaLnBrk="1" latinLnBrk="0" hangingPunct="1"/>
            <a:r>
              <a:rPr lang="en-US" sz="1200" u="none"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a:t>
            </a:r>
          </a:p>
          <a:p>
            <a:pPr marL="0" algn="l" defTabSz="914400" rtl="0" eaLnBrk="1" latinLnBrk="0" hangingPunct="1"/>
            <a:endParaRPr lang="en-US" sz="1200" u="none"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endParaRPr>
          </a:p>
          <a:p>
            <a:endParaRPr lang="en-US" dirty="0">
              <a:hlinkClick r:id="rId4"/>
            </a:endParaRPr>
          </a:p>
          <a:p>
            <a:r>
              <a:rPr lang="en-US" dirty="0">
                <a:hlinkClick r:id="rId4"/>
              </a:rPr>
              <a:t>https://docs.bmc.com/docs/btco113/managing-entity-filters-775472705.html</a:t>
            </a:r>
            <a:endParaRPr lang="en-US" dirty="0"/>
          </a:p>
          <a:p>
            <a:endParaRPr lang="en-US" dirty="0"/>
          </a:p>
          <a:p>
            <a:r>
              <a:rPr lang="en-US" dirty="0">
                <a:hlinkClick r:id="rId5"/>
              </a:rPr>
              <a:t>https://docs.bmc.com/docs/btco113/filters-775472703.html</a:t>
            </a:r>
            <a:endParaRPr lang="en-US" dirty="0"/>
          </a:p>
          <a:p>
            <a:endParaRPr lang="en-US" dirty="0"/>
          </a:p>
          <a:p>
            <a:r>
              <a:rPr lang="en-US" dirty="0" err="1"/>
              <a:t>Lll</a:t>
            </a:r>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6</a:t>
            </a:fld>
            <a:endParaRPr lang="en-US"/>
          </a:p>
        </p:txBody>
      </p:sp>
    </p:spTree>
    <p:extLst>
      <p:ext uri="{BB962C8B-B14F-4D97-AF65-F5344CB8AC3E}">
        <p14:creationId xmlns:p14="http://schemas.microsoft.com/office/powerpoint/2010/main" val="60312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closer look at the two links.  The blog entry starts with </a:t>
            </a:r>
          </a:p>
          <a:p>
            <a:pPr lvl="1"/>
            <a:r>
              <a:rPr lang="en-US" dirty="0"/>
              <a:t>“</a:t>
            </a:r>
            <a:r>
              <a:rPr lang="en-US" sz="1200" b="0" i="0" kern="1200" dirty="0">
                <a:solidFill>
                  <a:schemeClr val="tx1"/>
                </a:solidFill>
                <a:effectLst/>
                <a:latin typeface="+mn-lt"/>
                <a:ea typeface="+mn-ea"/>
                <a:cs typeface="+mn-cs"/>
              </a:rPr>
              <a:t>The thesis statement was essentially “is there an alternative to </a:t>
            </a:r>
            <a:r>
              <a:rPr lang="en-US" sz="1200" b="1" i="0" kern="1200" dirty="0">
                <a:solidFill>
                  <a:schemeClr val="tx1"/>
                </a:solidFill>
                <a:effectLst/>
                <a:latin typeface="+mn-lt"/>
                <a:ea typeface="+mn-ea"/>
                <a:cs typeface="+mn-cs"/>
              </a:rPr>
              <a:t>Quick Reports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Domain Based Reports</a:t>
            </a:r>
            <a:r>
              <a:rPr lang="en-US" sz="1200" b="0" i="0" kern="1200" dirty="0">
                <a:solidFill>
                  <a:schemeClr val="tx1"/>
                </a:solidFill>
                <a:effectLst/>
                <a:latin typeface="+mn-lt"/>
                <a:ea typeface="+mn-ea"/>
                <a:cs typeface="+mn-cs"/>
              </a:rPr>
              <a:t>? Something that was quick to change the objects that were reported on, while still being formatted appropriately to reveal actionable intelligence?”</a:t>
            </a:r>
          </a:p>
          <a:p>
            <a:pPr lvl="1"/>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We put on our thinking caps and find the answer is yes, with Filter Based Reporting.</a:t>
            </a:r>
          </a:p>
          <a:p>
            <a:pPr lvl="1"/>
            <a:endParaRPr lang="en-US" sz="1200" b="0" i="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What is  “Filter Based Reporting”?</a:t>
            </a:r>
          </a:p>
          <a:p>
            <a:pPr lvl="1"/>
            <a:endParaRPr lang="en-US" sz="1200" b="1"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Filter Based Reporting is reporting where the </a:t>
            </a:r>
            <a:r>
              <a:rPr lang="en-US" sz="1200" b="1" i="0" kern="1200" dirty="0">
                <a:solidFill>
                  <a:schemeClr val="tx1"/>
                </a:solidFill>
                <a:effectLst/>
                <a:latin typeface="+mn-lt"/>
                <a:ea typeface="+mn-ea"/>
                <a:cs typeface="+mn-cs"/>
              </a:rPr>
              <a:t>chart contents and formatting have been developed with a particular objective in mind</a:t>
            </a:r>
            <a:r>
              <a:rPr lang="en-US" sz="1200" b="0" i="0" kern="1200" dirty="0">
                <a:solidFill>
                  <a:schemeClr val="tx1"/>
                </a:solidFill>
                <a:effectLst/>
                <a:latin typeface="+mn-lt"/>
                <a:ea typeface="+mn-ea"/>
                <a:cs typeface="+mn-cs"/>
              </a:rPr>
              <a:t>, then the </a:t>
            </a:r>
            <a:r>
              <a:rPr lang="en-US" sz="1200" b="1" i="0" kern="1200" dirty="0">
                <a:solidFill>
                  <a:schemeClr val="tx1"/>
                </a:solidFill>
                <a:effectLst/>
                <a:latin typeface="+mn-lt"/>
                <a:ea typeface="+mn-ea"/>
                <a:cs typeface="+mn-cs"/>
              </a:rPr>
              <a:t>objects contained in the report is chosen at report time </a:t>
            </a:r>
            <a:r>
              <a:rPr lang="en-US" sz="1200" b="0" i="0" kern="1200" dirty="0">
                <a:solidFill>
                  <a:schemeClr val="tx1"/>
                </a:solidFill>
                <a:effectLst/>
                <a:latin typeface="+mn-lt"/>
                <a:ea typeface="+mn-ea"/>
                <a:cs typeface="+mn-cs"/>
              </a:rPr>
              <a:t>by being defined in a filter.”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That looks very close to what we wish, and the bottom of the article links to the PDF file that is in the search results.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see that it is the presentation used at a BMC Day, which are local events throughout the world for BMC users to discuss / exchange tools and techniques.  If you went to the documentation presentation (which is the second in this series), the </a:t>
            </a:r>
            <a:r>
              <a:rPr lang="en-US" sz="1200" b="1" i="0" kern="1200" dirty="0">
                <a:solidFill>
                  <a:schemeClr val="tx1"/>
                </a:solidFill>
                <a:effectLst/>
                <a:latin typeface="+mn-lt"/>
                <a:ea typeface="+mn-ea"/>
                <a:cs typeface="+mn-cs"/>
              </a:rPr>
              <a:t>BMC Days and similar events are good sources of documentation / ideas in your Quest for Actionable Intelligence.</a:t>
            </a:r>
          </a:p>
          <a:p>
            <a:r>
              <a:rPr lang="en-US" dirty="0"/>
              <a:t> </a:t>
            </a:r>
          </a:p>
          <a:p>
            <a:endParaRPr lang="en-US" dirty="0"/>
          </a:p>
          <a:p>
            <a:r>
              <a:rPr lang="en-US" dirty="0"/>
              <a:t>The presentation discusses that there are </a:t>
            </a:r>
            <a:r>
              <a:rPr lang="en-US" b="1" dirty="0"/>
              <a:t>Quick Analysis </a:t>
            </a:r>
            <a:r>
              <a:rPr lang="en-US" dirty="0"/>
              <a:t>as a reporting techniques and </a:t>
            </a:r>
            <a:r>
              <a:rPr lang="en-US" b="1" dirty="0"/>
              <a:t>Workspace tab reporting </a:t>
            </a:r>
            <a:r>
              <a:rPr lang="en-US" dirty="0"/>
              <a:t>techniques.</a:t>
            </a:r>
          </a:p>
          <a:p>
            <a:endParaRPr lang="en-US" dirty="0"/>
          </a:p>
          <a:p>
            <a:r>
              <a:rPr lang="en-US" dirty="0"/>
              <a:t>The first is ‘quick’ but not so friendly to customizing the charts,  The works tab allows for the customizing but is not so friendly to customizing the list of devices.</a:t>
            </a:r>
          </a:p>
          <a:p>
            <a:endParaRPr lang="en-US" dirty="0"/>
          </a:p>
          <a:p>
            <a:r>
              <a:rPr lang="en-US" dirty="0"/>
              <a:t>Then introduces the idea of “Filter Based Reporting” </a:t>
            </a:r>
          </a:p>
          <a:p>
            <a:endParaRPr lang="en-US" dirty="0"/>
          </a:p>
          <a:p>
            <a:endParaRPr lang="en-US" dirty="0"/>
          </a:p>
          <a:p>
            <a:r>
              <a:rPr lang="en-US" dirty="0"/>
              <a:t>This seems like it provides useful tools and techniques talked about in our Value Proposition for Capacity Manager</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7</a:t>
            </a:fld>
            <a:endParaRPr lang="en-US"/>
          </a:p>
        </p:txBody>
      </p:sp>
    </p:spTree>
    <p:extLst>
      <p:ext uri="{BB962C8B-B14F-4D97-AF65-F5344CB8AC3E}">
        <p14:creationId xmlns:p14="http://schemas.microsoft.com/office/powerpoint/2010/main" val="201678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we read the suggestions with an eye  towards implementing this based on our own TSCO environment.</a:t>
            </a:r>
          </a:p>
          <a:p>
            <a:endParaRPr lang="en-US" dirty="0"/>
          </a:p>
          <a:p>
            <a:r>
              <a:rPr lang="en-US" dirty="0"/>
              <a:t>A quick review of the documentation states that you can have the best of both worlds by making a series of charts that are formatted exactly the way you wish like in the Work Space tab technique, but then use a filter as the basis for selecting the devices just in time for reporting, as in the Quick Report technique.</a:t>
            </a:r>
          </a:p>
          <a:p>
            <a:endParaRPr lang="en-US" dirty="0"/>
          </a:p>
          <a:p>
            <a:r>
              <a:rPr lang="en-US" dirty="0"/>
              <a:t>It goes on to talk about one filter can be the source of several charts depending on the ‘normal mission’</a:t>
            </a:r>
          </a:p>
          <a:p>
            <a:endParaRPr lang="en-US" dirty="0"/>
          </a:p>
          <a:p>
            <a:endParaRPr lang="en-US" dirty="0"/>
          </a:p>
          <a:p>
            <a:endParaRPr lang="en-US" dirty="0"/>
          </a:p>
          <a:p>
            <a:r>
              <a:rPr lang="en-US" dirty="0"/>
              <a:t>====</a:t>
            </a:r>
          </a:p>
          <a:p>
            <a:r>
              <a:rPr lang="en-US" dirty="0"/>
              <a:t>The good stuff starts on page 12 of the PDF  Where the charts for the different missions have their own filters to drive them. Shown here as the Device Study has a couple reports (well formatted I am sure to that mission) and are driven from a </a:t>
            </a:r>
            <a:r>
              <a:rPr lang="en-US" dirty="0" err="1"/>
              <a:t>DeviceStudyFilter</a:t>
            </a:r>
            <a:r>
              <a:rPr lang="en-US" dirty="0"/>
              <a:t>.  Likewise the Storage Study has a report (could be more) driven from its own filter – </a:t>
            </a:r>
            <a:r>
              <a:rPr lang="en-US" dirty="0" err="1"/>
              <a:t>StorageStudyFilter</a:t>
            </a:r>
            <a:r>
              <a:rPr lang="en-US" dirty="0"/>
              <a:t>.</a:t>
            </a:r>
          </a:p>
          <a:p>
            <a:endParaRPr lang="en-US" dirty="0"/>
          </a:p>
          <a:p>
            <a:r>
              <a:rPr lang="en-US" dirty="0"/>
              <a:t>This gives us well formatted reports where the objects to be reported on are added to the filter just before the chart is run.   A good mix of Quick analysis and Workspace Tab Reporting.</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8</a:t>
            </a:fld>
            <a:endParaRPr lang="en-US"/>
          </a:p>
        </p:txBody>
      </p:sp>
    </p:spTree>
    <p:extLst>
      <p:ext uri="{BB962C8B-B14F-4D97-AF65-F5344CB8AC3E}">
        <p14:creationId xmlns:p14="http://schemas.microsoft.com/office/powerpoint/2010/main" val="336794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Then suggests that many missions can be accommodated.  In the example there are places for Message Broker, Architecture Reports but the examples focuses on Command Center Reports and Capacity Ad Hoc Requests.</a:t>
            </a:r>
          </a:p>
          <a:p>
            <a:endParaRPr lang="en-US" dirty="0"/>
          </a:p>
          <a:p>
            <a:r>
              <a:rPr lang="en-US" dirty="0"/>
              <a:t>Skipping to the </a:t>
            </a:r>
            <a:r>
              <a:rPr lang="en-US" b="1" dirty="0"/>
              <a:t>“Capacity Ad Hoc Requests”  </a:t>
            </a:r>
            <a:r>
              <a:rPr lang="en-US" dirty="0"/>
              <a:t>shows an example where there are a number of charts for AIX Study and are driven by an AIX Filter.  So to a group for CPU Study driven by one filter called </a:t>
            </a:r>
            <a:r>
              <a:rPr lang="en-US" dirty="0" err="1"/>
              <a:t>CPUFilter</a:t>
            </a:r>
            <a:r>
              <a:rPr lang="en-US" dirty="0"/>
              <a:t>.  So while not very creative of a naming scheme, it seems straight forward.</a:t>
            </a:r>
          </a:p>
          <a:p>
            <a:endParaRPr lang="en-US" dirty="0"/>
          </a:p>
          <a:p>
            <a:endParaRPr lang="en-US" dirty="0"/>
          </a:p>
          <a:p>
            <a:r>
              <a:rPr lang="en-US" dirty="0"/>
              <a:t>Reading the details suggests that the ‘</a:t>
            </a:r>
            <a:r>
              <a:rPr lang="en-US" b="1" dirty="0"/>
              <a:t>buckets’</a:t>
            </a:r>
            <a:r>
              <a:rPr lang="en-US" dirty="0"/>
              <a:t> should be made first, then the </a:t>
            </a:r>
            <a:r>
              <a:rPr lang="en-US" b="1" dirty="0"/>
              <a:t>filters</a:t>
            </a:r>
            <a:r>
              <a:rPr lang="en-US" dirty="0"/>
              <a:t>, then the </a:t>
            </a:r>
            <a:r>
              <a:rPr lang="en-US" b="1" dirty="0"/>
              <a:t>reports</a:t>
            </a:r>
            <a:r>
              <a:rPr lang="en-US" dirty="0"/>
              <a:t>.  Where to put the filters depends on the desire to copy reports from one tree to another.</a:t>
            </a:r>
          </a:p>
          <a:p>
            <a:endParaRPr lang="en-US" dirty="0"/>
          </a:p>
          <a:p>
            <a:endParaRPr lang="en-US" dirty="0"/>
          </a:p>
          <a:p>
            <a:r>
              <a:rPr lang="en-US" dirty="0"/>
              <a:t>So Lets to this ‘live’ …</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9</a:t>
            </a:fld>
            <a:endParaRPr lang="en-US"/>
          </a:p>
        </p:txBody>
      </p:sp>
    </p:spTree>
    <p:extLst>
      <p:ext uri="{BB962C8B-B14F-4D97-AF65-F5344CB8AC3E}">
        <p14:creationId xmlns:p14="http://schemas.microsoft.com/office/powerpoint/2010/main" val="4188250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3A07-CE67-454D-9689-20508A9602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CAE2F-B816-4AEA-A031-509D78996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FC2197-4EDA-47D4-9550-01E3C16A38E2}"/>
              </a:ext>
            </a:extLst>
          </p:cNvPr>
          <p:cNvSpPr>
            <a:spLocks noGrp="1"/>
          </p:cNvSpPr>
          <p:nvPr>
            <p:ph type="dt" sz="half" idx="10"/>
          </p:nvPr>
        </p:nvSpPr>
        <p:spPr/>
        <p:txBody>
          <a:bodyPr/>
          <a:lstStyle/>
          <a:p>
            <a:fld id="{37991EBB-1F6D-4734-A93A-A355760F3A89}" type="datetimeFigureOut">
              <a:rPr lang="en-US" smtClean="0"/>
              <a:t>2020-01-28</a:t>
            </a:fld>
            <a:endParaRPr lang="en-US"/>
          </a:p>
        </p:txBody>
      </p:sp>
      <p:sp>
        <p:nvSpPr>
          <p:cNvPr id="5" name="Footer Placeholder 4">
            <a:extLst>
              <a:ext uri="{FF2B5EF4-FFF2-40B4-BE49-F238E27FC236}">
                <a16:creationId xmlns:a16="http://schemas.microsoft.com/office/drawing/2014/main" id="{76966E2A-8608-49DF-9AFC-7270B39FF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6B6B7-0BE2-4C39-B0CA-C10507DC1CFA}"/>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207282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118C-40EC-49DE-9C04-2D7D85388F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053119-DDBF-4C0B-B49B-7C87BBBE9E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25E24-512D-4ABC-A16B-025BAFD62A2F}"/>
              </a:ext>
            </a:extLst>
          </p:cNvPr>
          <p:cNvSpPr>
            <a:spLocks noGrp="1"/>
          </p:cNvSpPr>
          <p:nvPr>
            <p:ph type="dt" sz="half" idx="10"/>
          </p:nvPr>
        </p:nvSpPr>
        <p:spPr/>
        <p:txBody>
          <a:bodyPr/>
          <a:lstStyle/>
          <a:p>
            <a:fld id="{37991EBB-1F6D-4734-A93A-A355760F3A89}" type="datetimeFigureOut">
              <a:rPr lang="en-US" smtClean="0"/>
              <a:t>2020-01-28</a:t>
            </a:fld>
            <a:endParaRPr lang="en-US"/>
          </a:p>
        </p:txBody>
      </p:sp>
      <p:sp>
        <p:nvSpPr>
          <p:cNvPr id="5" name="Footer Placeholder 4">
            <a:extLst>
              <a:ext uri="{FF2B5EF4-FFF2-40B4-BE49-F238E27FC236}">
                <a16:creationId xmlns:a16="http://schemas.microsoft.com/office/drawing/2014/main" id="{F523271A-8273-4783-8F02-7864372BC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E8853-134D-47A5-BFC7-E92148C8FDEA}"/>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3224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5A467-2C53-4B92-8404-6B082CD744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52FDF4-24B2-4D6E-8AD9-EC6D3F5C7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B4198-6D5E-471B-A3DF-3A458CC776D6}"/>
              </a:ext>
            </a:extLst>
          </p:cNvPr>
          <p:cNvSpPr>
            <a:spLocks noGrp="1"/>
          </p:cNvSpPr>
          <p:nvPr>
            <p:ph type="dt" sz="half" idx="10"/>
          </p:nvPr>
        </p:nvSpPr>
        <p:spPr/>
        <p:txBody>
          <a:bodyPr/>
          <a:lstStyle/>
          <a:p>
            <a:fld id="{37991EBB-1F6D-4734-A93A-A355760F3A89}" type="datetimeFigureOut">
              <a:rPr lang="en-US" smtClean="0"/>
              <a:t>2020-01-28</a:t>
            </a:fld>
            <a:endParaRPr lang="en-US"/>
          </a:p>
        </p:txBody>
      </p:sp>
      <p:sp>
        <p:nvSpPr>
          <p:cNvPr id="5" name="Footer Placeholder 4">
            <a:extLst>
              <a:ext uri="{FF2B5EF4-FFF2-40B4-BE49-F238E27FC236}">
                <a16:creationId xmlns:a16="http://schemas.microsoft.com/office/drawing/2014/main" id="{2805AEF4-9C26-411C-8C51-DD6E06C69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9D64C-FD3E-41D8-A0F0-B40D86A6C95A}"/>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514303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
        <p:nvSpPr>
          <p:cNvPr id="8" name="Segnaposto testo 4"/>
          <p:cNvSpPr>
            <a:spLocks noGrp="1"/>
          </p:cNvSpPr>
          <p:nvPr>
            <p:ph type="body" sz="quarter" idx="3" hasCustomPrompt="1"/>
          </p:nvPr>
        </p:nvSpPr>
        <p:spPr>
          <a:xfrm>
            <a:off x="1199456" y="3686120"/>
            <a:ext cx="9793088" cy="462960"/>
          </a:xfrm>
          <a:prstGeom prst="rect">
            <a:avLst/>
          </a:prstGeom>
        </p:spPr>
        <p:txBody>
          <a:bodyPr anchor="t" anchorCtr="0">
            <a:noAutofit/>
          </a:bodyPr>
          <a:lstStyle>
            <a:lvl1pPr marL="0" indent="0">
              <a:spcBef>
                <a:spcPts val="480"/>
              </a:spcBef>
              <a:buNone/>
              <a:defRPr sz="2800" b="0">
                <a:solidFill>
                  <a:schemeClr val="accent3">
                    <a:lumMod val="75000"/>
                  </a:schemeClr>
                </a:solidFill>
                <a:latin typeface="+mn-lt"/>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
        <p:nvSpPr>
          <p:cNvPr id="10" name="Text Placeholder 2"/>
          <p:cNvSpPr>
            <a:spLocks noGrp="1"/>
          </p:cNvSpPr>
          <p:nvPr>
            <p:ph type="body" sz="quarter" idx="10" hasCustomPrompt="1"/>
          </p:nvPr>
        </p:nvSpPr>
        <p:spPr>
          <a:xfrm>
            <a:off x="1200544" y="5580779"/>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Location – Date</a:t>
            </a:r>
          </a:p>
        </p:txBody>
      </p:sp>
      <p:sp>
        <p:nvSpPr>
          <p:cNvPr id="14" name="Text Placeholder 2"/>
          <p:cNvSpPr>
            <a:spLocks noGrp="1"/>
          </p:cNvSpPr>
          <p:nvPr>
            <p:ph type="body" sz="quarter" idx="12" hasCustomPrompt="1"/>
          </p:nvPr>
        </p:nvSpPr>
        <p:spPr>
          <a:xfrm>
            <a:off x="1200544" y="5932358"/>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Author – Email</a:t>
            </a:r>
          </a:p>
        </p:txBody>
      </p:sp>
      <p:sp>
        <p:nvSpPr>
          <p:cNvPr id="2" name="Title 1"/>
          <p:cNvSpPr>
            <a:spLocks noGrp="1"/>
          </p:cNvSpPr>
          <p:nvPr>
            <p:ph type="title" hasCustomPrompt="1"/>
          </p:nvPr>
        </p:nvSpPr>
        <p:spPr>
          <a:xfrm>
            <a:off x="1199456" y="2852936"/>
            <a:ext cx="9793088" cy="757582"/>
          </a:xfrm>
          <a:prstGeom prst="rect">
            <a:avLst/>
          </a:prstGeom>
        </p:spPr>
        <p:txBody>
          <a:bodyPr anchor="b" anchorCtr="0">
            <a:noAutofit/>
          </a:bodyPr>
          <a:lstStyle>
            <a:lvl1pPr algn="l">
              <a:spcBef>
                <a:spcPts val="0"/>
              </a:spcBef>
              <a:defRPr lang="en-US" sz="4200" b="1" i="0" u="none">
                <a:solidFill>
                  <a:schemeClr val="tx1"/>
                </a:solidFill>
                <a:latin typeface="+mj-lt"/>
                <a:ea typeface="+mn-ea"/>
                <a:cs typeface="+mn-cs"/>
              </a:defRPr>
            </a:lvl1pPr>
          </a:lstStyle>
          <a:p>
            <a:pPr marL="0" lvl="0" indent="0">
              <a:spcBef>
                <a:spcPct val="20000"/>
              </a:spcBef>
              <a:buNone/>
            </a:pPr>
            <a:r>
              <a:rPr lang="en-US" noProof="0" dirty="0"/>
              <a:t>Click to edit Master title</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6964" y="681830"/>
            <a:ext cx="2374896" cy="874962"/>
          </a:xfrm>
          <a:prstGeom prst="rect">
            <a:avLst/>
          </a:prstGeom>
        </p:spPr>
      </p:pic>
      <p:cxnSp>
        <p:nvCxnSpPr>
          <p:cNvPr id="7" name="Connettore 1 6"/>
          <p:cNvCxnSpPr/>
          <p:nvPr userDrawn="1"/>
        </p:nvCxnSpPr>
        <p:spPr bwMode="auto">
          <a:xfrm>
            <a:off x="1199456" y="3648319"/>
            <a:ext cx="9793088" cy="0"/>
          </a:xfrm>
          <a:prstGeom prst="line">
            <a:avLst/>
          </a:prstGeom>
          <a:noFill/>
          <a:ln w="9525">
            <a:solidFill>
              <a:schemeClr val="tx1"/>
            </a:solidFill>
            <a:miter lim="800000"/>
            <a:headEnd/>
            <a:tailEnd/>
          </a:ln>
          <a:effectLst/>
        </p:spPr>
      </p:cxnSp>
      <p:sp>
        <p:nvSpPr>
          <p:cNvPr id="25" name="Segnaposto testo 4"/>
          <p:cNvSpPr>
            <a:spLocks noGrp="1"/>
          </p:cNvSpPr>
          <p:nvPr>
            <p:ph type="body" sz="quarter" idx="13" hasCustomPrompt="1"/>
          </p:nvPr>
        </p:nvSpPr>
        <p:spPr>
          <a:xfrm>
            <a:off x="1200544" y="5216556"/>
            <a:ext cx="9792000" cy="324000"/>
          </a:xfrm>
          <a:prstGeom prst="rect">
            <a:avLst/>
          </a:prstGeom>
        </p:spPr>
        <p:txBody>
          <a:bodyPr anchor="ctr" anchorCtr="0">
            <a:noAutofit/>
          </a:bodyPr>
          <a:lstStyle>
            <a:lvl1pPr marL="0" indent="0">
              <a:spcBef>
                <a:spcPts val="480"/>
              </a:spcBef>
              <a:buNone/>
              <a:defRPr sz="2000" b="0" baseline="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Prepared for: Customer logo here</a:t>
            </a:r>
          </a:p>
        </p:txBody>
      </p:sp>
    </p:spTree>
    <p:extLst>
      <p:ext uri="{BB962C8B-B14F-4D97-AF65-F5344CB8AC3E}">
        <p14:creationId xmlns:p14="http://schemas.microsoft.com/office/powerpoint/2010/main" val="128942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7" name="Segnaposto testo 6"/>
          <p:cNvSpPr>
            <a:spLocks noGrp="1"/>
          </p:cNvSpPr>
          <p:nvPr>
            <p:ph type="body" sz="quarter" idx="10" hasCustomPrompt="1"/>
          </p:nvPr>
        </p:nvSpPr>
        <p:spPr>
          <a:xfrm>
            <a:off x="469021" y="1700213"/>
            <a:ext cx="11099587" cy="4176712"/>
          </a:xfrm>
        </p:spPr>
        <p:txBody>
          <a:bodyPr>
            <a:normAutofit/>
          </a:bodyPr>
          <a:lstStyle>
            <a:lvl1pPr marL="0" indent="-285750" algn="l" defTabSz="457181" rtl="0" eaLnBrk="1" fontAlgn="base" latinLnBrk="0" hangingPunct="1">
              <a:lnSpc>
                <a:spcPts val="2880"/>
              </a:lnSpc>
              <a:spcBef>
                <a:spcPts val="0"/>
              </a:spcBef>
              <a:spcAft>
                <a:spcPts val="0"/>
              </a:spcAft>
              <a:buFont typeface="Arial" panose="020B0604020202020204" pitchFamily="34" charset="0"/>
              <a:buChar char="•"/>
              <a:defRPr lang="it-IT" altLang="en-US" sz="2400" b="0" kern="1200" baseline="0" dirty="0">
                <a:solidFill>
                  <a:schemeClr val="tx1"/>
                </a:solidFill>
                <a:latin typeface="+mn-lt"/>
                <a:ea typeface="+mn-ea"/>
                <a:cs typeface="Aria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stStyle>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1</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2</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3 </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4</a:t>
            </a:r>
          </a:p>
        </p:txBody>
      </p:sp>
      <p:sp>
        <p:nvSpPr>
          <p:cNvPr id="3" name="Footer Placeholder 2"/>
          <p:cNvSpPr>
            <a:spLocks noGrp="1"/>
          </p:cNvSpPr>
          <p:nvPr>
            <p:ph type="ftr" sz="quarter" idx="11"/>
          </p:nvPr>
        </p:nvSpPr>
        <p:spPr/>
        <p:txBody>
          <a:bodyPr/>
          <a:lstStyle/>
          <a:p>
            <a:r>
              <a:rPr lang="en-US" noProof="0"/>
              <a:t>© 2018 Moviri – CONFIDENTIAL – All Rights Reserved</a:t>
            </a:r>
            <a:endParaRPr lang="en-US" noProof="0" dirty="0"/>
          </a:p>
        </p:txBody>
      </p:sp>
    </p:spTree>
    <p:extLst>
      <p:ext uri="{BB962C8B-B14F-4D97-AF65-F5344CB8AC3E}">
        <p14:creationId xmlns:p14="http://schemas.microsoft.com/office/powerpoint/2010/main" val="822258638"/>
      </p:ext>
    </p:extLst>
  </p:cSld>
  <p:clrMapOvr>
    <a:masterClrMapping/>
  </p:clrMapOvr>
  <p:extLst>
    <p:ext uri="{DCECCB84-F9BA-43D5-87BE-67443E8EF086}">
      <p15:sldGuideLst xmlns:p15="http://schemas.microsoft.com/office/powerpoint/2012/main">
        <p15:guide id="1" orient="horz" pos="3696">
          <p15:clr>
            <a:srgbClr val="FBAE40"/>
          </p15:clr>
        </p15:guide>
        <p15:guide id="2" pos="2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ing Slide">
    <p:bg>
      <p:bgRef idx="1001">
        <a:schemeClr val="bg1"/>
      </p:bgRef>
    </p:bg>
    <p:spTree>
      <p:nvGrpSpPr>
        <p:cNvPr id="1" name=""/>
        <p:cNvGrpSpPr/>
        <p:nvPr/>
      </p:nvGrpSpPr>
      <p:grpSpPr>
        <a:xfrm>
          <a:off x="0" y="0"/>
          <a:ext cx="0" cy="0"/>
          <a:chOff x="0" y="0"/>
          <a:chExt cx="0" cy="0"/>
        </a:xfrm>
      </p:grpSpPr>
      <p:sp>
        <p:nvSpPr>
          <p:cNvPr id="10" name="CasellaDiTesto 9"/>
          <p:cNvSpPr txBox="1"/>
          <p:nvPr userDrawn="1"/>
        </p:nvSpPr>
        <p:spPr>
          <a:xfrm>
            <a:off x="1199455" y="3719600"/>
            <a:ext cx="1440161" cy="707886"/>
          </a:xfrm>
          <a:prstGeom prst="rect">
            <a:avLst/>
          </a:prstGeom>
          <a:noFill/>
        </p:spPr>
        <p:txBody>
          <a:bodyPr wrap="square" rtlCol="0">
            <a:spAutoFit/>
          </a:bodyPr>
          <a:lstStyle/>
          <a:p>
            <a:r>
              <a:rPr lang="en-US" sz="1000" b="0" noProof="0" dirty="0">
                <a:solidFill>
                  <a:schemeClr val="tx1"/>
                </a:solidFill>
                <a:latin typeface="+mj-lt"/>
              </a:rPr>
              <a:t>Headquarters</a:t>
            </a:r>
          </a:p>
          <a:p>
            <a:r>
              <a:rPr lang="en-US" sz="1000" b="0" noProof="0" dirty="0">
                <a:solidFill>
                  <a:schemeClr val="accent3">
                    <a:lumMod val="75000"/>
                  </a:schemeClr>
                </a:solidFill>
                <a:latin typeface="+mj-lt"/>
              </a:rPr>
              <a:t>Via Schiaffino</a:t>
            </a:r>
            <a:r>
              <a:rPr lang="en-US" sz="1000" b="0" baseline="0" noProof="0" dirty="0">
                <a:solidFill>
                  <a:schemeClr val="accent3">
                    <a:lumMod val="75000"/>
                  </a:schemeClr>
                </a:solidFill>
                <a:latin typeface="+mj-lt"/>
              </a:rPr>
              <a:t> 11</a:t>
            </a:r>
          </a:p>
          <a:p>
            <a:r>
              <a:rPr lang="en-US" sz="1000" b="0" baseline="0" noProof="0" dirty="0">
                <a:solidFill>
                  <a:schemeClr val="accent3">
                    <a:lumMod val="75000"/>
                  </a:schemeClr>
                </a:solidFill>
                <a:latin typeface="+mj-lt"/>
              </a:rPr>
              <a:t>20158 Milan Italy</a:t>
            </a:r>
          </a:p>
          <a:p>
            <a:r>
              <a:rPr lang="en-US" sz="1000" b="0" baseline="0" noProof="0" dirty="0">
                <a:solidFill>
                  <a:schemeClr val="accent3">
                    <a:lumMod val="75000"/>
                  </a:schemeClr>
                </a:solidFill>
                <a:latin typeface="+mj-lt"/>
              </a:rPr>
              <a:t>T +39-02-4951-7001</a:t>
            </a:r>
            <a:endParaRPr lang="en-US" sz="1000" b="0" noProof="0" dirty="0">
              <a:solidFill>
                <a:schemeClr val="accent3">
                  <a:lumMod val="75000"/>
                </a:schemeClr>
              </a:solidFill>
              <a:latin typeface="+mj-lt"/>
            </a:endParaRPr>
          </a:p>
        </p:txBody>
      </p:sp>
      <p:sp>
        <p:nvSpPr>
          <p:cNvPr id="11" name="CasellaDiTesto 10"/>
          <p:cNvSpPr txBox="1"/>
          <p:nvPr userDrawn="1"/>
        </p:nvSpPr>
        <p:spPr>
          <a:xfrm>
            <a:off x="3102555" y="3719600"/>
            <a:ext cx="1625293"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East</a:t>
            </a:r>
          </a:p>
          <a:p>
            <a:pPr algn="l" rtl="0" fontAlgn="base">
              <a:spcBef>
                <a:spcPct val="0"/>
              </a:spcBef>
              <a:spcAft>
                <a:spcPct val="0"/>
              </a:spcAft>
            </a:pPr>
            <a:r>
              <a:rPr lang="en-US" sz="1000" b="0" kern="1200">
                <a:solidFill>
                  <a:schemeClr val="accent3">
                    <a:lumMod val="75000"/>
                  </a:schemeClr>
                </a:solidFill>
                <a:latin typeface="+mj-lt"/>
                <a:ea typeface="+mn-ea"/>
                <a:cs typeface="Arial" charset="0"/>
              </a:rPr>
              <a:t>211 Congress </a:t>
            </a:r>
            <a:r>
              <a:rPr lang="en-US" sz="1000" b="0" kern="1200" dirty="0">
                <a:solidFill>
                  <a:schemeClr val="accent3">
                    <a:lumMod val="75000"/>
                  </a:schemeClr>
                </a:solidFill>
                <a:latin typeface="+mj-lt"/>
                <a:ea typeface="+mn-ea"/>
                <a:cs typeface="Arial" charset="0"/>
              </a:rPr>
              <a:t>Street</a:t>
            </a:r>
            <a:br>
              <a:rPr lang="en-US" sz="1000" b="0" kern="1200" dirty="0">
                <a:solidFill>
                  <a:schemeClr val="accent3">
                    <a:lumMod val="75000"/>
                  </a:schemeClr>
                </a:solidFill>
                <a:latin typeface="+mj-lt"/>
                <a:ea typeface="+mn-ea"/>
                <a:cs typeface="Arial" charset="0"/>
              </a:rPr>
            </a:br>
            <a:r>
              <a:rPr lang="en-US" sz="1000" b="0" kern="1200" dirty="0">
                <a:solidFill>
                  <a:schemeClr val="accent3">
                    <a:lumMod val="75000"/>
                  </a:schemeClr>
                </a:solidFill>
                <a:latin typeface="+mj-lt"/>
                <a:ea typeface="+mn-ea"/>
                <a:cs typeface="Arial" charset="0"/>
              </a:rPr>
              <a:t>Boston, MA 02110</a:t>
            </a:r>
            <a:br>
              <a:rPr lang="en-US" sz="1000" b="0" kern="1200" dirty="0">
                <a:solidFill>
                  <a:schemeClr val="accent3">
                    <a:lumMod val="75000"/>
                  </a:schemeClr>
                </a:solidFill>
                <a:latin typeface="+mj-lt"/>
                <a:ea typeface="+mn-ea"/>
                <a:cs typeface="Arial" charset="0"/>
              </a:rPr>
            </a:br>
            <a:r>
              <a:rPr lang="en-US" sz="1000" b="0" kern="1200" dirty="0">
                <a:solidFill>
                  <a:schemeClr val="accent3">
                    <a:lumMod val="75000"/>
                  </a:schemeClr>
                </a:solidFill>
                <a:latin typeface="+mj-lt"/>
                <a:ea typeface="+mn-ea"/>
                <a:cs typeface="Arial" charset="0"/>
              </a:rPr>
              <a:t>T: +1-617-936-0212</a:t>
            </a:r>
            <a:endParaRPr lang="en-US" sz="1000" b="0" kern="1200" noProof="0" dirty="0">
              <a:solidFill>
                <a:schemeClr val="accent3">
                  <a:lumMod val="75000"/>
                </a:schemeClr>
              </a:solidFill>
              <a:latin typeface="+mj-lt"/>
              <a:ea typeface="+mn-ea"/>
              <a:cs typeface="Arial" charset="0"/>
            </a:endParaRPr>
          </a:p>
        </p:txBody>
      </p:sp>
      <p:sp>
        <p:nvSpPr>
          <p:cNvPr id="12" name="CasellaDiTesto 11"/>
          <p:cNvSpPr txBox="1"/>
          <p:nvPr userDrawn="1"/>
        </p:nvSpPr>
        <p:spPr>
          <a:xfrm>
            <a:off x="5129074" y="3719600"/>
            <a:ext cx="1542990"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West</a:t>
            </a:r>
          </a:p>
          <a:p>
            <a:r>
              <a:rPr lang="en-US" sz="1000" b="0" noProof="0" dirty="0">
                <a:solidFill>
                  <a:schemeClr val="accent3">
                    <a:lumMod val="75000"/>
                  </a:schemeClr>
                </a:solidFill>
                <a:latin typeface="+mj-lt"/>
              </a:rPr>
              <a:t>12655 W. Jefferson Blvd</a:t>
            </a:r>
            <a:endParaRPr lang="en-US" sz="1000" b="0" baseline="0" noProof="0" dirty="0">
              <a:solidFill>
                <a:schemeClr val="accent3">
                  <a:lumMod val="75000"/>
                </a:schemeClr>
              </a:solidFill>
              <a:latin typeface="+mj-lt"/>
            </a:endParaRPr>
          </a:p>
          <a:p>
            <a:r>
              <a:rPr lang="en-US" sz="1000" b="0" baseline="0" noProof="0" dirty="0">
                <a:solidFill>
                  <a:schemeClr val="accent3">
                    <a:lumMod val="75000"/>
                  </a:schemeClr>
                </a:solidFill>
                <a:latin typeface="+mj-lt"/>
              </a:rPr>
              <a:t>Los Angeles, CA 90066</a:t>
            </a:r>
          </a:p>
          <a:p>
            <a:r>
              <a:rPr lang="en-US" sz="1000" b="0" baseline="0" noProof="0" dirty="0">
                <a:solidFill>
                  <a:schemeClr val="accent3">
                    <a:lumMod val="75000"/>
                  </a:schemeClr>
                </a:solidFill>
                <a:latin typeface="+mj-lt"/>
              </a:rPr>
              <a:t>T +1-323-524-0524</a:t>
            </a:r>
            <a:endParaRPr lang="en-US" sz="1000" b="0" noProof="0" dirty="0">
              <a:solidFill>
                <a:schemeClr val="accent3">
                  <a:lumMod val="75000"/>
                </a:schemeClr>
              </a:solidFill>
              <a:latin typeface="+mj-lt"/>
            </a:endParaRPr>
          </a:p>
        </p:txBody>
      </p:sp>
      <p:cxnSp>
        <p:nvCxnSpPr>
          <p:cNvPr id="25" name="Connettore 1 24"/>
          <p:cNvCxnSpPr/>
          <p:nvPr userDrawn="1"/>
        </p:nvCxnSpPr>
        <p:spPr bwMode="auto">
          <a:xfrm>
            <a:off x="1199456" y="3650887"/>
            <a:ext cx="9793088" cy="0"/>
          </a:xfrm>
          <a:prstGeom prst="line">
            <a:avLst/>
          </a:prstGeom>
          <a:noFill/>
          <a:ln w="9525">
            <a:solidFill>
              <a:schemeClr val="tx1"/>
            </a:solidFill>
            <a:miter lim="800000"/>
            <a:headEnd/>
            <a:tailEnd/>
          </a:ln>
          <a:effectLst/>
        </p:spPr>
      </p:cxnSp>
      <p:sp>
        <p:nvSpPr>
          <p:cNvPr id="5" name="CasellaDiTesto 4"/>
          <p:cNvSpPr txBox="1"/>
          <p:nvPr userDrawn="1"/>
        </p:nvSpPr>
        <p:spPr>
          <a:xfrm>
            <a:off x="1199455" y="3212976"/>
            <a:ext cx="1104726" cy="400110"/>
          </a:xfrm>
          <a:prstGeom prst="rect">
            <a:avLst/>
          </a:prstGeom>
          <a:noFill/>
        </p:spPr>
        <p:txBody>
          <a:bodyPr wrap="none" rtlCol="0">
            <a:spAutoFit/>
          </a:bodyPr>
          <a:lstStyle/>
          <a:p>
            <a:r>
              <a:rPr lang="en-US" sz="2000" b="1" i="0" u="none" noProof="0" dirty="0">
                <a:solidFill>
                  <a:schemeClr val="tx1"/>
                </a:solidFill>
                <a:latin typeface="+mj-lt"/>
                <a:ea typeface="+mn-ea"/>
                <a:cs typeface="+mn-cs"/>
              </a:rPr>
              <a:t>Contacts</a:t>
            </a:r>
          </a:p>
        </p:txBody>
      </p:sp>
      <p:grpSp>
        <p:nvGrpSpPr>
          <p:cNvPr id="9" name="Gruppo 8"/>
          <p:cNvGrpSpPr/>
          <p:nvPr userDrawn="1"/>
        </p:nvGrpSpPr>
        <p:grpSpPr>
          <a:xfrm>
            <a:off x="10056440" y="3680760"/>
            <a:ext cx="891109" cy="764253"/>
            <a:chOff x="10020456" y="3668347"/>
            <a:chExt cx="891109" cy="764253"/>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3899820"/>
              <a:ext cx="144000" cy="144000"/>
            </a:xfrm>
            <a:prstGeom prst="rect">
              <a:avLst/>
            </a:prstGeom>
          </p:spPr>
        </p:pic>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0456" y="4226782"/>
              <a:ext cx="180000" cy="180000"/>
            </a:xfrm>
            <a:prstGeom prst="rect">
              <a:avLst/>
            </a:prstGeom>
          </p:spPr>
        </p:pic>
        <p:pic>
          <p:nvPicPr>
            <p:cNvPr id="7" name="Immagin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8456" y="4063301"/>
              <a:ext cx="144000" cy="144000"/>
            </a:xfrm>
            <a:prstGeom prst="rect">
              <a:avLst/>
            </a:prstGeom>
          </p:spPr>
        </p:pic>
        <p:pic>
          <p:nvPicPr>
            <p:cNvPr id="8" name="Immagin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8456" y="3736339"/>
              <a:ext cx="144000" cy="144000"/>
            </a:xfrm>
            <a:prstGeom prst="rect">
              <a:avLst/>
            </a:prstGeom>
          </p:spPr>
        </p:pic>
        <p:sp>
          <p:nvSpPr>
            <p:cNvPr id="26" name="CasellaDiTesto 25"/>
            <p:cNvSpPr txBox="1"/>
            <p:nvPr userDrawn="1"/>
          </p:nvSpPr>
          <p:spPr>
            <a:xfrm>
              <a:off x="10147800" y="3668347"/>
              <a:ext cx="630301" cy="246221"/>
            </a:xfrm>
            <a:prstGeom prst="rect">
              <a:avLst/>
            </a:prstGeom>
            <a:noFill/>
          </p:spPr>
          <p:txBody>
            <a:bodyPr wrap="none" rtlCol="0">
              <a:spAutoFit/>
            </a:bodyPr>
            <a:lstStyle/>
            <a:p>
              <a:r>
                <a:rPr lang="en-US" sz="1000">
                  <a:solidFill>
                    <a:schemeClr val="accent3">
                      <a:lumMod val="75000"/>
                    </a:schemeClr>
                  </a:solidFill>
                  <a:latin typeface="+mn-lt"/>
                </a:rPr>
                <a:t>@moviri</a:t>
              </a:r>
              <a:endParaRPr lang="en-US" sz="1000" dirty="0">
                <a:solidFill>
                  <a:schemeClr val="accent3">
                    <a:lumMod val="75000"/>
                  </a:schemeClr>
                </a:solidFill>
                <a:latin typeface="+mn-lt"/>
              </a:endParaRPr>
            </a:p>
          </p:txBody>
        </p:sp>
        <p:sp>
          <p:nvSpPr>
            <p:cNvPr id="29" name="CasellaDiTesto 28"/>
            <p:cNvSpPr txBox="1"/>
            <p:nvPr userDrawn="1"/>
          </p:nvSpPr>
          <p:spPr>
            <a:xfrm>
              <a:off x="10162642" y="3834420"/>
              <a:ext cx="748923" cy="246221"/>
            </a:xfrm>
            <a:prstGeom prst="rect">
              <a:avLst/>
            </a:prstGeom>
            <a:noFill/>
          </p:spPr>
          <p:txBody>
            <a:bodyPr wrap="none" rtlCol="0">
              <a:spAutoFit/>
            </a:bodyPr>
            <a:lstStyle/>
            <a:p>
              <a:r>
                <a:rPr lang="en-US" sz="1000">
                  <a:solidFill>
                    <a:schemeClr val="accent3">
                      <a:lumMod val="75000"/>
                    </a:schemeClr>
                  </a:solidFill>
                  <a:latin typeface="+mn-lt"/>
                </a:rPr>
                <a:t>moviricorp</a:t>
              </a:r>
              <a:endParaRPr lang="en-US" sz="1000" dirty="0">
                <a:solidFill>
                  <a:schemeClr val="accent3">
                    <a:lumMod val="75000"/>
                  </a:schemeClr>
                </a:solidFill>
                <a:latin typeface="+mn-lt"/>
              </a:endParaRPr>
            </a:p>
          </p:txBody>
        </p:sp>
        <p:sp>
          <p:nvSpPr>
            <p:cNvPr id="30" name="CasellaDiTesto 29"/>
            <p:cNvSpPr txBox="1"/>
            <p:nvPr userDrawn="1"/>
          </p:nvSpPr>
          <p:spPr>
            <a:xfrm>
              <a:off x="10158274" y="4005275"/>
              <a:ext cx="514885" cy="246221"/>
            </a:xfrm>
            <a:prstGeom prst="rect">
              <a:avLst/>
            </a:prstGeom>
            <a:noFill/>
          </p:spPr>
          <p:txBody>
            <a:bodyPr wrap="none" rtlCol="0">
              <a:spAutoFit/>
            </a:bodyPr>
            <a:lstStyle/>
            <a:p>
              <a:r>
                <a:rPr lang="en-US" sz="1000">
                  <a:solidFill>
                    <a:schemeClr val="accent3">
                      <a:lumMod val="75000"/>
                    </a:schemeClr>
                  </a:solidFill>
                  <a:latin typeface="+mn-lt"/>
                </a:rPr>
                <a:t>moviri</a:t>
              </a:r>
              <a:endParaRPr lang="en-US" sz="1000" dirty="0">
                <a:solidFill>
                  <a:schemeClr val="accent3">
                    <a:lumMod val="75000"/>
                  </a:schemeClr>
                </a:solidFill>
                <a:latin typeface="+mn-lt"/>
              </a:endParaRPr>
            </a:p>
          </p:txBody>
        </p:sp>
        <p:sp>
          <p:nvSpPr>
            <p:cNvPr id="31" name="CasellaDiTesto 30"/>
            <p:cNvSpPr txBox="1"/>
            <p:nvPr userDrawn="1"/>
          </p:nvSpPr>
          <p:spPr>
            <a:xfrm>
              <a:off x="10153827" y="4186379"/>
              <a:ext cx="579005" cy="246221"/>
            </a:xfrm>
            <a:prstGeom prst="rect">
              <a:avLst/>
            </a:prstGeom>
            <a:noFill/>
          </p:spPr>
          <p:txBody>
            <a:bodyPr wrap="none" rtlCol="0">
              <a:spAutoFit/>
            </a:bodyPr>
            <a:lstStyle/>
            <a:p>
              <a:r>
                <a:rPr lang="en-US" sz="1000">
                  <a:solidFill>
                    <a:schemeClr val="accent3">
                      <a:lumMod val="75000"/>
                    </a:schemeClr>
                  </a:solidFill>
                  <a:latin typeface="+mn-lt"/>
                </a:rPr>
                <a:t>+moviri</a:t>
              </a:r>
              <a:endParaRPr lang="en-US" sz="1000" dirty="0">
                <a:solidFill>
                  <a:schemeClr val="accent3">
                    <a:lumMod val="75000"/>
                  </a:schemeClr>
                </a:solidFill>
                <a:latin typeface="+mn-lt"/>
              </a:endParaRPr>
            </a:p>
          </p:txBody>
        </p:sp>
      </p:grpSp>
      <p:pic>
        <p:nvPicPr>
          <p:cNvPr id="27" name="Immagin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6781" y="6241438"/>
            <a:ext cx="675763" cy="180000"/>
          </a:xfrm>
          <a:prstGeom prst="rect">
            <a:avLst/>
          </a:prstGeom>
        </p:spPr>
      </p:pic>
    </p:spTree>
    <p:extLst>
      <p:ext uri="{BB962C8B-B14F-4D97-AF65-F5344CB8AC3E}">
        <p14:creationId xmlns:p14="http://schemas.microsoft.com/office/powerpoint/2010/main" val="31800230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D2B6-8D37-408A-B4AB-40597A9435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8545CE-4695-4C69-BA97-1F9584688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D7440-113E-4298-98D6-413682252570}"/>
              </a:ext>
            </a:extLst>
          </p:cNvPr>
          <p:cNvSpPr>
            <a:spLocks noGrp="1"/>
          </p:cNvSpPr>
          <p:nvPr>
            <p:ph type="dt" sz="half" idx="10"/>
          </p:nvPr>
        </p:nvSpPr>
        <p:spPr/>
        <p:txBody>
          <a:bodyPr/>
          <a:lstStyle/>
          <a:p>
            <a:fld id="{37991EBB-1F6D-4734-A93A-A355760F3A89}" type="datetimeFigureOut">
              <a:rPr lang="en-US" smtClean="0"/>
              <a:t>2020-01-28</a:t>
            </a:fld>
            <a:endParaRPr lang="en-US"/>
          </a:p>
        </p:txBody>
      </p:sp>
      <p:sp>
        <p:nvSpPr>
          <p:cNvPr id="5" name="Footer Placeholder 4">
            <a:extLst>
              <a:ext uri="{FF2B5EF4-FFF2-40B4-BE49-F238E27FC236}">
                <a16:creationId xmlns:a16="http://schemas.microsoft.com/office/drawing/2014/main" id="{81B15DF3-D109-4614-A5D7-05DB2B5E7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37214-D132-479A-872D-9D2C01D3F69B}"/>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98565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7C08-7527-4121-8E79-A7A1C49D92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E24E34-266F-43D2-9BE9-A463A16F6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3E5B24-A80F-4919-9B0E-1F1808543856}"/>
              </a:ext>
            </a:extLst>
          </p:cNvPr>
          <p:cNvSpPr>
            <a:spLocks noGrp="1"/>
          </p:cNvSpPr>
          <p:nvPr>
            <p:ph type="dt" sz="half" idx="10"/>
          </p:nvPr>
        </p:nvSpPr>
        <p:spPr/>
        <p:txBody>
          <a:bodyPr/>
          <a:lstStyle/>
          <a:p>
            <a:fld id="{37991EBB-1F6D-4734-A93A-A355760F3A89}" type="datetimeFigureOut">
              <a:rPr lang="en-US" smtClean="0"/>
              <a:t>2020-01-28</a:t>
            </a:fld>
            <a:endParaRPr lang="en-US"/>
          </a:p>
        </p:txBody>
      </p:sp>
      <p:sp>
        <p:nvSpPr>
          <p:cNvPr id="5" name="Footer Placeholder 4">
            <a:extLst>
              <a:ext uri="{FF2B5EF4-FFF2-40B4-BE49-F238E27FC236}">
                <a16:creationId xmlns:a16="http://schemas.microsoft.com/office/drawing/2014/main" id="{51F0B4F7-C301-4D86-8068-5D52657A3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9782A-C8D9-4A23-8F6B-A24900FDF117}"/>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50964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46D8-2BC2-455D-B6E8-0DBE99A96E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73045E-9D93-450D-9DEF-06D111C216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15A6C9-B447-45A3-A4B3-E508875755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A6E9B5-75BD-4D04-8CDC-F48C42AF56D6}"/>
              </a:ext>
            </a:extLst>
          </p:cNvPr>
          <p:cNvSpPr>
            <a:spLocks noGrp="1"/>
          </p:cNvSpPr>
          <p:nvPr>
            <p:ph type="dt" sz="half" idx="10"/>
          </p:nvPr>
        </p:nvSpPr>
        <p:spPr/>
        <p:txBody>
          <a:bodyPr/>
          <a:lstStyle/>
          <a:p>
            <a:fld id="{37991EBB-1F6D-4734-A93A-A355760F3A89}" type="datetimeFigureOut">
              <a:rPr lang="en-US" smtClean="0"/>
              <a:t>2020-01-28</a:t>
            </a:fld>
            <a:endParaRPr lang="en-US"/>
          </a:p>
        </p:txBody>
      </p:sp>
      <p:sp>
        <p:nvSpPr>
          <p:cNvPr id="6" name="Footer Placeholder 5">
            <a:extLst>
              <a:ext uri="{FF2B5EF4-FFF2-40B4-BE49-F238E27FC236}">
                <a16:creationId xmlns:a16="http://schemas.microsoft.com/office/drawing/2014/main" id="{07A3E1CD-1934-47D7-9B0B-67BAE3790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0FD96-8173-48DE-B320-2B78BC23E773}"/>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328232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740-7E9E-4047-A950-F5AE657565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F57CC-B359-4B27-AC5F-518214481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2189CB-4B0A-4664-8660-404A199E33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08C3EC-0A2E-4AF7-BA6A-43A0CA985E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3520CA-39A9-4901-B8CA-D9A3D8EB75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FE9766-DF64-42D6-9DE9-0EBA3CE7BF42}"/>
              </a:ext>
            </a:extLst>
          </p:cNvPr>
          <p:cNvSpPr>
            <a:spLocks noGrp="1"/>
          </p:cNvSpPr>
          <p:nvPr>
            <p:ph type="dt" sz="half" idx="10"/>
          </p:nvPr>
        </p:nvSpPr>
        <p:spPr/>
        <p:txBody>
          <a:bodyPr/>
          <a:lstStyle/>
          <a:p>
            <a:fld id="{37991EBB-1F6D-4734-A93A-A355760F3A89}" type="datetimeFigureOut">
              <a:rPr lang="en-US" smtClean="0"/>
              <a:t>2020-01-28</a:t>
            </a:fld>
            <a:endParaRPr lang="en-US"/>
          </a:p>
        </p:txBody>
      </p:sp>
      <p:sp>
        <p:nvSpPr>
          <p:cNvPr id="8" name="Footer Placeholder 7">
            <a:extLst>
              <a:ext uri="{FF2B5EF4-FFF2-40B4-BE49-F238E27FC236}">
                <a16:creationId xmlns:a16="http://schemas.microsoft.com/office/drawing/2014/main" id="{1789C26F-D8C5-4FED-AB75-B2574DF8F6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0A03B0-6911-42CF-8598-0FB7650B0F6C}"/>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1289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1752-A55F-424B-BB36-149440685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50427F-861A-451E-A810-C156E4021E20}"/>
              </a:ext>
            </a:extLst>
          </p:cNvPr>
          <p:cNvSpPr>
            <a:spLocks noGrp="1"/>
          </p:cNvSpPr>
          <p:nvPr>
            <p:ph type="dt" sz="half" idx="10"/>
          </p:nvPr>
        </p:nvSpPr>
        <p:spPr/>
        <p:txBody>
          <a:bodyPr/>
          <a:lstStyle/>
          <a:p>
            <a:fld id="{37991EBB-1F6D-4734-A93A-A355760F3A89}" type="datetimeFigureOut">
              <a:rPr lang="en-US" smtClean="0"/>
              <a:t>2020-01-28</a:t>
            </a:fld>
            <a:endParaRPr lang="en-US"/>
          </a:p>
        </p:txBody>
      </p:sp>
      <p:sp>
        <p:nvSpPr>
          <p:cNvPr id="4" name="Footer Placeholder 3">
            <a:extLst>
              <a:ext uri="{FF2B5EF4-FFF2-40B4-BE49-F238E27FC236}">
                <a16:creationId xmlns:a16="http://schemas.microsoft.com/office/drawing/2014/main" id="{8B7DAF48-DBE8-40AF-A00E-B83E50A9A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8FC0A2-815F-4142-A519-FA7C985ECE9B}"/>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405952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2DBAC-FC19-432D-B4F8-BA3698A0F24F}"/>
              </a:ext>
            </a:extLst>
          </p:cNvPr>
          <p:cNvSpPr>
            <a:spLocks noGrp="1"/>
          </p:cNvSpPr>
          <p:nvPr>
            <p:ph type="dt" sz="half" idx="10"/>
          </p:nvPr>
        </p:nvSpPr>
        <p:spPr/>
        <p:txBody>
          <a:bodyPr/>
          <a:lstStyle/>
          <a:p>
            <a:fld id="{37991EBB-1F6D-4734-A93A-A355760F3A89}" type="datetimeFigureOut">
              <a:rPr lang="en-US" smtClean="0"/>
              <a:t>2020-01-28</a:t>
            </a:fld>
            <a:endParaRPr lang="en-US"/>
          </a:p>
        </p:txBody>
      </p:sp>
      <p:sp>
        <p:nvSpPr>
          <p:cNvPr id="3" name="Footer Placeholder 2">
            <a:extLst>
              <a:ext uri="{FF2B5EF4-FFF2-40B4-BE49-F238E27FC236}">
                <a16:creationId xmlns:a16="http://schemas.microsoft.com/office/drawing/2014/main" id="{A99CAD15-547C-4E0D-B209-51A7D107FE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BF65FA-A2C2-4F84-A9F2-5520ADE0DDE3}"/>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418746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9E62-6AAF-408F-B3A0-C5B3D0D62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73D079-D46A-401B-94F9-6552F608B3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EBE2F3-99A6-42D2-87E1-82A0B6E58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D7350-9969-471E-BF86-C4C548C66FC7}"/>
              </a:ext>
            </a:extLst>
          </p:cNvPr>
          <p:cNvSpPr>
            <a:spLocks noGrp="1"/>
          </p:cNvSpPr>
          <p:nvPr>
            <p:ph type="dt" sz="half" idx="10"/>
          </p:nvPr>
        </p:nvSpPr>
        <p:spPr/>
        <p:txBody>
          <a:bodyPr/>
          <a:lstStyle/>
          <a:p>
            <a:fld id="{37991EBB-1F6D-4734-A93A-A355760F3A89}" type="datetimeFigureOut">
              <a:rPr lang="en-US" smtClean="0"/>
              <a:t>2020-01-28</a:t>
            </a:fld>
            <a:endParaRPr lang="en-US"/>
          </a:p>
        </p:txBody>
      </p:sp>
      <p:sp>
        <p:nvSpPr>
          <p:cNvPr id="6" name="Footer Placeholder 5">
            <a:extLst>
              <a:ext uri="{FF2B5EF4-FFF2-40B4-BE49-F238E27FC236}">
                <a16:creationId xmlns:a16="http://schemas.microsoft.com/office/drawing/2014/main" id="{1DE4A5B2-C61D-4A82-81E5-E4E9FDCF9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17CB5-3031-40D6-87C1-DCFB64DE6194}"/>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2427800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D40E-D704-40A2-AA1C-87529388F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DB3DE-BC38-403E-881C-BAEE8E7AF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2A80D3-008D-4F53-AF62-4EB235F05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7610D-622E-4B1A-818A-5DEDBD5BA783}"/>
              </a:ext>
            </a:extLst>
          </p:cNvPr>
          <p:cNvSpPr>
            <a:spLocks noGrp="1"/>
          </p:cNvSpPr>
          <p:nvPr>
            <p:ph type="dt" sz="half" idx="10"/>
          </p:nvPr>
        </p:nvSpPr>
        <p:spPr/>
        <p:txBody>
          <a:bodyPr/>
          <a:lstStyle/>
          <a:p>
            <a:fld id="{37991EBB-1F6D-4734-A93A-A355760F3A89}" type="datetimeFigureOut">
              <a:rPr lang="en-US" smtClean="0"/>
              <a:t>2020-01-28</a:t>
            </a:fld>
            <a:endParaRPr lang="en-US"/>
          </a:p>
        </p:txBody>
      </p:sp>
      <p:sp>
        <p:nvSpPr>
          <p:cNvPr id="6" name="Footer Placeholder 5">
            <a:extLst>
              <a:ext uri="{FF2B5EF4-FFF2-40B4-BE49-F238E27FC236}">
                <a16:creationId xmlns:a16="http://schemas.microsoft.com/office/drawing/2014/main" id="{577AD552-8A45-4589-A0D4-DDFA7C06AB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FCBE5-8E60-4E4C-A956-D96AFD561375}"/>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205794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BF49E-62B6-455D-A27D-2574287D4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D907FD-B5CE-46F7-B71E-F111FF47D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85727-8E72-47FC-9832-3EC3584762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91EBB-1F6D-4734-A93A-A355760F3A89}" type="datetimeFigureOut">
              <a:rPr lang="en-US" smtClean="0"/>
              <a:t>2020-01-28</a:t>
            </a:fld>
            <a:endParaRPr lang="en-US"/>
          </a:p>
        </p:txBody>
      </p:sp>
      <p:sp>
        <p:nvSpPr>
          <p:cNvPr id="5" name="Footer Placeholder 4">
            <a:extLst>
              <a:ext uri="{FF2B5EF4-FFF2-40B4-BE49-F238E27FC236}">
                <a16:creationId xmlns:a16="http://schemas.microsoft.com/office/drawing/2014/main" id="{8AD12921-4A58-40A6-9977-F459E7865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F08FCF-2041-423B-9B7E-B8EBBEA10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A762A-F07B-46FD-8B07-B4193F1C534F}" type="slidenum">
              <a:rPr lang="en-US" smtClean="0"/>
              <a:t>‹#›</a:t>
            </a:fld>
            <a:endParaRPr lang="en-US"/>
          </a:p>
        </p:txBody>
      </p:sp>
    </p:spTree>
    <p:extLst>
      <p:ext uri="{BB962C8B-B14F-4D97-AF65-F5344CB8AC3E}">
        <p14:creationId xmlns:p14="http://schemas.microsoft.com/office/powerpoint/2010/main" val="3205817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3"/>
          </p:nvPr>
        </p:nvSpPr>
        <p:spPr>
          <a:xfrm>
            <a:off x="1199456" y="3686120"/>
            <a:ext cx="9793088" cy="992206"/>
          </a:xfrm>
        </p:spPr>
        <p:txBody>
          <a:bodyPr/>
          <a:lstStyle/>
          <a:p>
            <a:r>
              <a:rPr lang="en-US" dirty="0"/>
              <a:t>Applying Value Proposition and Documentation Options with</a:t>
            </a:r>
          </a:p>
          <a:p>
            <a:r>
              <a:rPr lang="en-US" dirty="0"/>
              <a:t> Filter Based Reporting</a:t>
            </a:r>
          </a:p>
        </p:txBody>
      </p:sp>
      <p:sp>
        <p:nvSpPr>
          <p:cNvPr id="3" name="Segnaposto testo 2"/>
          <p:cNvSpPr>
            <a:spLocks noGrp="1"/>
          </p:cNvSpPr>
          <p:nvPr>
            <p:ph type="body" sz="quarter" idx="10"/>
          </p:nvPr>
        </p:nvSpPr>
        <p:spPr/>
        <p:txBody>
          <a:bodyPr/>
          <a:lstStyle/>
          <a:p>
            <a:r>
              <a:rPr lang="en-US" dirty="0"/>
              <a:t>Conversations about TSCO </a:t>
            </a:r>
          </a:p>
        </p:txBody>
      </p:sp>
      <p:sp>
        <p:nvSpPr>
          <p:cNvPr id="4" name="Segnaposto testo 3"/>
          <p:cNvSpPr>
            <a:spLocks noGrp="1"/>
          </p:cNvSpPr>
          <p:nvPr>
            <p:ph type="body" sz="quarter" idx="12"/>
          </p:nvPr>
        </p:nvSpPr>
        <p:spPr/>
        <p:txBody>
          <a:bodyPr/>
          <a:lstStyle/>
          <a:p>
            <a:r>
              <a:rPr lang="en-US" dirty="0"/>
              <a:t>Andrea Gallo – </a:t>
            </a:r>
            <a:r>
              <a:rPr lang="en-US" err="1"/>
              <a:t>andrea</a:t>
            </a:r>
            <a:r>
              <a:rPr lang="en-US"/>
              <a:t>.gallo@moviri.com</a:t>
            </a:r>
            <a:endParaRPr lang="en-US" dirty="0"/>
          </a:p>
        </p:txBody>
      </p:sp>
      <p:sp>
        <p:nvSpPr>
          <p:cNvPr id="5" name="Titolo 4"/>
          <p:cNvSpPr>
            <a:spLocks noGrp="1"/>
          </p:cNvSpPr>
          <p:nvPr>
            <p:ph type="title"/>
          </p:nvPr>
        </p:nvSpPr>
        <p:spPr/>
        <p:txBody>
          <a:bodyPr/>
          <a:lstStyle/>
          <a:p>
            <a:r>
              <a:rPr lang="en-US" dirty="0"/>
              <a:t>Quest for Actionable Intelligence</a:t>
            </a:r>
            <a:endParaRPr lang="it-IT" dirty="0"/>
          </a:p>
        </p:txBody>
      </p:sp>
    </p:spTree>
    <p:extLst>
      <p:ext uri="{BB962C8B-B14F-4D97-AF65-F5344CB8AC3E}">
        <p14:creationId xmlns:p14="http://schemas.microsoft.com/office/powerpoint/2010/main" val="253832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0C756-253E-452D-9385-4C863C2FF2B4}"/>
              </a:ext>
            </a:extLst>
          </p:cNvPr>
          <p:cNvSpPr>
            <a:spLocks noGrp="1"/>
          </p:cNvSpPr>
          <p:nvPr>
            <p:ph type="title"/>
          </p:nvPr>
        </p:nvSpPr>
        <p:spPr>
          <a:xfrm rot="16200000">
            <a:off x="-2727339" y="2727339"/>
            <a:ext cx="6078071" cy="623394"/>
          </a:xfrm>
        </p:spPr>
        <p:txBody>
          <a:bodyPr/>
          <a:lstStyle/>
          <a:p>
            <a:r>
              <a:rPr lang="en-US" dirty="0"/>
              <a:t>Overview of the demo</a:t>
            </a:r>
          </a:p>
        </p:txBody>
      </p:sp>
      <p:sp>
        <p:nvSpPr>
          <p:cNvPr id="3" name="Text Placeholder 2">
            <a:extLst>
              <a:ext uri="{FF2B5EF4-FFF2-40B4-BE49-F238E27FC236}">
                <a16:creationId xmlns:a16="http://schemas.microsoft.com/office/drawing/2014/main" id="{8FE441E0-2EA7-48FF-AD70-FE5A7A322386}"/>
              </a:ext>
            </a:extLst>
          </p:cNvPr>
          <p:cNvSpPr>
            <a:spLocks noGrp="1"/>
          </p:cNvSpPr>
          <p:nvPr>
            <p:ph type="body" sz="quarter" idx="10"/>
          </p:nvPr>
        </p:nvSpPr>
        <p:spPr>
          <a:xfrm>
            <a:off x="842042" y="268940"/>
            <a:ext cx="5504969" cy="5311155"/>
          </a:xfrm>
        </p:spPr>
        <p:txBody>
          <a:bodyPr/>
          <a:lstStyle/>
          <a:p>
            <a:r>
              <a:rPr lang="en-US" dirty="0"/>
              <a:t>Make the Filter Based Reporting Bucket</a:t>
            </a:r>
          </a:p>
          <a:p>
            <a:r>
              <a:rPr lang="en-US" dirty="0"/>
              <a:t>Make the Windows Device Study Bucket</a:t>
            </a:r>
          </a:p>
          <a:p>
            <a:r>
              <a:rPr lang="en-US" dirty="0"/>
              <a:t>Make the </a:t>
            </a:r>
            <a:r>
              <a:rPr lang="en-US" dirty="0" err="1"/>
              <a:t>WindowsStudyFilter</a:t>
            </a:r>
            <a:endParaRPr lang="en-US" dirty="0"/>
          </a:p>
          <a:p>
            <a:r>
              <a:rPr lang="en-US" dirty="0"/>
              <a:t>Set Filter to (</a:t>
            </a:r>
            <a:r>
              <a:rPr lang="en-US" dirty="0" err="1"/>
              <a:t>tag:windows</a:t>
            </a:r>
            <a:r>
              <a:rPr lang="en-US" dirty="0"/>
              <a:t>)</a:t>
            </a:r>
          </a:p>
          <a:p>
            <a:r>
              <a:rPr lang="en-US" dirty="0"/>
              <a:t>Make Reports</a:t>
            </a:r>
          </a:p>
          <a:p>
            <a:endParaRPr lang="en-US" dirty="0"/>
          </a:p>
          <a:p>
            <a:endParaRPr lang="en-US" dirty="0"/>
          </a:p>
          <a:p>
            <a:r>
              <a:rPr lang="en-US" dirty="0"/>
              <a:t>Make CPU Study Bucket</a:t>
            </a:r>
          </a:p>
          <a:p>
            <a:r>
              <a:rPr lang="en-US" dirty="0"/>
              <a:t>Make </a:t>
            </a:r>
            <a:r>
              <a:rPr lang="en-US" dirty="0" err="1"/>
              <a:t>CPUStudyFilter</a:t>
            </a:r>
            <a:endParaRPr lang="en-US" dirty="0"/>
          </a:p>
          <a:p>
            <a:r>
              <a:rPr lang="en-US" dirty="0"/>
              <a:t>Set Filter to  </a:t>
            </a:r>
          </a:p>
          <a:p>
            <a:pPr indent="0">
              <a:buNone/>
            </a:pPr>
            <a:r>
              <a:rPr lang="en-US" dirty="0"/>
              <a:t> </a:t>
            </a:r>
            <a:r>
              <a:rPr lang="en-US" altLang="en-US" sz="2000" dirty="0">
                <a:solidFill>
                  <a:srgbClr val="333333"/>
                </a:solidFill>
                <a:latin typeface="Open Sans"/>
              </a:rPr>
              <a:t>(</a:t>
            </a:r>
            <a:r>
              <a:rPr lang="en-US" altLang="en-US" sz="2000" dirty="0" err="1">
                <a:solidFill>
                  <a:srgbClr val="333333"/>
                </a:solidFill>
                <a:latin typeface="Open Sans"/>
              </a:rPr>
              <a:t>type:sys</a:t>
            </a:r>
            <a:r>
              <a:rPr lang="en-US" altLang="en-US" sz="2000" dirty="0">
                <a:solidFill>
                  <a:srgbClr val="333333"/>
                </a:solidFill>
                <a:latin typeface="Open Sans"/>
              </a:rPr>
              <a:t> -</a:t>
            </a:r>
            <a:r>
              <a:rPr lang="en-US" altLang="en-US" sz="2000" dirty="0" err="1">
                <a:solidFill>
                  <a:srgbClr val="333333"/>
                </a:solidFill>
                <a:latin typeface="Open Sans"/>
              </a:rPr>
              <a:t>type:object</a:t>
            </a:r>
            <a:r>
              <a:rPr lang="en-US" altLang="en-US" sz="2000" dirty="0">
                <a:solidFill>
                  <a:srgbClr val="333333"/>
                </a:solidFill>
                <a:latin typeface="Open Sans"/>
              </a:rPr>
              <a:t> -Storage* -"Datastore")</a:t>
            </a:r>
            <a:endParaRPr lang="en-US" altLang="en-US" sz="1800" dirty="0">
              <a:solidFill>
                <a:srgbClr val="333333"/>
              </a:solidFill>
              <a:latin typeface="Open Sans"/>
            </a:endParaRPr>
          </a:p>
          <a:p>
            <a:r>
              <a:rPr lang="en-US" dirty="0"/>
              <a:t> Make Reports AND / OR Copy Reports</a:t>
            </a:r>
          </a:p>
        </p:txBody>
      </p:sp>
      <p:pic>
        <p:nvPicPr>
          <p:cNvPr id="4" name="Picture 3">
            <a:extLst>
              <a:ext uri="{FF2B5EF4-FFF2-40B4-BE49-F238E27FC236}">
                <a16:creationId xmlns:a16="http://schemas.microsoft.com/office/drawing/2014/main" id="{DF902A2F-B3C1-493F-83A6-11C05DC3074C}"/>
              </a:ext>
            </a:extLst>
          </p:cNvPr>
          <p:cNvPicPr>
            <a:picLocks noChangeAspect="1"/>
          </p:cNvPicPr>
          <p:nvPr/>
        </p:nvPicPr>
        <p:blipFill>
          <a:blip r:embed="rId3"/>
          <a:stretch>
            <a:fillRect/>
          </a:stretch>
        </p:blipFill>
        <p:spPr>
          <a:xfrm>
            <a:off x="6096000" y="268941"/>
            <a:ext cx="6749194" cy="5311155"/>
          </a:xfrm>
          <a:prstGeom prst="rect">
            <a:avLst/>
          </a:prstGeom>
        </p:spPr>
      </p:pic>
      <p:sp>
        <p:nvSpPr>
          <p:cNvPr id="7" name="Rectangle 3">
            <a:extLst>
              <a:ext uri="{FF2B5EF4-FFF2-40B4-BE49-F238E27FC236}">
                <a16:creationId xmlns:a16="http://schemas.microsoft.com/office/drawing/2014/main" id="{4422353F-5E15-4E39-AA74-8C172F6A73D3}"/>
              </a:ext>
            </a:extLst>
          </p:cNvPr>
          <p:cNvSpPr>
            <a:spLocks noChangeArrowheads="1"/>
          </p:cNvSpPr>
          <p:nvPr/>
        </p:nvSpPr>
        <p:spPr bwMode="auto">
          <a:xfrm>
            <a:off x="0" y="-269304"/>
            <a:ext cx="65" cy="5386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6933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15D0CB-BC18-4A2D-9E8A-2347E29248F3}"/>
              </a:ext>
            </a:extLst>
          </p:cNvPr>
          <p:cNvPicPr>
            <a:picLocks noChangeAspect="1"/>
          </p:cNvPicPr>
          <p:nvPr/>
        </p:nvPicPr>
        <p:blipFill>
          <a:blip r:embed="rId3"/>
          <a:stretch>
            <a:fillRect/>
          </a:stretch>
        </p:blipFill>
        <p:spPr>
          <a:xfrm>
            <a:off x="7417788" y="-100178"/>
            <a:ext cx="4999905" cy="287308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4B062079-272A-4F95-A182-A2E2FF81D307}"/>
              </a:ext>
            </a:extLst>
          </p:cNvPr>
          <p:cNvSpPr>
            <a:spLocks noGrp="1"/>
          </p:cNvSpPr>
          <p:nvPr>
            <p:ph type="title"/>
          </p:nvPr>
        </p:nvSpPr>
        <p:spPr>
          <a:xfrm rot="16200000">
            <a:off x="-2848786" y="2896111"/>
            <a:ext cx="6504319" cy="712092"/>
          </a:xfrm>
        </p:spPr>
        <p:txBody>
          <a:bodyPr/>
          <a:lstStyle/>
          <a:p>
            <a:r>
              <a:rPr lang="en-US" dirty="0"/>
              <a:t>Summary, Questions, Conversation</a:t>
            </a:r>
          </a:p>
        </p:txBody>
      </p:sp>
      <p:pic>
        <p:nvPicPr>
          <p:cNvPr id="4" name="Picture 3">
            <a:extLst>
              <a:ext uri="{FF2B5EF4-FFF2-40B4-BE49-F238E27FC236}">
                <a16:creationId xmlns:a16="http://schemas.microsoft.com/office/drawing/2014/main" id="{D82E6FD5-4E45-43BA-AD61-2E198FFBD36F}"/>
              </a:ext>
            </a:extLst>
          </p:cNvPr>
          <p:cNvPicPr>
            <a:picLocks noChangeAspect="1"/>
          </p:cNvPicPr>
          <p:nvPr/>
        </p:nvPicPr>
        <p:blipFill>
          <a:blip r:embed="rId4"/>
          <a:stretch>
            <a:fillRect/>
          </a:stretch>
        </p:blipFill>
        <p:spPr>
          <a:xfrm>
            <a:off x="1048522" y="257272"/>
            <a:ext cx="6205620" cy="339181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2904B88-D9F1-4544-9871-55224B1001F3}"/>
              </a:ext>
            </a:extLst>
          </p:cNvPr>
          <p:cNvPicPr>
            <a:picLocks noChangeAspect="1"/>
          </p:cNvPicPr>
          <p:nvPr/>
        </p:nvPicPr>
        <p:blipFill>
          <a:blip r:embed="rId5"/>
          <a:stretch>
            <a:fillRect/>
          </a:stretch>
        </p:blipFill>
        <p:spPr>
          <a:xfrm>
            <a:off x="6804691" y="3176291"/>
            <a:ext cx="6532258" cy="310304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C0ABC8F-640B-4A33-8EEC-2FE3DD76746C}"/>
              </a:ext>
            </a:extLst>
          </p:cNvPr>
          <p:cNvPicPr>
            <a:picLocks noChangeAspect="1"/>
          </p:cNvPicPr>
          <p:nvPr/>
        </p:nvPicPr>
        <p:blipFill>
          <a:blip r:embed="rId6"/>
          <a:stretch>
            <a:fillRect/>
          </a:stretch>
        </p:blipFill>
        <p:spPr>
          <a:xfrm>
            <a:off x="1491158" y="3854396"/>
            <a:ext cx="5041829" cy="317629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7FFC415-D8E5-4AAE-96D8-996F8D2239AB}"/>
              </a:ext>
            </a:extLst>
          </p:cNvPr>
          <p:cNvSpPr txBox="1"/>
          <p:nvPr/>
        </p:nvSpPr>
        <p:spPr>
          <a:xfrm>
            <a:off x="2804429" y="6161479"/>
            <a:ext cx="8000524" cy="646331"/>
          </a:xfrm>
          <a:prstGeom prst="rect">
            <a:avLst/>
          </a:prstGeom>
          <a:solidFill>
            <a:schemeClr val="bg1">
              <a:lumMod val="95000"/>
              <a:alpha val="80000"/>
            </a:schemeClr>
          </a:solidFill>
          <a:effectLst>
            <a:outerShdw sx="1000" sy="1000" algn="ctr" rotWithShape="0">
              <a:schemeClr val="bg1"/>
            </a:outerShdw>
          </a:effectLst>
        </p:spPr>
        <p:txBody>
          <a:bodyPr wrap="none" rtlCol="0">
            <a:spAutoFit/>
          </a:bodyPr>
          <a:lstStyle/>
          <a:p>
            <a:r>
              <a:rPr lang="en-US" sz="3600" dirty="0"/>
              <a:t>If I can do THAT, then I should be able to…</a:t>
            </a:r>
          </a:p>
        </p:txBody>
      </p:sp>
    </p:spTree>
    <p:extLst>
      <p:ext uri="{BB962C8B-B14F-4D97-AF65-F5344CB8AC3E}">
        <p14:creationId xmlns:p14="http://schemas.microsoft.com/office/powerpoint/2010/main" val="425122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8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204B-65CE-44A9-8CB7-98E90491ED3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61CF90FF-E335-4D4C-A67F-3FC058E98EE5}"/>
              </a:ext>
            </a:extLst>
          </p:cNvPr>
          <p:cNvSpPr>
            <a:spLocks noGrp="1"/>
          </p:cNvSpPr>
          <p:nvPr>
            <p:ph type="body" sz="quarter" idx="10"/>
          </p:nvPr>
        </p:nvSpPr>
        <p:spPr>
          <a:xfrm>
            <a:off x="469021" y="1461702"/>
            <a:ext cx="11099587" cy="4544651"/>
          </a:xfrm>
        </p:spPr>
        <p:txBody>
          <a:bodyPr>
            <a:normAutofit/>
          </a:bodyPr>
          <a:lstStyle/>
          <a:p>
            <a:pPr marL="342900" indent="-342900">
              <a:buFont typeface="Wingdings" panose="05000000000000000000" pitchFamily="2" charset="2"/>
              <a:buChar char="q"/>
            </a:pPr>
            <a:r>
              <a:rPr lang="en-US" sz="2800" dirty="0"/>
              <a:t>Introduce Moviri</a:t>
            </a:r>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Review the TSCO Layout, Business Model Canvas, and Value Proposition</a:t>
            </a:r>
          </a:p>
          <a:p>
            <a:pPr marL="342900" indent="-342900">
              <a:buFont typeface="Wingdings" panose="05000000000000000000" pitchFamily="2" charset="2"/>
              <a:buChar char="q"/>
            </a:pPr>
            <a:r>
              <a:rPr lang="en-US" sz="2800" dirty="0"/>
              <a:t>Review our Value Proposition for Capacity Manager</a:t>
            </a:r>
          </a:p>
          <a:p>
            <a:pPr marL="342900" indent="-342900">
              <a:buFont typeface="Wingdings" panose="05000000000000000000" pitchFamily="2" charset="2"/>
              <a:buChar char="q"/>
            </a:pPr>
            <a:r>
              <a:rPr lang="en-US" sz="2800" dirty="0"/>
              <a:t>Expand that Value proposition</a:t>
            </a:r>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Focus on Filter Based Reporting as a product &amp; Service Solution for our Capacity Manager</a:t>
            </a:r>
          </a:p>
          <a:p>
            <a:pPr indent="0">
              <a:buNone/>
            </a:pPr>
            <a:endParaRPr lang="en-US" sz="2800" dirty="0"/>
          </a:p>
          <a:p>
            <a:pPr marL="342900" indent="-342900">
              <a:buFont typeface="Wingdings" panose="05000000000000000000" pitchFamily="2" charset="2"/>
              <a:buChar char="q"/>
            </a:pPr>
            <a:r>
              <a:rPr lang="en-US" sz="2800" dirty="0"/>
              <a:t>Live Demo  ?? </a:t>
            </a:r>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Review, Questions and Conversation</a:t>
            </a:r>
          </a:p>
        </p:txBody>
      </p:sp>
    </p:spTree>
    <p:extLst>
      <p:ext uri="{BB962C8B-B14F-4D97-AF65-F5344CB8AC3E}">
        <p14:creationId xmlns:p14="http://schemas.microsoft.com/office/powerpoint/2010/main" val="28659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D6DE-1EA5-4BCF-9A55-12C749642598}"/>
              </a:ext>
            </a:extLst>
          </p:cNvPr>
          <p:cNvSpPr>
            <a:spLocks noGrp="1"/>
          </p:cNvSpPr>
          <p:nvPr>
            <p:ph type="title"/>
          </p:nvPr>
        </p:nvSpPr>
        <p:spPr>
          <a:xfrm>
            <a:off x="3990864" y="365125"/>
            <a:ext cx="7362936" cy="1325563"/>
          </a:xfrm>
        </p:spPr>
        <p:txBody>
          <a:bodyPr/>
          <a:lstStyle/>
          <a:p>
            <a:r>
              <a:rPr lang="en-US" dirty="0"/>
              <a:t>Why Listen To Us</a:t>
            </a:r>
          </a:p>
        </p:txBody>
      </p:sp>
      <p:sp>
        <p:nvSpPr>
          <p:cNvPr id="3" name="Content Placeholder 2">
            <a:extLst>
              <a:ext uri="{FF2B5EF4-FFF2-40B4-BE49-F238E27FC236}">
                <a16:creationId xmlns:a16="http://schemas.microsoft.com/office/drawing/2014/main" id="{60BD374B-089C-4FB5-88E1-78D277A17BFB}"/>
              </a:ext>
            </a:extLst>
          </p:cNvPr>
          <p:cNvSpPr>
            <a:spLocks noGrp="1"/>
          </p:cNvSpPr>
          <p:nvPr>
            <p:ph idx="1"/>
          </p:nvPr>
        </p:nvSpPr>
        <p:spPr>
          <a:xfrm>
            <a:off x="838200" y="1743117"/>
            <a:ext cx="9920288" cy="4697329"/>
          </a:xfrm>
        </p:spPr>
        <p:txBody>
          <a:bodyPr>
            <a:normAutofit fontScale="85000" lnSpcReduction="20000"/>
          </a:bodyPr>
          <a:lstStyle/>
          <a:p>
            <a:r>
              <a:rPr lang="en-US" dirty="0"/>
              <a:t>Movìri is a global IT consultancy with multiple offices in the US and around the globe</a:t>
            </a:r>
          </a:p>
          <a:p>
            <a:r>
              <a:rPr lang="en-US" dirty="0"/>
              <a:t>More than 200 engineers worldwide  </a:t>
            </a:r>
          </a:p>
          <a:p>
            <a:pPr lvl="1"/>
            <a:r>
              <a:rPr lang="en-US" dirty="0"/>
              <a:t>More Doctors than most hospitals </a:t>
            </a:r>
            <a:r>
              <a:rPr lang="en-US" dirty="0">
                <a:sym typeface="Wingdings" panose="05000000000000000000" pitchFamily="2" charset="2"/>
              </a:rPr>
              <a:t></a:t>
            </a:r>
            <a:endParaRPr lang="en-US" dirty="0"/>
          </a:p>
          <a:p>
            <a:r>
              <a:rPr lang="en-US" b="1" dirty="0"/>
              <a:t>Developers of Caplan, become BMC TrueSight Capacity Optimization</a:t>
            </a:r>
          </a:p>
          <a:p>
            <a:r>
              <a:rPr lang="en-US" dirty="0"/>
              <a:t>Movìri has several lines of business:  </a:t>
            </a:r>
          </a:p>
          <a:p>
            <a:pPr lvl="1"/>
            <a:r>
              <a:rPr lang="en-US" dirty="0"/>
              <a:t>Testing &amp; Optimization</a:t>
            </a:r>
          </a:p>
          <a:p>
            <a:pPr lvl="1"/>
            <a:r>
              <a:rPr lang="en-US" dirty="0"/>
              <a:t>Monitoring</a:t>
            </a:r>
          </a:p>
          <a:p>
            <a:pPr lvl="1"/>
            <a:r>
              <a:rPr lang="en-US" dirty="0"/>
              <a:t>Operations and Cloud</a:t>
            </a:r>
          </a:p>
          <a:p>
            <a:pPr lvl="1"/>
            <a:r>
              <a:rPr lang="en-US" dirty="0"/>
              <a:t>Security, Analytics</a:t>
            </a:r>
          </a:p>
          <a:p>
            <a:pPr lvl="1"/>
            <a:r>
              <a:rPr lang="en-US" dirty="0"/>
              <a:t>Capacity Management </a:t>
            </a:r>
          </a:p>
          <a:p>
            <a:r>
              <a:rPr lang="en-US" dirty="0"/>
              <a:t>Big picture, many disciplines, much experience</a:t>
            </a:r>
          </a:p>
          <a:p>
            <a:pPr lvl="1"/>
            <a:r>
              <a:rPr lang="en-US" dirty="0"/>
              <a:t>ContentWise.com;  Cleafy.com; AKAMAS.IO</a:t>
            </a:r>
          </a:p>
          <a:p>
            <a:r>
              <a:rPr lang="en-US" sz="3800" dirty="0"/>
              <a:t>We can help you do this quickly and cleanly</a:t>
            </a:r>
          </a:p>
        </p:txBody>
      </p:sp>
      <p:sp>
        <p:nvSpPr>
          <p:cNvPr id="5" name="Star: 5 Points 4">
            <a:extLst>
              <a:ext uri="{FF2B5EF4-FFF2-40B4-BE49-F238E27FC236}">
                <a16:creationId xmlns:a16="http://schemas.microsoft.com/office/drawing/2014/main" id="{F763545D-9FE4-4BE0-9BC7-D93E92455CEC}"/>
              </a:ext>
            </a:extLst>
          </p:cNvPr>
          <p:cNvSpPr/>
          <p:nvPr/>
        </p:nvSpPr>
        <p:spPr>
          <a:xfrm>
            <a:off x="11069052" y="11350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2">
            <a:extLst>
              <a:ext uri="{FF2B5EF4-FFF2-40B4-BE49-F238E27FC236}">
                <a16:creationId xmlns:a16="http://schemas.microsoft.com/office/drawing/2014/main" id="{0FB32158-9838-48F8-BC87-5F9396960D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417554"/>
            <a:ext cx="3152665" cy="1160840"/>
          </a:xfrm>
          <a:prstGeom prst="rect">
            <a:avLst/>
          </a:prstGeom>
        </p:spPr>
      </p:pic>
      <p:pic>
        <p:nvPicPr>
          <p:cNvPr id="4" name="Picture 3">
            <a:extLst>
              <a:ext uri="{FF2B5EF4-FFF2-40B4-BE49-F238E27FC236}">
                <a16:creationId xmlns:a16="http://schemas.microsoft.com/office/drawing/2014/main" id="{A4165303-49E9-4779-9605-E6C2F31527C3}"/>
              </a:ext>
            </a:extLst>
          </p:cNvPr>
          <p:cNvPicPr>
            <a:picLocks noChangeAspect="1"/>
          </p:cNvPicPr>
          <p:nvPr/>
        </p:nvPicPr>
        <p:blipFill>
          <a:blip r:embed="rId4"/>
          <a:stretch>
            <a:fillRect/>
          </a:stretch>
        </p:blipFill>
        <p:spPr>
          <a:xfrm>
            <a:off x="10334625" y="4091781"/>
            <a:ext cx="1019175" cy="323850"/>
          </a:xfrm>
          <a:prstGeom prst="rect">
            <a:avLst/>
          </a:prstGeom>
        </p:spPr>
      </p:pic>
      <p:pic>
        <p:nvPicPr>
          <p:cNvPr id="9" name="Picture 8">
            <a:extLst>
              <a:ext uri="{FF2B5EF4-FFF2-40B4-BE49-F238E27FC236}">
                <a16:creationId xmlns:a16="http://schemas.microsoft.com/office/drawing/2014/main" id="{7B170E0A-321D-4698-97A3-7D8CEE9C74EF}"/>
              </a:ext>
            </a:extLst>
          </p:cNvPr>
          <p:cNvPicPr>
            <a:picLocks noChangeAspect="1"/>
          </p:cNvPicPr>
          <p:nvPr/>
        </p:nvPicPr>
        <p:blipFill>
          <a:blip r:embed="rId5"/>
          <a:stretch>
            <a:fillRect/>
          </a:stretch>
        </p:blipFill>
        <p:spPr>
          <a:xfrm>
            <a:off x="10315575" y="4655811"/>
            <a:ext cx="1038225" cy="504825"/>
          </a:xfrm>
          <a:prstGeom prst="rect">
            <a:avLst/>
          </a:prstGeom>
        </p:spPr>
      </p:pic>
      <p:pic>
        <p:nvPicPr>
          <p:cNvPr id="10" name="Picture 9">
            <a:extLst>
              <a:ext uri="{FF2B5EF4-FFF2-40B4-BE49-F238E27FC236}">
                <a16:creationId xmlns:a16="http://schemas.microsoft.com/office/drawing/2014/main" id="{2EAAE661-B0DC-41DA-9A83-214EA8638F71}"/>
              </a:ext>
            </a:extLst>
          </p:cNvPr>
          <p:cNvPicPr>
            <a:picLocks noChangeAspect="1"/>
          </p:cNvPicPr>
          <p:nvPr/>
        </p:nvPicPr>
        <p:blipFill>
          <a:blip r:embed="rId6"/>
          <a:stretch>
            <a:fillRect/>
          </a:stretch>
        </p:blipFill>
        <p:spPr>
          <a:xfrm>
            <a:off x="10110787" y="5400816"/>
            <a:ext cx="1447800" cy="314325"/>
          </a:xfrm>
          <a:prstGeom prst="rect">
            <a:avLst/>
          </a:prstGeom>
        </p:spPr>
      </p:pic>
    </p:spTree>
    <p:extLst>
      <p:ext uri="{BB962C8B-B14F-4D97-AF65-F5344CB8AC3E}">
        <p14:creationId xmlns:p14="http://schemas.microsoft.com/office/powerpoint/2010/main" val="133954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94BE-2B98-499F-8F4C-ABD739A35314}"/>
              </a:ext>
            </a:extLst>
          </p:cNvPr>
          <p:cNvSpPr>
            <a:spLocks noGrp="1"/>
          </p:cNvSpPr>
          <p:nvPr>
            <p:ph type="title"/>
          </p:nvPr>
        </p:nvSpPr>
        <p:spPr>
          <a:xfrm rot="16200000">
            <a:off x="-2696174" y="2814900"/>
            <a:ext cx="6065505" cy="673158"/>
          </a:xfrm>
        </p:spPr>
        <p:txBody>
          <a:bodyPr/>
          <a:lstStyle/>
          <a:p>
            <a:pPr algn="ctr"/>
            <a:r>
              <a:rPr lang="en-US" dirty="0"/>
              <a:t>Quick Review</a:t>
            </a:r>
          </a:p>
        </p:txBody>
      </p:sp>
      <p:pic>
        <p:nvPicPr>
          <p:cNvPr id="4" name="Picture 3">
            <a:extLst>
              <a:ext uri="{FF2B5EF4-FFF2-40B4-BE49-F238E27FC236}">
                <a16:creationId xmlns:a16="http://schemas.microsoft.com/office/drawing/2014/main" id="{EE55C658-F321-4B6E-A701-4F0F0618F5D4}"/>
              </a:ext>
            </a:extLst>
          </p:cNvPr>
          <p:cNvPicPr>
            <a:picLocks noChangeAspect="1"/>
          </p:cNvPicPr>
          <p:nvPr/>
        </p:nvPicPr>
        <p:blipFill>
          <a:blip r:embed="rId3"/>
          <a:stretch>
            <a:fillRect/>
          </a:stretch>
        </p:blipFill>
        <p:spPr>
          <a:xfrm>
            <a:off x="1590735" y="25757"/>
            <a:ext cx="5040534" cy="3175028"/>
          </a:xfrm>
          <a:prstGeom prst="rect">
            <a:avLst/>
          </a:prstGeom>
        </p:spPr>
      </p:pic>
      <p:pic>
        <p:nvPicPr>
          <p:cNvPr id="5" name="Picture 4">
            <a:extLst>
              <a:ext uri="{FF2B5EF4-FFF2-40B4-BE49-F238E27FC236}">
                <a16:creationId xmlns:a16="http://schemas.microsoft.com/office/drawing/2014/main" id="{D39E60AC-3AD0-49BF-A420-BC3CE1C6A151}"/>
              </a:ext>
            </a:extLst>
          </p:cNvPr>
          <p:cNvPicPr>
            <a:picLocks noChangeAspect="1"/>
          </p:cNvPicPr>
          <p:nvPr/>
        </p:nvPicPr>
        <p:blipFill>
          <a:blip r:embed="rId4"/>
          <a:stretch>
            <a:fillRect/>
          </a:stretch>
        </p:blipFill>
        <p:spPr>
          <a:xfrm>
            <a:off x="673156" y="3082302"/>
            <a:ext cx="6756331" cy="4176712"/>
          </a:xfrm>
          <a:prstGeom prst="rect">
            <a:avLst/>
          </a:prstGeom>
        </p:spPr>
      </p:pic>
      <p:pic>
        <p:nvPicPr>
          <p:cNvPr id="6" name="Picture 5">
            <a:extLst>
              <a:ext uri="{FF2B5EF4-FFF2-40B4-BE49-F238E27FC236}">
                <a16:creationId xmlns:a16="http://schemas.microsoft.com/office/drawing/2014/main" id="{CCE477A8-8277-44CD-9B85-3269FA055CB7}"/>
              </a:ext>
            </a:extLst>
          </p:cNvPr>
          <p:cNvPicPr>
            <a:picLocks noChangeAspect="1"/>
          </p:cNvPicPr>
          <p:nvPr/>
        </p:nvPicPr>
        <p:blipFill>
          <a:blip r:embed="rId5"/>
          <a:stretch>
            <a:fillRect/>
          </a:stretch>
        </p:blipFill>
        <p:spPr>
          <a:xfrm>
            <a:off x="7069876" y="-236871"/>
            <a:ext cx="5596205" cy="3699019"/>
          </a:xfrm>
          <a:prstGeom prst="rect">
            <a:avLst/>
          </a:prstGeom>
        </p:spPr>
      </p:pic>
      <p:sp>
        <p:nvSpPr>
          <p:cNvPr id="7" name="Rectangle 6">
            <a:extLst>
              <a:ext uri="{FF2B5EF4-FFF2-40B4-BE49-F238E27FC236}">
                <a16:creationId xmlns:a16="http://schemas.microsoft.com/office/drawing/2014/main" id="{8EE61926-FCA4-4C45-8507-6682AC6598C9}"/>
              </a:ext>
            </a:extLst>
          </p:cNvPr>
          <p:cNvSpPr/>
          <p:nvPr/>
        </p:nvSpPr>
        <p:spPr>
          <a:xfrm>
            <a:off x="7188857" y="3384859"/>
            <a:ext cx="5011166" cy="3539430"/>
          </a:xfrm>
          <a:prstGeom prst="rect">
            <a:avLst/>
          </a:prstGeom>
        </p:spPr>
        <p:txBody>
          <a:bodyPr wrap="square">
            <a:spAutoFit/>
          </a:bodyPr>
          <a:lstStyle/>
          <a:p>
            <a:r>
              <a:rPr lang="en-US" sz="2800" dirty="0"/>
              <a:t>Make </a:t>
            </a:r>
            <a:r>
              <a:rPr lang="en-US" sz="2800" b="1" dirty="0"/>
              <a:t>actionable intelligence easily available </a:t>
            </a:r>
            <a:r>
              <a:rPr lang="en-US" sz="2800" dirty="0"/>
              <a:t>to our Capacity Manager Customer such that they can </a:t>
            </a:r>
            <a:r>
              <a:rPr lang="en-US" sz="2800" b="1" dirty="0"/>
              <a:t>effectively address </a:t>
            </a:r>
            <a:r>
              <a:rPr lang="en-US" sz="2800" dirty="0"/>
              <a:t>their IT </a:t>
            </a:r>
            <a:r>
              <a:rPr lang="en-US" sz="2800" b="1" dirty="0"/>
              <a:t>capacity, trending, forecasting and anomaly detection concerns </a:t>
            </a:r>
            <a:r>
              <a:rPr lang="en-US" sz="2800" dirty="0"/>
              <a:t>in IT and Business terms</a:t>
            </a:r>
          </a:p>
        </p:txBody>
      </p:sp>
    </p:spTree>
    <p:extLst>
      <p:ext uri="{BB962C8B-B14F-4D97-AF65-F5344CB8AC3E}">
        <p14:creationId xmlns:p14="http://schemas.microsoft.com/office/powerpoint/2010/main" val="190526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6319BE5-6E6E-4B7A-8C3E-8A5BAD0A9ECF}"/>
              </a:ext>
            </a:extLst>
          </p:cNvPr>
          <p:cNvPicPr>
            <a:picLocks noChangeAspect="1"/>
          </p:cNvPicPr>
          <p:nvPr/>
        </p:nvPicPr>
        <p:blipFill>
          <a:blip r:embed="rId3">
            <a:alphaModFix amt="24000"/>
          </a:blip>
          <a:stretch>
            <a:fillRect/>
          </a:stretch>
        </p:blipFill>
        <p:spPr>
          <a:xfrm>
            <a:off x="-783136" y="-649706"/>
            <a:ext cx="13191888" cy="8157411"/>
          </a:xfrm>
          <a:prstGeom prst="rect">
            <a:avLst/>
          </a:prstGeom>
        </p:spPr>
      </p:pic>
      <p:sp>
        <p:nvSpPr>
          <p:cNvPr id="2" name="Title 1">
            <a:extLst>
              <a:ext uri="{FF2B5EF4-FFF2-40B4-BE49-F238E27FC236}">
                <a16:creationId xmlns:a16="http://schemas.microsoft.com/office/drawing/2014/main" id="{05E52CD0-C257-4818-8AED-256157F48004}"/>
              </a:ext>
            </a:extLst>
          </p:cNvPr>
          <p:cNvSpPr>
            <a:spLocks noGrp="1"/>
          </p:cNvSpPr>
          <p:nvPr>
            <p:ph type="title"/>
          </p:nvPr>
        </p:nvSpPr>
        <p:spPr>
          <a:xfrm>
            <a:off x="469021" y="130281"/>
            <a:ext cx="11099587" cy="687866"/>
          </a:xfrm>
        </p:spPr>
        <p:txBody>
          <a:bodyPr/>
          <a:lstStyle/>
          <a:p>
            <a:pPr algn="ctr"/>
            <a:r>
              <a:rPr lang="en-US" dirty="0"/>
              <a:t>Value Proposition for Capacity Manager</a:t>
            </a:r>
          </a:p>
        </p:txBody>
      </p:sp>
      <p:pic>
        <p:nvPicPr>
          <p:cNvPr id="4" name="Picture 3">
            <a:extLst>
              <a:ext uri="{FF2B5EF4-FFF2-40B4-BE49-F238E27FC236}">
                <a16:creationId xmlns:a16="http://schemas.microsoft.com/office/drawing/2014/main" id="{2FF84481-DAEC-40E5-A0EA-B45C81A4C6D0}"/>
              </a:ext>
            </a:extLst>
          </p:cNvPr>
          <p:cNvPicPr>
            <a:picLocks noChangeAspect="1"/>
          </p:cNvPicPr>
          <p:nvPr/>
        </p:nvPicPr>
        <p:blipFill>
          <a:blip r:embed="rId4"/>
          <a:stretch>
            <a:fillRect/>
          </a:stretch>
        </p:blipFill>
        <p:spPr>
          <a:xfrm>
            <a:off x="5007769" y="1340939"/>
            <a:ext cx="2176461" cy="4176122"/>
          </a:xfrm>
          <a:prstGeom prst="rect">
            <a:avLst/>
          </a:prstGeom>
        </p:spPr>
      </p:pic>
      <p:sp>
        <p:nvSpPr>
          <p:cNvPr id="6" name="TextBox 5">
            <a:extLst>
              <a:ext uri="{FF2B5EF4-FFF2-40B4-BE49-F238E27FC236}">
                <a16:creationId xmlns:a16="http://schemas.microsoft.com/office/drawing/2014/main" id="{3CB28B9B-37D4-4E86-97EB-08687C3CF073}"/>
              </a:ext>
            </a:extLst>
          </p:cNvPr>
          <p:cNvSpPr txBox="1"/>
          <p:nvPr/>
        </p:nvSpPr>
        <p:spPr>
          <a:xfrm>
            <a:off x="164034" y="1442946"/>
            <a:ext cx="2610431" cy="3970318"/>
          </a:xfrm>
          <a:prstGeom prst="rect">
            <a:avLst/>
          </a:prstGeom>
          <a:noFill/>
        </p:spPr>
        <p:txBody>
          <a:bodyPr wrap="square" rtlCol="0">
            <a:spAutoFit/>
          </a:bodyPr>
          <a:lstStyle/>
          <a:p>
            <a:r>
              <a:rPr lang="en-US" sz="2000" dirty="0"/>
              <a:t>Products and Services</a:t>
            </a:r>
          </a:p>
          <a:p>
            <a:pPr marL="285750" indent="-285750">
              <a:buFont typeface="Wingdings" panose="05000000000000000000" pitchFamily="2" charset="2"/>
              <a:buChar char="q"/>
            </a:pPr>
            <a:r>
              <a:rPr lang="en-US" b="1" dirty="0"/>
              <a:t>Workspace tab</a:t>
            </a:r>
          </a:p>
          <a:p>
            <a:pPr marL="285750" indent="-285750">
              <a:buFont typeface="Wingdings" panose="05000000000000000000" pitchFamily="2" charset="2"/>
              <a:buChar char="q"/>
            </a:pPr>
            <a:r>
              <a:rPr lang="en-US" dirty="0"/>
              <a:t>Scheduled reports</a:t>
            </a:r>
          </a:p>
          <a:p>
            <a:pPr marL="285750" indent="-285750">
              <a:buFont typeface="Wingdings" panose="05000000000000000000" pitchFamily="2" charset="2"/>
              <a:buChar char="q"/>
            </a:pPr>
            <a:r>
              <a:rPr lang="en-US" dirty="0"/>
              <a:t>Ad hoc reports</a:t>
            </a:r>
          </a:p>
          <a:p>
            <a:pPr marL="285750" indent="-285750">
              <a:buFont typeface="Wingdings" panose="05000000000000000000" pitchFamily="2" charset="2"/>
              <a:buChar char="q"/>
            </a:pPr>
            <a:r>
              <a:rPr lang="en-US" dirty="0"/>
              <a:t>Filter based reports</a:t>
            </a:r>
          </a:p>
          <a:p>
            <a:pPr marL="285750" indent="-285750">
              <a:buFont typeface="Wingdings" panose="05000000000000000000" pitchFamily="2" charset="2"/>
              <a:buChar char="q"/>
            </a:pPr>
            <a:r>
              <a:rPr lang="en-US" dirty="0"/>
              <a:t>Exception reports</a:t>
            </a:r>
          </a:p>
          <a:p>
            <a:pPr marL="285750" indent="-285750">
              <a:buFont typeface="Wingdings" panose="05000000000000000000" pitchFamily="2" charset="2"/>
              <a:buChar char="q"/>
            </a:pPr>
            <a:r>
              <a:rPr lang="en-US" dirty="0"/>
              <a:t>Tag based reports</a:t>
            </a:r>
          </a:p>
          <a:p>
            <a:pPr marL="285750" indent="-285750">
              <a:buFont typeface="Wingdings" panose="05000000000000000000" pitchFamily="2" charset="2"/>
              <a:buChar char="q"/>
            </a:pPr>
            <a:r>
              <a:rPr lang="en-US" b="1" dirty="0"/>
              <a:t>Presentation Service</a:t>
            </a:r>
          </a:p>
          <a:p>
            <a:pPr marL="285750" indent="-285750">
              <a:buFont typeface="Wingdings" panose="05000000000000000000" pitchFamily="2" charset="2"/>
              <a:buChar char="q"/>
            </a:pPr>
            <a:r>
              <a:rPr lang="en-US" dirty="0"/>
              <a:t>Technology based reports</a:t>
            </a:r>
          </a:p>
          <a:p>
            <a:pPr marL="285750" indent="-285750">
              <a:buFont typeface="Wingdings" panose="05000000000000000000" pitchFamily="2" charset="2"/>
              <a:buChar char="q"/>
            </a:pPr>
            <a:r>
              <a:rPr lang="en-US" dirty="0"/>
              <a:t>Custom reporting</a:t>
            </a:r>
          </a:p>
          <a:p>
            <a:pPr marL="285750" indent="-285750">
              <a:buFont typeface="Wingdings" panose="05000000000000000000" pitchFamily="2" charset="2"/>
              <a:buChar char="q"/>
            </a:pPr>
            <a:r>
              <a:rPr lang="en-US" dirty="0"/>
              <a:t>Interactive drill down reporting</a:t>
            </a:r>
          </a:p>
          <a:p>
            <a:pPr marL="285750" indent="-285750">
              <a:buFont typeface="Wingdings" panose="05000000000000000000" pitchFamily="2" charset="2"/>
              <a:buChar char="q"/>
            </a:pPr>
            <a:r>
              <a:rPr lang="en-US" dirty="0"/>
              <a:t>Summary reporting</a:t>
            </a:r>
          </a:p>
        </p:txBody>
      </p:sp>
      <p:sp>
        <p:nvSpPr>
          <p:cNvPr id="7" name="TextBox 6">
            <a:extLst>
              <a:ext uri="{FF2B5EF4-FFF2-40B4-BE49-F238E27FC236}">
                <a16:creationId xmlns:a16="http://schemas.microsoft.com/office/drawing/2014/main" id="{D220FD6D-F4AC-4D6A-8BE4-D4FEBC34A5E0}"/>
              </a:ext>
            </a:extLst>
          </p:cNvPr>
          <p:cNvSpPr txBox="1"/>
          <p:nvPr/>
        </p:nvSpPr>
        <p:spPr>
          <a:xfrm>
            <a:off x="2774465" y="1442946"/>
            <a:ext cx="3667735" cy="2062103"/>
          </a:xfrm>
          <a:prstGeom prst="rect">
            <a:avLst/>
          </a:prstGeom>
          <a:noFill/>
        </p:spPr>
        <p:txBody>
          <a:bodyPr wrap="none" rtlCol="0">
            <a:spAutoFit/>
          </a:bodyPr>
          <a:lstStyle/>
          <a:p>
            <a:r>
              <a:rPr lang="en-US" sz="2000" dirty="0"/>
              <a:t>Gain Creators</a:t>
            </a:r>
          </a:p>
          <a:p>
            <a:pPr marL="285750" indent="-285750">
              <a:buFont typeface="Wingdings" panose="05000000000000000000" pitchFamily="2" charset="2"/>
              <a:buChar char="q"/>
            </a:pPr>
            <a:r>
              <a:rPr lang="en-US" dirty="0"/>
              <a:t>Self service reporting</a:t>
            </a:r>
          </a:p>
          <a:p>
            <a:pPr marL="285750" indent="-285750">
              <a:buFont typeface="Wingdings" panose="05000000000000000000" pitchFamily="2" charset="2"/>
              <a:buChar char="q"/>
            </a:pPr>
            <a:r>
              <a:rPr lang="en-US" dirty="0"/>
              <a:t>Robust ETL Services</a:t>
            </a:r>
          </a:p>
          <a:p>
            <a:pPr marL="285750" indent="-285750">
              <a:buFont typeface="Wingdings" panose="05000000000000000000" pitchFamily="2" charset="2"/>
              <a:buChar char="q"/>
            </a:pPr>
            <a:r>
              <a:rPr lang="en-US" dirty="0"/>
              <a:t>Robust reporting and visualization</a:t>
            </a:r>
          </a:p>
          <a:p>
            <a:pPr marL="285750" indent="-285750">
              <a:buFont typeface="Wingdings" panose="05000000000000000000" pitchFamily="2" charset="2"/>
              <a:buChar char="q"/>
            </a:pPr>
            <a:r>
              <a:rPr lang="en-US" dirty="0"/>
              <a:t>Multiple association methods</a:t>
            </a:r>
          </a:p>
          <a:p>
            <a:pPr marL="285750" indent="-285750">
              <a:buFont typeface="Wingdings" panose="05000000000000000000" pitchFamily="2" charset="2"/>
              <a:buChar char="q"/>
            </a:pPr>
            <a:r>
              <a:rPr lang="en-US" dirty="0"/>
              <a:t>Consolidation of data sources</a:t>
            </a:r>
          </a:p>
          <a:p>
            <a:pPr marL="285750" indent="-285750">
              <a:buFont typeface="Wingdings" panose="05000000000000000000" pitchFamily="2" charset="2"/>
              <a:buChar char="q"/>
            </a:pPr>
            <a:r>
              <a:rPr lang="en-US" dirty="0"/>
              <a:t>Business counts and analysis</a:t>
            </a:r>
          </a:p>
        </p:txBody>
      </p:sp>
      <p:sp>
        <p:nvSpPr>
          <p:cNvPr id="8" name="TextBox 7">
            <a:extLst>
              <a:ext uri="{FF2B5EF4-FFF2-40B4-BE49-F238E27FC236}">
                <a16:creationId xmlns:a16="http://schemas.microsoft.com/office/drawing/2014/main" id="{D1C2F4A2-A313-4C9A-A96C-44A5BAF8886B}"/>
              </a:ext>
            </a:extLst>
          </p:cNvPr>
          <p:cNvSpPr txBox="1"/>
          <p:nvPr/>
        </p:nvSpPr>
        <p:spPr>
          <a:xfrm>
            <a:off x="2717573" y="3753852"/>
            <a:ext cx="3921202" cy="1785104"/>
          </a:xfrm>
          <a:prstGeom prst="rect">
            <a:avLst/>
          </a:prstGeom>
          <a:noFill/>
        </p:spPr>
        <p:txBody>
          <a:bodyPr wrap="none" rtlCol="0">
            <a:spAutoFit/>
          </a:bodyPr>
          <a:lstStyle/>
          <a:p>
            <a:r>
              <a:rPr lang="en-US" sz="2000" dirty="0"/>
              <a:t>Pain Relievers</a:t>
            </a:r>
          </a:p>
          <a:p>
            <a:pPr marL="285750" indent="-285750">
              <a:buFont typeface="Wingdings" panose="05000000000000000000" pitchFamily="2" charset="2"/>
              <a:buChar char="q"/>
            </a:pPr>
            <a:r>
              <a:rPr lang="en-US" dirty="0"/>
              <a:t>Data in one place</a:t>
            </a:r>
          </a:p>
          <a:p>
            <a:pPr marL="285750" indent="-285750">
              <a:buFont typeface="Wingdings" panose="05000000000000000000" pitchFamily="2" charset="2"/>
              <a:buChar char="q"/>
            </a:pPr>
            <a:r>
              <a:rPr lang="en-US" dirty="0"/>
              <a:t>Quality data presentation methods</a:t>
            </a:r>
          </a:p>
          <a:p>
            <a:pPr marL="285750" indent="-285750">
              <a:buFont typeface="Wingdings" panose="05000000000000000000" pitchFamily="2" charset="2"/>
              <a:buChar char="q"/>
            </a:pPr>
            <a:r>
              <a:rPr lang="en-US" dirty="0"/>
              <a:t>Web based for easy access</a:t>
            </a:r>
          </a:p>
          <a:p>
            <a:pPr marL="285750" indent="-285750">
              <a:buFont typeface="Wingdings" panose="05000000000000000000" pitchFamily="2" charset="2"/>
              <a:buChar char="q"/>
            </a:pPr>
            <a:r>
              <a:rPr lang="en-US" dirty="0"/>
              <a:t>Gather ‘non capacity’ data</a:t>
            </a:r>
          </a:p>
          <a:p>
            <a:pPr marL="285750" indent="-285750">
              <a:buFont typeface="Wingdings" panose="05000000000000000000" pitchFamily="2" charset="2"/>
              <a:buChar char="q"/>
            </a:pPr>
            <a:r>
              <a:rPr lang="en-US" dirty="0"/>
              <a:t>Automatic processes for data update</a:t>
            </a:r>
          </a:p>
        </p:txBody>
      </p:sp>
      <p:sp>
        <p:nvSpPr>
          <p:cNvPr id="9" name="TextBox 8">
            <a:extLst>
              <a:ext uri="{FF2B5EF4-FFF2-40B4-BE49-F238E27FC236}">
                <a16:creationId xmlns:a16="http://schemas.microsoft.com/office/drawing/2014/main" id="{55B35B69-1387-4519-8E7B-1508C55D5F6F}"/>
              </a:ext>
            </a:extLst>
          </p:cNvPr>
          <p:cNvSpPr txBox="1"/>
          <p:nvPr/>
        </p:nvSpPr>
        <p:spPr>
          <a:xfrm>
            <a:off x="6444705" y="3753852"/>
            <a:ext cx="2972829" cy="2062103"/>
          </a:xfrm>
          <a:prstGeom prst="rect">
            <a:avLst/>
          </a:prstGeom>
          <a:noFill/>
        </p:spPr>
        <p:txBody>
          <a:bodyPr wrap="square" rtlCol="0">
            <a:spAutoFit/>
          </a:bodyPr>
          <a:lstStyle/>
          <a:p>
            <a:r>
              <a:rPr lang="en-US" sz="2000" dirty="0"/>
              <a:t>Pains</a:t>
            </a:r>
          </a:p>
          <a:p>
            <a:pPr marL="285750" indent="-285750">
              <a:buFont typeface="Wingdings" panose="05000000000000000000" pitchFamily="2" charset="2"/>
              <a:buChar char="q"/>
            </a:pPr>
            <a:r>
              <a:rPr lang="en-US" dirty="0"/>
              <a:t>Difficult to gather data</a:t>
            </a:r>
          </a:p>
          <a:p>
            <a:pPr marL="285750" indent="-285750">
              <a:buFont typeface="Wingdings" panose="05000000000000000000" pitchFamily="2" charset="2"/>
              <a:buChar char="q"/>
            </a:pPr>
            <a:r>
              <a:rPr lang="en-US" dirty="0"/>
              <a:t>Coordinate with business</a:t>
            </a:r>
          </a:p>
          <a:p>
            <a:pPr marL="285750" indent="-285750">
              <a:buFont typeface="Wingdings" panose="05000000000000000000" pitchFamily="2" charset="2"/>
              <a:buChar char="q"/>
            </a:pPr>
            <a:r>
              <a:rPr lang="en-US" dirty="0"/>
              <a:t>Communicate with business and tech owners</a:t>
            </a:r>
          </a:p>
          <a:p>
            <a:pPr marL="285750" indent="-285750">
              <a:buFont typeface="Wingdings" panose="05000000000000000000" pitchFamily="2" charset="2"/>
              <a:buChar char="q"/>
            </a:pPr>
            <a:r>
              <a:rPr lang="en-US" dirty="0"/>
              <a:t>Present data in clear concise ways</a:t>
            </a:r>
          </a:p>
        </p:txBody>
      </p:sp>
      <p:sp>
        <p:nvSpPr>
          <p:cNvPr id="10" name="TextBox 9">
            <a:extLst>
              <a:ext uri="{FF2B5EF4-FFF2-40B4-BE49-F238E27FC236}">
                <a16:creationId xmlns:a16="http://schemas.microsoft.com/office/drawing/2014/main" id="{6EFBE0EE-35F6-4986-B2E2-0CA16CB7390E}"/>
              </a:ext>
            </a:extLst>
          </p:cNvPr>
          <p:cNvSpPr txBox="1"/>
          <p:nvPr/>
        </p:nvSpPr>
        <p:spPr>
          <a:xfrm>
            <a:off x="6444705" y="1442946"/>
            <a:ext cx="3029721" cy="2062103"/>
          </a:xfrm>
          <a:prstGeom prst="rect">
            <a:avLst/>
          </a:prstGeom>
          <a:noFill/>
        </p:spPr>
        <p:txBody>
          <a:bodyPr wrap="square" rtlCol="0">
            <a:spAutoFit/>
          </a:bodyPr>
          <a:lstStyle/>
          <a:p>
            <a:r>
              <a:rPr lang="en-US" sz="2000" dirty="0"/>
              <a:t>Gains</a:t>
            </a:r>
          </a:p>
          <a:p>
            <a:pPr marL="285750" indent="-285750">
              <a:buFont typeface="Wingdings" panose="05000000000000000000" pitchFamily="2" charset="2"/>
              <a:buChar char="q"/>
            </a:pPr>
            <a:r>
              <a:rPr lang="en-US" dirty="0"/>
              <a:t>Guess less</a:t>
            </a:r>
          </a:p>
          <a:p>
            <a:pPr marL="285750" indent="-285750">
              <a:buFont typeface="Wingdings" panose="05000000000000000000" pitchFamily="2" charset="2"/>
              <a:buChar char="q"/>
            </a:pPr>
            <a:r>
              <a:rPr lang="en-US" dirty="0"/>
              <a:t>Be right more often</a:t>
            </a:r>
          </a:p>
          <a:p>
            <a:pPr marL="285750" indent="-285750">
              <a:buFont typeface="Wingdings" panose="05000000000000000000" pitchFamily="2" charset="2"/>
              <a:buChar char="q"/>
            </a:pPr>
            <a:r>
              <a:rPr lang="en-US" dirty="0"/>
              <a:t>Confident in analysis</a:t>
            </a:r>
          </a:p>
          <a:p>
            <a:pPr marL="285750" indent="-285750">
              <a:buFont typeface="Wingdings" panose="05000000000000000000" pitchFamily="2" charset="2"/>
              <a:buChar char="q"/>
            </a:pPr>
            <a:r>
              <a:rPr lang="en-US" dirty="0"/>
              <a:t>Quickly deliver answers</a:t>
            </a:r>
          </a:p>
          <a:p>
            <a:pPr marL="285750" indent="-285750">
              <a:buFont typeface="Wingdings" panose="05000000000000000000" pitchFamily="2" charset="2"/>
              <a:buChar char="q"/>
            </a:pPr>
            <a:r>
              <a:rPr lang="en-US" dirty="0"/>
              <a:t>Talk to business in business language and metrics</a:t>
            </a:r>
          </a:p>
        </p:txBody>
      </p:sp>
      <p:sp>
        <p:nvSpPr>
          <p:cNvPr id="11" name="TextBox 10">
            <a:extLst>
              <a:ext uri="{FF2B5EF4-FFF2-40B4-BE49-F238E27FC236}">
                <a16:creationId xmlns:a16="http://schemas.microsoft.com/office/drawing/2014/main" id="{9D54BA32-781E-4376-83D2-BB1D33D26F07}"/>
              </a:ext>
            </a:extLst>
          </p:cNvPr>
          <p:cNvSpPr txBox="1"/>
          <p:nvPr/>
        </p:nvSpPr>
        <p:spPr>
          <a:xfrm>
            <a:off x="9417534" y="1340939"/>
            <a:ext cx="2610432" cy="3970318"/>
          </a:xfrm>
          <a:prstGeom prst="rect">
            <a:avLst/>
          </a:prstGeom>
          <a:noFill/>
        </p:spPr>
        <p:txBody>
          <a:bodyPr wrap="square" rtlCol="0">
            <a:spAutoFit/>
          </a:bodyPr>
          <a:lstStyle/>
          <a:p>
            <a:r>
              <a:rPr lang="en-US" sz="2000" dirty="0"/>
              <a:t>Customer Jobs</a:t>
            </a:r>
          </a:p>
          <a:p>
            <a:pPr marL="285750" indent="-285750">
              <a:buFont typeface="Wingdings" panose="05000000000000000000" pitchFamily="2" charset="2"/>
              <a:buChar char="q"/>
            </a:pPr>
            <a:r>
              <a:rPr lang="en-US" dirty="0"/>
              <a:t>Current Inventory</a:t>
            </a:r>
          </a:p>
          <a:p>
            <a:pPr marL="285750" indent="-285750">
              <a:buFont typeface="Wingdings" panose="05000000000000000000" pitchFamily="2" charset="2"/>
              <a:buChar char="q"/>
            </a:pPr>
            <a:r>
              <a:rPr lang="en-US" dirty="0"/>
              <a:t>Forecast need</a:t>
            </a:r>
          </a:p>
          <a:p>
            <a:pPr marL="285750" indent="-285750">
              <a:buFont typeface="Wingdings" panose="05000000000000000000" pitchFamily="2" charset="2"/>
              <a:buChar char="q"/>
            </a:pPr>
            <a:r>
              <a:rPr lang="en-US" dirty="0"/>
              <a:t>Control costs</a:t>
            </a:r>
          </a:p>
          <a:p>
            <a:pPr marL="285750" indent="-285750">
              <a:buFont typeface="Wingdings" panose="05000000000000000000" pitchFamily="2" charset="2"/>
              <a:buChar char="q"/>
            </a:pPr>
            <a:r>
              <a:rPr lang="en-US" dirty="0"/>
              <a:t>Accommodate business requests</a:t>
            </a:r>
          </a:p>
          <a:p>
            <a:pPr marL="285750" indent="-285750">
              <a:buFont typeface="Wingdings" panose="05000000000000000000" pitchFamily="2" charset="2"/>
              <a:buChar char="q"/>
            </a:pPr>
            <a:r>
              <a:rPr lang="en-US" dirty="0"/>
              <a:t>Gracefully add new technology</a:t>
            </a:r>
          </a:p>
          <a:p>
            <a:pPr marL="285750" indent="-285750">
              <a:buFont typeface="Wingdings" panose="05000000000000000000" pitchFamily="2" charset="2"/>
              <a:buChar char="q"/>
            </a:pPr>
            <a:r>
              <a:rPr lang="en-US" dirty="0"/>
              <a:t>Gracefully remove old technology</a:t>
            </a:r>
          </a:p>
          <a:p>
            <a:pPr marL="285750" indent="-285750">
              <a:buFont typeface="Wingdings" panose="05000000000000000000" pitchFamily="2" charset="2"/>
              <a:buChar char="q"/>
            </a:pPr>
            <a:r>
              <a:rPr lang="en-US" dirty="0"/>
              <a:t>Provide adequate performance at an acceptable price</a:t>
            </a:r>
          </a:p>
          <a:p>
            <a:pPr marL="285750" indent="-285750">
              <a:buFont typeface="Wingdings" panose="05000000000000000000" pitchFamily="2" charset="2"/>
              <a:buChar char="q"/>
            </a:pPr>
            <a:endParaRPr lang="en-US" dirty="0"/>
          </a:p>
        </p:txBody>
      </p:sp>
      <p:sp>
        <p:nvSpPr>
          <p:cNvPr id="12" name="TextBox 11">
            <a:extLst>
              <a:ext uri="{FF2B5EF4-FFF2-40B4-BE49-F238E27FC236}">
                <a16:creationId xmlns:a16="http://schemas.microsoft.com/office/drawing/2014/main" id="{5B881ECA-BFE8-44DD-8D83-3293343FA675}"/>
              </a:ext>
            </a:extLst>
          </p:cNvPr>
          <p:cNvSpPr txBox="1"/>
          <p:nvPr/>
        </p:nvSpPr>
        <p:spPr>
          <a:xfrm>
            <a:off x="8133346" y="966250"/>
            <a:ext cx="1394869" cy="461665"/>
          </a:xfrm>
          <a:prstGeom prst="rect">
            <a:avLst/>
          </a:prstGeom>
          <a:noFill/>
        </p:spPr>
        <p:txBody>
          <a:bodyPr wrap="none" rtlCol="0">
            <a:spAutoFit/>
          </a:bodyPr>
          <a:lstStyle/>
          <a:p>
            <a:r>
              <a:rPr lang="en-US" sz="2400" dirty="0"/>
              <a:t>Customer</a:t>
            </a:r>
            <a:endParaRPr lang="en-US" dirty="0"/>
          </a:p>
        </p:txBody>
      </p:sp>
      <p:sp>
        <p:nvSpPr>
          <p:cNvPr id="13" name="TextBox 12">
            <a:extLst>
              <a:ext uri="{FF2B5EF4-FFF2-40B4-BE49-F238E27FC236}">
                <a16:creationId xmlns:a16="http://schemas.microsoft.com/office/drawing/2014/main" id="{59DD30ED-CFD1-40A6-802E-49936F186B32}"/>
              </a:ext>
            </a:extLst>
          </p:cNvPr>
          <p:cNvSpPr txBox="1"/>
          <p:nvPr/>
        </p:nvSpPr>
        <p:spPr>
          <a:xfrm>
            <a:off x="1848753" y="989072"/>
            <a:ext cx="1425903" cy="461665"/>
          </a:xfrm>
          <a:prstGeom prst="rect">
            <a:avLst/>
          </a:prstGeom>
          <a:noFill/>
        </p:spPr>
        <p:txBody>
          <a:bodyPr wrap="none" rtlCol="0">
            <a:spAutoFit/>
          </a:bodyPr>
          <a:lstStyle/>
          <a:p>
            <a:r>
              <a:rPr lang="en-US" sz="2400" dirty="0"/>
              <a:t>TSCO Tool</a:t>
            </a:r>
          </a:p>
        </p:txBody>
      </p:sp>
      <p:sp>
        <p:nvSpPr>
          <p:cNvPr id="14" name="Rectangle 13">
            <a:extLst>
              <a:ext uri="{FF2B5EF4-FFF2-40B4-BE49-F238E27FC236}">
                <a16:creationId xmlns:a16="http://schemas.microsoft.com/office/drawing/2014/main" id="{5E84A4A0-88D8-4504-AF00-3A9425901F61}"/>
              </a:ext>
            </a:extLst>
          </p:cNvPr>
          <p:cNvSpPr/>
          <p:nvPr/>
        </p:nvSpPr>
        <p:spPr>
          <a:xfrm>
            <a:off x="1395663" y="5732200"/>
            <a:ext cx="10172945" cy="1200329"/>
          </a:xfrm>
          <a:prstGeom prst="rect">
            <a:avLst/>
          </a:prstGeom>
        </p:spPr>
        <p:txBody>
          <a:bodyPr wrap="square">
            <a:spAutoFit/>
          </a:bodyPr>
          <a:lstStyle/>
          <a:p>
            <a:r>
              <a:rPr lang="en-US" sz="2400" b="1" dirty="0"/>
              <a:t>Make actionable intelligence easily available to our Capacity Manager Customer such that they can effectively address their IT capacity, trending, forecasting and anomaly detection concerns in IT and Business terms</a:t>
            </a:r>
          </a:p>
        </p:txBody>
      </p:sp>
    </p:spTree>
    <p:extLst>
      <p:ext uri="{BB962C8B-B14F-4D97-AF65-F5344CB8AC3E}">
        <p14:creationId xmlns:p14="http://schemas.microsoft.com/office/powerpoint/2010/main" val="92700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EB47A-2517-462D-A25A-AF4F8EA40529}"/>
              </a:ext>
            </a:extLst>
          </p:cNvPr>
          <p:cNvSpPr>
            <a:spLocks noGrp="1"/>
          </p:cNvSpPr>
          <p:nvPr>
            <p:ph type="title"/>
          </p:nvPr>
        </p:nvSpPr>
        <p:spPr/>
        <p:txBody>
          <a:bodyPr/>
          <a:lstStyle/>
          <a:p>
            <a:r>
              <a:rPr lang="en-US" dirty="0"/>
              <a:t>The Difficult Step</a:t>
            </a:r>
          </a:p>
        </p:txBody>
      </p:sp>
      <p:sp>
        <p:nvSpPr>
          <p:cNvPr id="3" name="Text Placeholder 2">
            <a:extLst>
              <a:ext uri="{FF2B5EF4-FFF2-40B4-BE49-F238E27FC236}">
                <a16:creationId xmlns:a16="http://schemas.microsoft.com/office/drawing/2014/main" id="{C4B07EF0-5AF3-4C29-A003-F6193C3AA2DE}"/>
              </a:ext>
            </a:extLst>
          </p:cNvPr>
          <p:cNvSpPr>
            <a:spLocks noGrp="1"/>
          </p:cNvSpPr>
          <p:nvPr>
            <p:ph type="body" sz="quarter" idx="10"/>
          </p:nvPr>
        </p:nvSpPr>
        <p:spPr>
          <a:xfrm>
            <a:off x="469021" y="1700213"/>
            <a:ext cx="4982873" cy="4176712"/>
          </a:xfrm>
        </p:spPr>
        <p:txBody>
          <a:bodyPr/>
          <a:lstStyle/>
          <a:p>
            <a:r>
              <a:rPr lang="en-US" dirty="0"/>
              <a:t>Novel combinations of tools and techniques to make new tools and techniques</a:t>
            </a:r>
          </a:p>
          <a:p>
            <a:pPr lvl="1"/>
            <a:r>
              <a:rPr lang="en-US" dirty="0"/>
              <a:t>Invent on your own</a:t>
            </a:r>
          </a:p>
          <a:p>
            <a:pPr lvl="1"/>
            <a:r>
              <a:rPr lang="en-US" dirty="0"/>
              <a:t>Call Moviri (or other trusted partner)</a:t>
            </a:r>
          </a:p>
          <a:p>
            <a:pPr lvl="1"/>
            <a:r>
              <a:rPr lang="en-US" dirty="0"/>
              <a:t>Internet search (use the tools and techniques to narrow the search)</a:t>
            </a:r>
          </a:p>
        </p:txBody>
      </p:sp>
      <p:pic>
        <p:nvPicPr>
          <p:cNvPr id="4" name="Picture 3">
            <a:extLst>
              <a:ext uri="{FF2B5EF4-FFF2-40B4-BE49-F238E27FC236}">
                <a16:creationId xmlns:a16="http://schemas.microsoft.com/office/drawing/2014/main" id="{52D23B0F-065D-4478-BE97-2D7899BB953F}"/>
              </a:ext>
            </a:extLst>
          </p:cNvPr>
          <p:cNvPicPr>
            <a:picLocks noChangeAspect="1"/>
          </p:cNvPicPr>
          <p:nvPr/>
        </p:nvPicPr>
        <p:blipFill>
          <a:blip r:embed="rId3"/>
          <a:stretch>
            <a:fillRect/>
          </a:stretch>
        </p:blipFill>
        <p:spPr>
          <a:xfrm>
            <a:off x="5727847" y="0"/>
            <a:ext cx="5995132" cy="6858000"/>
          </a:xfrm>
          <a:prstGeom prst="rect">
            <a:avLst/>
          </a:prstGeom>
        </p:spPr>
      </p:pic>
    </p:spTree>
    <p:extLst>
      <p:ext uri="{BB962C8B-B14F-4D97-AF65-F5344CB8AC3E}">
        <p14:creationId xmlns:p14="http://schemas.microsoft.com/office/powerpoint/2010/main" val="2077011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E4047-1278-4923-9FBD-E876D292C210}"/>
              </a:ext>
            </a:extLst>
          </p:cNvPr>
          <p:cNvSpPr>
            <a:spLocks noGrp="1"/>
          </p:cNvSpPr>
          <p:nvPr>
            <p:ph type="title"/>
          </p:nvPr>
        </p:nvSpPr>
        <p:spPr/>
        <p:txBody>
          <a:bodyPr/>
          <a:lstStyle/>
          <a:p>
            <a:r>
              <a:rPr lang="en-US" dirty="0"/>
              <a:t>The Two Links Up Close</a:t>
            </a:r>
          </a:p>
        </p:txBody>
      </p:sp>
      <p:sp>
        <p:nvSpPr>
          <p:cNvPr id="3" name="Text Placeholder 2">
            <a:extLst>
              <a:ext uri="{FF2B5EF4-FFF2-40B4-BE49-F238E27FC236}">
                <a16:creationId xmlns:a16="http://schemas.microsoft.com/office/drawing/2014/main" id="{DB4F0056-51DF-4107-BC23-357B0A1D19A1}"/>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A477E243-B727-45C4-BC31-BDCB1F2F844A}"/>
              </a:ext>
            </a:extLst>
          </p:cNvPr>
          <p:cNvPicPr>
            <a:picLocks noChangeAspect="1"/>
          </p:cNvPicPr>
          <p:nvPr/>
        </p:nvPicPr>
        <p:blipFill>
          <a:blip r:embed="rId3"/>
          <a:stretch>
            <a:fillRect/>
          </a:stretch>
        </p:blipFill>
        <p:spPr>
          <a:xfrm>
            <a:off x="5704070" y="53452"/>
            <a:ext cx="6145301" cy="6017274"/>
          </a:xfrm>
          <a:prstGeom prst="rect">
            <a:avLst/>
          </a:prstGeom>
        </p:spPr>
      </p:pic>
      <p:pic>
        <p:nvPicPr>
          <p:cNvPr id="6" name="Picture 5">
            <a:extLst>
              <a:ext uri="{FF2B5EF4-FFF2-40B4-BE49-F238E27FC236}">
                <a16:creationId xmlns:a16="http://schemas.microsoft.com/office/drawing/2014/main" id="{26EE3C24-BF33-4278-8B89-85A66C2C4365}"/>
              </a:ext>
            </a:extLst>
          </p:cNvPr>
          <p:cNvPicPr>
            <a:picLocks noChangeAspect="1"/>
          </p:cNvPicPr>
          <p:nvPr/>
        </p:nvPicPr>
        <p:blipFill>
          <a:blip r:embed="rId4"/>
          <a:stretch>
            <a:fillRect/>
          </a:stretch>
        </p:blipFill>
        <p:spPr>
          <a:xfrm>
            <a:off x="0" y="1282409"/>
            <a:ext cx="5590517" cy="4907705"/>
          </a:xfrm>
          <a:prstGeom prst="rect">
            <a:avLst/>
          </a:prstGeom>
        </p:spPr>
      </p:pic>
    </p:spTree>
    <p:extLst>
      <p:ext uri="{BB962C8B-B14F-4D97-AF65-F5344CB8AC3E}">
        <p14:creationId xmlns:p14="http://schemas.microsoft.com/office/powerpoint/2010/main" val="3445915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2211E-696E-43AF-8642-601B9B83B53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8880ECF-1AD0-4CE5-BC44-3F2B373A4800}"/>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13A370C8-69EE-402F-9052-BB6558A013E6}"/>
              </a:ext>
            </a:extLst>
          </p:cNvPr>
          <p:cNvPicPr>
            <a:picLocks noChangeAspect="1"/>
          </p:cNvPicPr>
          <p:nvPr/>
        </p:nvPicPr>
        <p:blipFill>
          <a:blip r:embed="rId3"/>
          <a:stretch>
            <a:fillRect/>
          </a:stretch>
        </p:blipFill>
        <p:spPr>
          <a:xfrm>
            <a:off x="1556400" y="-352300"/>
            <a:ext cx="9613623" cy="7277385"/>
          </a:xfrm>
          <a:prstGeom prst="rect">
            <a:avLst/>
          </a:prstGeom>
        </p:spPr>
      </p:pic>
    </p:spTree>
    <p:extLst>
      <p:ext uri="{BB962C8B-B14F-4D97-AF65-F5344CB8AC3E}">
        <p14:creationId xmlns:p14="http://schemas.microsoft.com/office/powerpoint/2010/main" val="2548337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3935-5D1B-4DCC-A3EE-F9C2BE809779}"/>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81A5669-FC58-4224-B071-B03899D678C0}"/>
              </a:ext>
            </a:extLst>
          </p:cNvPr>
          <p:cNvPicPr>
            <a:picLocks noChangeAspect="1"/>
          </p:cNvPicPr>
          <p:nvPr/>
        </p:nvPicPr>
        <p:blipFill>
          <a:blip r:embed="rId3"/>
          <a:stretch>
            <a:fillRect/>
          </a:stretch>
        </p:blipFill>
        <p:spPr>
          <a:xfrm>
            <a:off x="604652" y="1563266"/>
            <a:ext cx="4914999" cy="4049567"/>
          </a:xfrm>
          <a:prstGeom prst="rect">
            <a:avLst/>
          </a:prstGeom>
        </p:spPr>
      </p:pic>
      <p:pic>
        <p:nvPicPr>
          <p:cNvPr id="3" name="Picture 2">
            <a:extLst>
              <a:ext uri="{FF2B5EF4-FFF2-40B4-BE49-F238E27FC236}">
                <a16:creationId xmlns:a16="http://schemas.microsoft.com/office/drawing/2014/main" id="{3711A575-7270-489F-B998-45BBA2CCBAE6}"/>
              </a:ext>
            </a:extLst>
          </p:cNvPr>
          <p:cNvPicPr>
            <a:picLocks noChangeAspect="1"/>
          </p:cNvPicPr>
          <p:nvPr/>
        </p:nvPicPr>
        <p:blipFill>
          <a:blip r:embed="rId4"/>
          <a:stretch>
            <a:fillRect/>
          </a:stretch>
        </p:blipFill>
        <p:spPr>
          <a:xfrm>
            <a:off x="6372384" y="1340004"/>
            <a:ext cx="5819616" cy="4177991"/>
          </a:xfrm>
          <a:prstGeom prst="rect">
            <a:avLst/>
          </a:prstGeom>
        </p:spPr>
      </p:pic>
    </p:spTree>
    <p:extLst>
      <p:ext uri="{BB962C8B-B14F-4D97-AF65-F5344CB8AC3E}">
        <p14:creationId xmlns:p14="http://schemas.microsoft.com/office/powerpoint/2010/main" val="1808521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15772</TotalTime>
  <Words>2747</Words>
  <Application>Microsoft Office PowerPoint</Application>
  <PresentationFormat>Widescreen</PresentationFormat>
  <Paragraphs>315</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Courier New</vt:lpstr>
      <vt:lpstr>Open Sans</vt:lpstr>
      <vt:lpstr>Wingdings</vt:lpstr>
      <vt:lpstr>Office Theme</vt:lpstr>
      <vt:lpstr>Quest for Actionable Intelligence</vt:lpstr>
      <vt:lpstr>Agenda</vt:lpstr>
      <vt:lpstr>Why Listen To Us</vt:lpstr>
      <vt:lpstr>Quick Review</vt:lpstr>
      <vt:lpstr>Value Proposition for Capacity Manager</vt:lpstr>
      <vt:lpstr>The Difficult Step</vt:lpstr>
      <vt:lpstr>The Two Links Up Close</vt:lpstr>
      <vt:lpstr>PowerPoint Presentation</vt:lpstr>
      <vt:lpstr>PowerPoint Presentation</vt:lpstr>
      <vt:lpstr>Overview of the demo</vt:lpstr>
      <vt:lpstr>Summary, Questions, Conversation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Davies</dc:creator>
  <cp:lastModifiedBy>Ben Davies</cp:lastModifiedBy>
  <cp:revision>73</cp:revision>
  <dcterms:created xsi:type="dcterms:W3CDTF">2019-12-06T15:43:33Z</dcterms:created>
  <dcterms:modified xsi:type="dcterms:W3CDTF">2020-01-29T06:30:37Z</dcterms:modified>
</cp:coreProperties>
</file>