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496" r:id="rId2"/>
    <p:sldId id="661" r:id="rId3"/>
    <p:sldId id="260" r:id="rId4"/>
    <p:sldId id="648" r:id="rId5"/>
    <p:sldId id="652" r:id="rId6"/>
    <p:sldId id="639" r:id="rId7"/>
    <p:sldId id="640" r:id="rId8"/>
    <p:sldId id="663" r:id="rId9"/>
    <p:sldId id="664" r:id="rId10"/>
    <p:sldId id="662" r:id="rId11"/>
    <p:sldId id="666" r:id="rId12"/>
    <p:sldId id="504" r:id="rId13"/>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714" autoAdjust="0"/>
    <p:restoredTop sz="58741" autoAdjust="0"/>
  </p:normalViewPr>
  <p:slideViewPr>
    <p:cSldViewPr snapToGrid="0">
      <p:cViewPr varScale="1">
        <p:scale>
          <a:sx n="64" d="100"/>
          <a:sy n="64" d="100"/>
        </p:scale>
        <p:origin x="102" y="138"/>
      </p:cViewPr>
      <p:guideLst/>
    </p:cSldViewPr>
  </p:slideViewPr>
  <p:notesTextViewPr>
    <p:cViewPr>
      <p:scale>
        <a:sx n="1" d="1"/>
        <a:sy n="1" d="1"/>
      </p:scale>
      <p:origin x="0" y="-120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0EC75267-7BCB-4DC6-8DB7-4262A99EB0AD}" type="datetimeFigureOut">
              <a:rPr lang="en-US" smtClean="0"/>
              <a:t>2020-01-02</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A4AEE010-6459-4F0F-A57C-F9745C102D02}" type="slidenum">
              <a:rPr lang="en-US" smtClean="0"/>
              <a:t>‹#›</a:t>
            </a:fld>
            <a:endParaRPr lang="en-US"/>
          </a:p>
        </p:txBody>
      </p:sp>
    </p:spTree>
    <p:extLst>
      <p:ext uri="{BB962C8B-B14F-4D97-AF65-F5344CB8AC3E}">
        <p14:creationId xmlns:p14="http://schemas.microsoft.com/office/powerpoint/2010/main" val="3424705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dictionary.com/browse/rule-of-thumb"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ftp://ftp.bmc.com/pub/perform/gfc/da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Johari_window"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pmi.org/learning/library/characterizing-unknown-unknowns-6077"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one of several webinar conversations about applying the value proposition of Information Technology Capacity Optimization.</a:t>
            </a:r>
          </a:p>
          <a:p>
            <a:endParaRPr lang="en-US" dirty="0"/>
          </a:p>
          <a:p>
            <a:r>
              <a:rPr lang="en-US" dirty="0"/>
              <a:t>Our goal is to help clarify the capacity optimization mission, and to provide tools and techniques to assist in the </a:t>
            </a:r>
            <a:r>
              <a:rPr lang="en-US" b="1" dirty="0"/>
              <a:t>Quest for Actionable Intelligence.</a:t>
            </a:r>
          </a:p>
          <a:p>
            <a:endParaRPr lang="en-US" dirty="0"/>
          </a:p>
          <a:p>
            <a:r>
              <a:rPr lang="en-US" dirty="0"/>
              <a:t>With a clear mission and actionable intelligence, the capacity optimization function delivers significant value to the Organization.</a:t>
            </a:r>
          </a:p>
          <a:p>
            <a:endParaRPr lang="en-US" dirty="0"/>
          </a:p>
          <a:p>
            <a:r>
              <a:rPr lang="en-US" dirty="0"/>
              <a:t>In this session – </a:t>
            </a:r>
            <a:r>
              <a:rPr lang="en-US" b="1" dirty="0"/>
              <a:t>Exception Reporting </a:t>
            </a:r>
            <a:r>
              <a:rPr lang="en-US" dirty="0"/>
              <a:t>becomes the focus</a:t>
            </a:r>
          </a:p>
        </p:txBody>
      </p:sp>
      <p:sp>
        <p:nvSpPr>
          <p:cNvPr id="4" name="Slide Number Placeholder 3"/>
          <p:cNvSpPr>
            <a:spLocks noGrp="1"/>
          </p:cNvSpPr>
          <p:nvPr>
            <p:ph type="sldNum" sz="quarter" idx="10"/>
          </p:nvPr>
        </p:nvSpPr>
        <p:spPr/>
        <p:txBody>
          <a:bodyPr/>
          <a:lstStyle/>
          <a:p>
            <a:fld id="{5E6E011A-51F3-42BB-8227-B66954A23F6D}" type="slidenum">
              <a:rPr lang="en-US" smtClean="0"/>
              <a:pPr/>
              <a:t>1</a:t>
            </a:fld>
            <a:endParaRPr lang="en-US"/>
          </a:p>
        </p:txBody>
      </p:sp>
    </p:spTree>
    <p:extLst>
      <p:ext uri="{BB962C8B-B14F-4D97-AF65-F5344CB8AC3E}">
        <p14:creationId xmlns:p14="http://schemas.microsoft.com/office/powerpoint/2010/main" val="1187397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There are no published thresholds at least not like you would think</a:t>
            </a:r>
            <a:r>
              <a:rPr lang="en-US" b="1" dirty="0"/>
              <a:t>.   There are ‘rules of thumb’ but your mission, tolerance for risk, budget, and business plan will dictate what the thresholds should be FOR YOU and your current situation.  As the situation changes so should the thresholds, or at least the reaction to the thresholds.</a:t>
            </a:r>
          </a:p>
          <a:p>
            <a:endParaRPr lang="en-US" dirty="0"/>
          </a:p>
          <a:p>
            <a:r>
              <a:rPr lang="en-US" dirty="0"/>
              <a:t>There should be configuration standards formally ‘published’ within your organization.  However, my  experience is that while the standards ‘exist’ they are by no means ‘published’.   Application owners, infrastructure owners, and managers may have their ‘standards’.  If they have them, use them.   IF not you may wish to set your own, but alerting on thresholds for action will force some sort of response. Be ready for resistance with a business reason to be ‘enforcing’ thresholds.</a:t>
            </a:r>
          </a:p>
          <a:p>
            <a:endParaRPr lang="en-US" dirty="0"/>
          </a:p>
          <a:p>
            <a:r>
              <a:rPr lang="en-US" dirty="0"/>
              <a:t>Set and enforce thresholds to solve a BUSINESS problem.</a:t>
            </a:r>
          </a:p>
          <a:p>
            <a:endParaRPr lang="en-US" dirty="0"/>
          </a:p>
          <a:p>
            <a:endParaRPr lang="en-US" dirty="0"/>
          </a:p>
          <a:p>
            <a:r>
              <a:rPr lang="en-US" b="1" dirty="0"/>
              <a:t>It would be a mistake to enforce all metrics starting now</a:t>
            </a:r>
            <a:r>
              <a:rPr lang="en-US" dirty="0"/>
              <a:t>.   Select metrics based on current situation and business needs.  </a:t>
            </a:r>
          </a:p>
          <a:p>
            <a:r>
              <a:rPr lang="en-US" dirty="0"/>
              <a:t>Divide and conquer:   Pick your own number – for a long list attack the top 10 and or adjust the threshold</a:t>
            </a:r>
          </a:p>
          <a:p>
            <a:r>
              <a:rPr lang="en-US" dirty="0"/>
              <a:t>	Run Queue &gt; 2 / core</a:t>
            </a:r>
          </a:p>
          <a:p>
            <a:r>
              <a:rPr lang="en-US" dirty="0"/>
              <a:t>	CPU Ready &gt; 7</a:t>
            </a:r>
          </a:p>
          <a:p>
            <a:r>
              <a:rPr lang="en-US" dirty="0"/>
              <a:t>	CPU CoStop &gt; 9</a:t>
            </a:r>
          </a:p>
          <a:p>
            <a:r>
              <a:rPr lang="en-US" dirty="0"/>
              <a:t>	Windows C Drives &gt; 95% </a:t>
            </a:r>
            <a:r>
              <a:rPr lang="en-US" dirty="0" err="1"/>
              <a:t>util</a:t>
            </a:r>
            <a:r>
              <a:rPr lang="en-US" dirty="0"/>
              <a:t>;  </a:t>
            </a:r>
          </a:p>
          <a:p>
            <a:r>
              <a:rPr lang="en-US" dirty="0"/>
              <a:t>	any drive over 85% </a:t>
            </a:r>
            <a:r>
              <a:rPr lang="en-US" dirty="0" err="1"/>
              <a:t>util</a:t>
            </a:r>
            <a:r>
              <a:rPr lang="en-US" dirty="0"/>
              <a:t>;  </a:t>
            </a:r>
          </a:p>
          <a:p>
            <a:r>
              <a:rPr lang="en-US" dirty="0"/>
              <a:t>	Windows CPU above 60% hourly average;  </a:t>
            </a:r>
          </a:p>
          <a:p>
            <a:r>
              <a:rPr lang="en-US" dirty="0"/>
              <a:t>	any CPU 95% hourly average;</a:t>
            </a:r>
          </a:p>
          <a:p>
            <a:endParaRPr lang="en-US" dirty="0"/>
          </a:p>
          <a:p>
            <a:endParaRPr lang="en-US" dirty="0"/>
          </a:p>
          <a:p>
            <a:r>
              <a:rPr lang="en-US" dirty="0">
                <a:hlinkClick r:id="rId3"/>
              </a:rPr>
              <a:t>[1] https://www.dictionary.com/browse/rule-of-thumb</a:t>
            </a:r>
            <a:endParaRPr lang="en-US" dirty="0"/>
          </a:p>
          <a:p>
            <a:endParaRPr lang="en-US" dirty="0"/>
          </a:p>
          <a:p>
            <a:r>
              <a:rPr lang="en-US" dirty="0">
                <a:hlinkClick r:id="rId4"/>
              </a:rPr>
              <a:t>ftp://ftp.bmc.com/pub/perform/gfc/das/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10</a:t>
            </a:fld>
            <a:endParaRPr lang="en-US"/>
          </a:p>
        </p:txBody>
      </p:sp>
    </p:spTree>
    <p:extLst>
      <p:ext uri="{BB962C8B-B14F-4D97-AF65-F5344CB8AC3E}">
        <p14:creationId xmlns:p14="http://schemas.microsoft.com/office/powerpoint/2010/main" val="629818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a:t>
            </a:r>
          </a:p>
          <a:p>
            <a:endParaRPr lang="en-US" dirty="0"/>
          </a:p>
          <a:p>
            <a:r>
              <a:rPr lang="en-US" dirty="0"/>
              <a:t>We discussed our </a:t>
            </a:r>
            <a:r>
              <a:rPr lang="en-US" b="1" dirty="0"/>
              <a:t>Value Proposition </a:t>
            </a:r>
            <a:r>
              <a:rPr lang="en-US" dirty="0"/>
              <a:t>with our customer the Capacity Manager and discovered Jobs, Pains, and Gains that the TSCO solution is likely to be able to deliver on.  (Which is well defined charts to quickly evaluate devices that are in an exception state)</a:t>
            </a:r>
          </a:p>
          <a:p>
            <a:endParaRPr lang="en-US" dirty="0"/>
          </a:p>
          <a:p>
            <a:r>
              <a:rPr lang="en-US" dirty="0"/>
              <a:t>An internet search or conversation with our trusted partners suggested tools and techniques that could deliver a product </a:t>
            </a:r>
            <a:r>
              <a:rPr lang="en-US" b="1" dirty="0"/>
              <a:t>“Exception Based Reporting” </a:t>
            </a:r>
            <a:r>
              <a:rPr lang="en-US" dirty="0"/>
              <a:t>that addressed some significant pains, deliver valuable gains, and allowed jobs to be done by the customer.  </a:t>
            </a:r>
          </a:p>
          <a:p>
            <a:endParaRPr lang="en-US" dirty="0"/>
          </a:p>
          <a:p>
            <a:r>
              <a:rPr lang="en-US" dirty="0"/>
              <a:t>With some creativity we applied the tools and techniques, adjusted and adjusted again,.</a:t>
            </a:r>
          </a:p>
          <a:p>
            <a:endParaRPr lang="en-US" dirty="0"/>
          </a:p>
          <a:p>
            <a:r>
              <a:rPr lang="en-US" dirty="0"/>
              <a:t>In the end we enabled our customer in their </a:t>
            </a:r>
            <a:r>
              <a:rPr lang="en-US" b="1" dirty="0"/>
              <a:t>Quest for Actionable Intelligence and</a:t>
            </a:r>
            <a:r>
              <a:rPr lang="en-US" dirty="0"/>
              <a:t> enabled the TSCO solution to offer similar value to other customers.  Using the ‘simple’ processes discussed in the first couple sessions.  </a:t>
            </a:r>
          </a:p>
          <a:p>
            <a:endParaRPr lang="en-US" dirty="0"/>
          </a:p>
          <a:p>
            <a:pPr lvl="1"/>
            <a:r>
              <a:rPr lang="en-US" dirty="0"/>
              <a:t>TrueSight Capacity Optimization Value Proposition for Information Technology </a:t>
            </a:r>
          </a:p>
          <a:p>
            <a:pPr lvl="1"/>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TrueSight Capacity Optimization Documentation Options</a:t>
            </a:r>
          </a:p>
          <a:p>
            <a:endParaRPr lang="en-US" dirty="0"/>
          </a:p>
          <a:p>
            <a:r>
              <a:rPr lang="en-US" dirty="0"/>
              <a:t>And a heavy dose of </a:t>
            </a:r>
          </a:p>
          <a:p>
            <a:pPr lvl="1"/>
            <a:r>
              <a:rPr lang="en-US" sz="2000" b="1" dirty="0"/>
              <a:t>If I can do that… then I should be able to… </a:t>
            </a:r>
          </a:p>
          <a:p>
            <a:pPr lvl="1"/>
            <a:endParaRPr lang="en-US" sz="2000" b="1" dirty="0"/>
          </a:p>
          <a:p>
            <a:pPr lvl="0"/>
            <a:endParaRPr lang="en-US" sz="2000" b="1" dirty="0"/>
          </a:p>
          <a:p>
            <a:pPr lvl="0"/>
            <a:r>
              <a:rPr lang="en-US" sz="2000" b="1" dirty="0"/>
              <a:t>Any questions or topics for discussion??</a:t>
            </a:r>
          </a:p>
        </p:txBody>
      </p:sp>
      <p:sp>
        <p:nvSpPr>
          <p:cNvPr id="4" name="Slide Number Placeholder 3"/>
          <p:cNvSpPr>
            <a:spLocks noGrp="1"/>
          </p:cNvSpPr>
          <p:nvPr>
            <p:ph type="sldNum" sz="quarter" idx="5"/>
          </p:nvPr>
        </p:nvSpPr>
        <p:spPr/>
        <p:txBody>
          <a:bodyPr/>
          <a:lstStyle/>
          <a:p>
            <a:fld id="{A4AEE010-6459-4F0F-A57C-F9745C102D02}" type="slidenum">
              <a:rPr lang="en-US" smtClean="0"/>
              <a:t>11</a:t>
            </a:fld>
            <a:endParaRPr lang="en-US"/>
          </a:p>
        </p:txBody>
      </p:sp>
    </p:spTree>
    <p:extLst>
      <p:ext uri="{BB962C8B-B14F-4D97-AF65-F5344CB8AC3E}">
        <p14:creationId xmlns:p14="http://schemas.microsoft.com/office/powerpoint/2010/main" val="1781926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AEE010-6459-4F0F-A57C-F9745C102D02}" type="slidenum">
              <a:rPr lang="en-US" smtClean="0"/>
              <a:t>12</a:t>
            </a:fld>
            <a:endParaRPr lang="en-US"/>
          </a:p>
        </p:txBody>
      </p:sp>
    </p:spTree>
    <p:extLst>
      <p:ext uri="{BB962C8B-B14F-4D97-AF65-F5344CB8AC3E}">
        <p14:creationId xmlns:p14="http://schemas.microsoft.com/office/powerpoint/2010/main" val="406161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Agenda:</a:t>
            </a:r>
          </a:p>
          <a:p>
            <a:r>
              <a:rPr lang="en-US" dirty="0"/>
              <a:t>Introduce Moviri</a:t>
            </a:r>
          </a:p>
          <a:p>
            <a:endParaRPr lang="en-US" dirty="0"/>
          </a:p>
          <a:p>
            <a:r>
              <a:rPr lang="en-US" dirty="0"/>
              <a:t>Review the TSCO layout, Business Model Canvas, Value Proposition</a:t>
            </a:r>
          </a:p>
          <a:p>
            <a:r>
              <a:rPr lang="en-US" dirty="0"/>
              <a:t>Review our Value Proposition for Capacity Manager</a:t>
            </a:r>
          </a:p>
          <a:p>
            <a:r>
              <a:rPr lang="en-US" dirty="0"/>
              <a:t>Expand that value proposition</a:t>
            </a:r>
          </a:p>
          <a:p>
            <a:endParaRPr lang="en-US" dirty="0"/>
          </a:p>
          <a:p>
            <a:r>
              <a:rPr lang="en-US" dirty="0"/>
              <a:t>Focus on Exception Based Reporting as a product &amp; Service Solution for our Capacity Manager</a:t>
            </a:r>
          </a:p>
          <a:p>
            <a:endParaRPr lang="en-US" dirty="0"/>
          </a:p>
          <a:p>
            <a:r>
              <a:rPr lang="en-US" dirty="0"/>
              <a:t>‘live’ demo showing how we can implement this solution.</a:t>
            </a:r>
          </a:p>
          <a:p>
            <a:endParaRPr lang="en-US" dirty="0"/>
          </a:p>
          <a:p>
            <a:r>
              <a:rPr lang="en-US" dirty="0"/>
              <a:t>Then open for questions and conversations – but feel free to interject</a:t>
            </a:r>
          </a:p>
        </p:txBody>
      </p:sp>
      <p:sp>
        <p:nvSpPr>
          <p:cNvPr id="4" name="Slide Number Placeholder 3"/>
          <p:cNvSpPr>
            <a:spLocks noGrp="1"/>
          </p:cNvSpPr>
          <p:nvPr>
            <p:ph type="sldNum" sz="quarter" idx="5"/>
          </p:nvPr>
        </p:nvSpPr>
        <p:spPr/>
        <p:txBody>
          <a:bodyPr/>
          <a:lstStyle/>
          <a:p>
            <a:fld id="{A4AEE010-6459-4F0F-A57C-F9745C102D02}" type="slidenum">
              <a:rPr lang="en-US" smtClean="0"/>
              <a:t>2</a:t>
            </a:fld>
            <a:endParaRPr lang="en-US"/>
          </a:p>
        </p:txBody>
      </p:sp>
    </p:spTree>
    <p:extLst>
      <p:ext uri="{BB962C8B-B14F-4D97-AF65-F5344CB8AC3E}">
        <p14:creationId xmlns:p14="http://schemas.microsoft.com/office/powerpoint/2010/main" val="1654577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listen to Moviri?</a:t>
            </a:r>
          </a:p>
          <a:p>
            <a:endParaRPr lang="en-US" dirty="0"/>
          </a:p>
          <a:p>
            <a:r>
              <a:rPr lang="en-US" dirty="0"/>
              <a:t>Movìri is a global IT consultancy with multiple offices in the US and around the globe</a:t>
            </a:r>
          </a:p>
          <a:p>
            <a:endParaRPr lang="en-US" dirty="0"/>
          </a:p>
          <a:p>
            <a:r>
              <a:rPr lang="en-US" dirty="0"/>
              <a:t>More than 200 engineers world wide   we have more Doctors than most hospitals!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Started as </a:t>
            </a:r>
            <a:r>
              <a:rPr lang="en-US" dirty="0" err="1"/>
              <a:t>Neptuny</a:t>
            </a:r>
            <a:r>
              <a:rPr lang="en-US" dirty="0"/>
              <a:t>, developers of </a:t>
            </a:r>
            <a:r>
              <a:rPr lang="en-US" b="1" dirty="0"/>
              <a:t>Caplan</a:t>
            </a:r>
            <a:r>
              <a:rPr lang="en-US" dirty="0"/>
              <a:t>, a magic quadrant capacity optimization product. Purchased by BMC in 2010 to become BMC Capacity Optimization, which is now BMC TrueSight Capacity Optimization.  </a:t>
            </a:r>
            <a:r>
              <a:rPr lang="en-US" dirty="0" err="1"/>
              <a:t>Neptuny</a:t>
            </a:r>
            <a:r>
              <a:rPr lang="en-US" dirty="0"/>
              <a:t> became Movìri. </a:t>
            </a:r>
          </a:p>
          <a:p>
            <a:endParaRPr lang="en-US" dirty="0"/>
          </a:p>
          <a:p>
            <a:endParaRPr lang="en-US" dirty="0"/>
          </a:p>
          <a:p>
            <a:endParaRPr lang="en-US" dirty="0"/>
          </a:p>
          <a:p>
            <a:endParaRPr lang="en-US" dirty="0"/>
          </a:p>
          <a:p>
            <a:r>
              <a:rPr lang="en-US" dirty="0"/>
              <a:t>Movìri has several lines of business, including Testing &amp; Optimization, Monitoring. Operations and Cloud, Security, Analytics, and Capacity Management – which is to say we think holistically.  Big picture, many driplines, much experience, and continue to offer innovative products, including </a:t>
            </a:r>
            <a:r>
              <a:rPr lang="en-US" dirty="0" err="1"/>
              <a:t>ContentWise</a:t>
            </a:r>
            <a:r>
              <a:rPr lang="en-US" dirty="0"/>
              <a:t>; </a:t>
            </a:r>
            <a:r>
              <a:rPr lang="en-US" dirty="0" err="1"/>
              <a:t>Cleafy</a:t>
            </a:r>
            <a:r>
              <a:rPr lang="en-US" dirty="0"/>
              <a:t>; AKAMAS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Movìri has been doing this a long time, and is a thought leader and innovator.</a:t>
            </a:r>
          </a:p>
          <a:p>
            <a:endParaRPr lang="en-US" dirty="0"/>
          </a:p>
          <a:p>
            <a:r>
              <a:rPr lang="en-US" dirty="0"/>
              <a:t>And most importantly, you should listen to Movìri because: We can help you do this – quickly, and cleanly.</a:t>
            </a:r>
          </a:p>
          <a:p>
            <a:endParaRPr lang="en-US" dirty="0"/>
          </a:p>
          <a:p>
            <a:r>
              <a:rPr lang="en-US" b="1" dirty="0"/>
              <a:t>So, Let us jump right in…</a:t>
            </a:r>
          </a:p>
          <a:p>
            <a:r>
              <a:rPr lang="en-US" b="1" dirty="0"/>
              <a:t>===</a:t>
            </a:r>
          </a:p>
          <a:p>
            <a:r>
              <a:rPr lang="en-US" b="1" dirty="0"/>
              <a:t> </a:t>
            </a:r>
          </a:p>
          <a:p>
            <a:r>
              <a:rPr lang="en-US" b="1" dirty="0"/>
              <a:t>https://www.crunchbase.com/organization/neptuny</a:t>
            </a:r>
          </a:p>
          <a:p>
            <a:endParaRPr lang="en-US" b="1" dirty="0"/>
          </a:p>
          <a:p>
            <a:r>
              <a:rPr lang="en-US" b="1" dirty="0"/>
              <a:t>http://www.moviri.com/2010/10/goodbye-neptuny-welcome-moviri/</a:t>
            </a:r>
          </a:p>
          <a:p>
            <a:endParaRPr lang="en-US" b="1" dirty="0"/>
          </a:p>
          <a:p>
            <a:r>
              <a:rPr lang="en-US" b="1" dirty="0"/>
              <a:t>https://www.moviri.com/news-events/akamas-ai-powered-performance-optimization-solution/</a:t>
            </a:r>
          </a:p>
          <a:p>
            <a:endParaRPr lang="en-US" b="1" dirty="0"/>
          </a:p>
          <a:p>
            <a:r>
              <a:rPr lang="en-US" b="1" dirty="0"/>
              <a:t>https://www.moviri.com/</a:t>
            </a:r>
          </a:p>
          <a:p>
            <a:endParaRPr lang="en-US" b="1" dirty="0"/>
          </a:p>
          <a:p>
            <a:r>
              <a:rPr lang="en-US" b="1" dirty="0"/>
              <a:t>https://www.akamas.io/</a:t>
            </a:r>
          </a:p>
          <a:p>
            <a:endParaRPr lang="en-US" b="1" dirty="0"/>
          </a:p>
          <a:p>
            <a:r>
              <a:rPr lang="en-US" b="1" dirty="0"/>
              <a:t>https://www.contentwise.tv/</a:t>
            </a:r>
          </a:p>
          <a:p>
            <a:endParaRPr lang="en-US" b="1" dirty="0"/>
          </a:p>
          <a:p>
            <a:r>
              <a:rPr lang="en-US" b="1" dirty="0"/>
              <a:t>https://www.cleafy.com/</a:t>
            </a:r>
          </a:p>
          <a:p>
            <a:endParaRPr lang="en-US" b="1" dirty="0"/>
          </a:p>
          <a:p>
            <a:r>
              <a:rPr lang="en-US" b="1" dirty="0"/>
              <a:t>https://www.linkedin.com/company/moviri/about/</a:t>
            </a:r>
          </a:p>
          <a:p>
            <a:endParaRPr lang="en-US" b="1" dirty="0"/>
          </a:p>
          <a:p>
            <a:endParaRPr lang="en-US" b="1" dirty="0"/>
          </a:p>
        </p:txBody>
      </p:sp>
      <p:sp>
        <p:nvSpPr>
          <p:cNvPr id="4" name="Slide Number Placeholder 3"/>
          <p:cNvSpPr>
            <a:spLocks noGrp="1"/>
          </p:cNvSpPr>
          <p:nvPr>
            <p:ph type="sldNum" sz="quarter" idx="5"/>
          </p:nvPr>
        </p:nvSpPr>
        <p:spPr/>
        <p:txBody>
          <a:bodyPr/>
          <a:lstStyle/>
          <a:p>
            <a:fld id="{C366CDF6-FF24-424B-87DD-3CEACF6682A7}" type="slidenum">
              <a:rPr lang="en-US" smtClean="0"/>
              <a:t>3</a:t>
            </a:fld>
            <a:endParaRPr lang="en-US"/>
          </a:p>
        </p:txBody>
      </p:sp>
    </p:spTree>
    <p:extLst>
      <p:ext uri="{BB962C8B-B14F-4D97-AF65-F5344CB8AC3E}">
        <p14:creationId xmlns:p14="http://schemas.microsoft.com/office/powerpoint/2010/main" val="2289242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Review  (from the first in the Quest for Actionable  Intelligence – Value Proposition conversation)</a:t>
            </a:r>
          </a:p>
          <a:p>
            <a:endParaRPr lang="en-US" dirty="0"/>
          </a:p>
          <a:p>
            <a:r>
              <a:rPr lang="en-US" dirty="0"/>
              <a:t>Top left = basic layout of TSCO.  Our customer is the top left persona of Capacity Manager (a version of ourselves)</a:t>
            </a:r>
          </a:p>
          <a:p>
            <a:endParaRPr lang="en-US" dirty="0"/>
          </a:p>
          <a:p>
            <a:r>
              <a:rPr lang="en-US" dirty="0"/>
              <a:t>Top right = Business Model Canvas   with a focus on the top right  </a:t>
            </a:r>
            <a:r>
              <a:rPr lang="en-US" b="1" dirty="0"/>
              <a:t>What and Who</a:t>
            </a:r>
          </a:p>
          <a:p>
            <a:endParaRPr lang="en-US" dirty="0"/>
          </a:p>
          <a:p>
            <a:r>
              <a:rPr lang="en-US" dirty="0"/>
              <a:t>Bottom Left = Value Proposition Canvas   We will explore this in a bit of detail specific to todays topic</a:t>
            </a:r>
          </a:p>
          <a:p>
            <a:endParaRPr lang="en-US" dirty="0"/>
          </a:p>
          <a:p>
            <a:r>
              <a:rPr lang="en-US" dirty="0"/>
              <a:t>Bottom right = A Concise Value Proposition summary.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Make </a:t>
            </a:r>
            <a:r>
              <a:rPr lang="en-US" sz="1200" b="1" dirty="0"/>
              <a:t>actionable intelligence easily available </a:t>
            </a:r>
            <a:r>
              <a:rPr lang="en-US" sz="1200" dirty="0"/>
              <a:t>to our Capacity Manager Customer such that they can </a:t>
            </a:r>
            <a:r>
              <a:rPr lang="en-US" sz="1200" b="1" dirty="0"/>
              <a:t>effectively address </a:t>
            </a:r>
            <a:r>
              <a:rPr lang="en-US" sz="1200" dirty="0"/>
              <a:t>their IT </a:t>
            </a:r>
            <a:r>
              <a:rPr lang="en-US" sz="1200" b="1" dirty="0"/>
              <a:t>capacity, trending, forecasting and anomaly detection concerns </a:t>
            </a:r>
            <a:r>
              <a:rPr lang="en-US" sz="1200" dirty="0"/>
              <a:t>in IT and Business terms</a:t>
            </a:r>
          </a:p>
          <a:p>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4</a:t>
            </a:fld>
            <a:endParaRPr lang="en-US" dirty="0"/>
          </a:p>
        </p:txBody>
      </p:sp>
    </p:spTree>
    <p:extLst>
      <p:ext uri="{BB962C8B-B14F-4D97-AF65-F5344CB8AC3E}">
        <p14:creationId xmlns:p14="http://schemas.microsoft.com/office/powerpoint/2010/main" val="1071416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Value Proposition for the Capacity Manager as the customer and TSCO tool as the value provider.</a:t>
            </a:r>
          </a:p>
          <a:p>
            <a:endParaRPr lang="en-US" dirty="0"/>
          </a:p>
          <a:p>
            <a:r>
              <a:rPr lang="en-US" dirty="0"/>
              <a:t>Summarized nicely with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“Make actionable intelligence easily available to our customers such that they can effectively address their IT capacity, trending, forecasting and anomaly detection concerns in IT and Business terms”</a:t>
            </a:r>
          </a:p>
          <a:p>
            <a:endParaRPr lang="en-US" dirty="0"/>
          </a:p>
          <a:p>
            <a:r>
              <a:rPr lang="en-US" dirty="0"/>
              <a:t>We are going to expand this a bit – </a:t>
            </a:r>
          </a:p>
          <a:p>
            <a:endParaRPr lang="en-US" dirty="0"/>
          </a:p>
          <a:p>
            <a:r>
              <a:rPr lang="en-US" dirty="0"/>
              <a:t>The Capacity Manager has a job to do of ‘</a:t>
            </a:r>
            <a:r>
              <a:rPr lang="en-US" b="1" dirty="0"/>
              <a:t>Develop and maintain a reporting method that examines resources that are out of normal ranges’</a:t>
            </a:r>
          </a:p>
          <a:p>
            <a:endParaRPr lang="en-US" dirty="0"/>
          </a:p>
          <a:p>
            <a:r>
              <a:rPr lang="en-US" b="1" dirty="0"/>
              <a:t>Pains:</a:t>
            </a:r>
          </a:p>
          <a:p>
            <a:r>
              <a:rPr lang="en-US" dirty="0"/>
              <a:t>Thresholds and setpoints are set but difficult to ‘maintain’</a:t>
            </a:r>
          </a:p>
          <a:p>
            <a:r>
              <a:rPr lang="en-US" dirty="0"/>
              <a:t>Evaluating devices to thresholds is a time consuming, difficult task.  This difficulty leads to infrequent if ever evaluation of devices vs thresholds</a:t>
            </a:r>
          </a:p>
          <a:p>
            <a:r>
              <a:rPr lang="en-US" dirty="0"/>
              <a:t>Thresholds are not well understood so are not well maintained, managed, or monitored</a:t>
            </a:r>
          </a:p>
          <a:p>
            <a:r>
              <a:rPr lang="en-US" dirty="0"/>
              <a:t>Chicken and Egg game – Thresholds are not correct, so are not used, so are not correct.</a:t>
            </a:r>
          </a:p>
          <a:p>
            <a:endParaRPr lang="en-US" dirty="0"/>
          </a:p>
          <a:p>
            <a:r>
              <a:rPr lang="en-US" b="1" dirty="0"/>
              <a:t>Gains:</a:t>
            </a:r>
          </a:p>
          <a:p>
            <a:r>
              <a:rPr lang="en-US" dirty="0"/>
              <a:t>Senior managers frequently are frustrated that this sort of reporting is difficult, expensive, time consuming to make.  I can be the hero if I could routinely deliver these sorts of reports.</a:t>
            </a:r>
          </a:p>
          <a:p>
            <a:r>
              <a:rPr lang="en-US" dirty="0"/>
              <a:t>Senior managers are frequently frustrated when an infrastructure problem has been preceded </a:t>
            </a:r>
            <a:r>
              <a:rPr lang="en-US" b="1" dirty="0"/>
              <a:t>with a threshold violation that went undetected</a:t>
            </a:r>
            <a:r>
              <a:rPr lang="en-US" dirty="0"/>
              <a:t>.  I can be the hero if I could routinely deliver device lists that are over threshold, such that appropriate action can be initiated</a:t>
            </a:r>
          </a:p>
          <a:p>
            <a:r>
              <a:rPr lang="en-US" dirty="0"/>
              <a:t>Senior managers are frustrated that thresholds are not well maintained, managed or monitored.  I can be the hero if I could routinely deliver threshold violations with an eye toward verifying the appropriateness of the threshold level in a specific situation, and can customize thresholds in a general and specific sense.</a:t>
            </a:r>
          </a:p>
          <a:p>
            <a:endParaRPr lang="en-US" dirty="0"/>
          </a:p>
          <a:p>
            <a:r>
              <a:rPr lang="en-US" dirty="0"/>
              <a:t>Thresholds are used to the extent they are helpful and helpful to the extent they are used.  After an initial bit of irritation, I can be the hero if I could easily maintain thresholds that area meaningful (potentially down to the device).</a:t>
            </a:r>
          </a:p>
          <a:p>
            <a:endParaRPr lang="en-US" dirty="0"/>
          </a:p>
          <a:p>
            <a:r>
              <a:rPr lang="en-US" b="1" dirty="0"/>
              <a:t>Efficiency management is a major value proposition when buying the TSCO solution.  Managing the under utilized thresholds delivers on that value proposition.</a:t>
            </a:r>
          </a:p>
          <a:p>
            <a:endParaRPr lang="en-US" dirty="0"/>
          </a:p>
          <a:p>
            <a:endParaRPr lang="en-US" dirty="0"/>
          </a:p>
          <a:p>
            <a:r>
              <a:rPr lang="en-US" dirty="0"/>
              <a:t>Well designed charts, tables, and analysis can be constructed ahead of time and </a:t>
            </a:r>
            <a:r>
              <a:rPr lang="en-US" dirty="0" err="1"/>
              <a:t>envoked</a:t>
            </a:r>
            <a:r>
              <a:rPr lang="en-US" dirty="0"/>
              <a:t> with current list of alerted devices</a:t>
            </a:r>
          </a:p>
          <a:p>
            <a:r>
              <a:rPr lang="en-US" dirty="0"/>
              <a:t>Charts from alerted devices can be automated and delivered to SMEs via email.</a:t>
            </a:r>
          </a:p>
          <a:p>
            <a:endParaRPr lang="en-US" dirty="0"/>
          </a:p>
          <a:p>
            <a:r>
              <a:rPr lang="en-US" b="1" dirty="0"/>
              <a:t>Exception Based Reporting is the ‘products and services’ to deliver on this value proposition.</a:t>
            </a:r>
          </a:p>
          <a:p>
            <a:endParaRPr lang="en-US" dirty="0"/>
          </a:p>
          <a:p>
            <a:r>
              <a:rPr lang="en-US" b="0" dirty="0"/>
              <a:t>OK.  So lets implement “Exception Based Reporting”</a:t>
            </a:r>
          </a:p>
          <a:p>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5</a:t>
            </a:fld>
            <a:endParaRPr lang="en-US" dirty="0"/>
          </a:p>
        </p:txBody>
      </p:sp>
    </p:spTree>
    <p:extLst>
      <p:ext uri="{BB962C8B-B14F-4D97-AF65-F5344CB8AC3E}">
        <p14:creationId xmlns:p14="http://schemas.microsoft.com/office/powerpoint/2010/main" val="291682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had a similar exercise that delivered Filter Based Reporting as a solution to a similar but not the same problem.  While researching that, there was an intriguing suggestion that we might use here.</a:t>
            </a:r>
          </a:p>
          <a:p>
            <a:endParaRPr lang="en-US" dirty="0"/>
          </a:p>
          <a:p>
            <a:endParaRPr lang="en-US" dirty="0"/>
          </a:p>
          <a:p>
            <a:r>
              <a:rPr lang="en-US" b="1" dirty="0"/>
              <a:t>There is a suggestion that we can have a filter that is based on “Alerted CPU” and “Alerted Storage” among others.</a:t>
            </a:r>
          </a:p>
          <a:p>
            <a:endParaRPr lang="en-US" dirty="0"/>
          </a:p>
          <a:p>
            <a:r>
              <a:rPr lang="en-US" dirty="0"/>
              <a:t>The process is to make a resource Monitor rule with the indent to use it in the alerted storage reports</a:t>
            </a:r>
          </a:p>
          <a:p>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6</a:t>
            </a:fld>
            <a:endParaRPr lang="en-US"/>
          </a:p>
        </p:txBody>
      </p:sp>
    </p:spTree>
    <p:extLst>
      <p:ext uri="{BB962C8B-B14F-4D97-AF65-F5344CB8AC3E}">
        <p14:creationId xmlns:p14="http://schemas.microsoft.com/office/powerpoint/2010/main" val="2131058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topic is intended to highlight  the reporting abilities .</a:t>
            </a:r>
          </a:p>
          <a:p>
            <a:endParaRPr lang="en-US" dirty="0"/>
          </a:p>
          <a:p>
            <a:r>
              <a:rPr lang="en-US" dirty="0"/>
              <a:t>The example given suggested that we could make a filter based on a search for Windows devices but only the ones that are in a Warning or Critical state for the “Storage Alert” Resource Monitoring rules.</a:t>
            </a:r>
          </a:p>
          <a:p>
            <a:endParaRPr lang="en-US" dirty="0"/>
          </a:p>
          <a:p>
            <a:r>
              <a:rPr lang="en-US" dirty="0"/>
              <a:t>This implies that we need to make an Optimizer rule first.  Then to the extent that some resource is in violation of that rule it can be included in Filter Based Reports.</a:t>
            </a:r>
          </a:p>
          <a:p>
            <a:endParaRPr lang="en-US" dirty="0"/>
          </a:p>
          <a:p>
            <a:r>
              <a:rPr lang="en-US" dirty="0"/>
              <a:t>What this actually means is that we can have a filter of all windows devices that are also in violation of Optimizer rule.  So While we may have thousands of Windows devices, we only report on the handful that are in an exception state.</a:t>
            </a:r>
          </a:p>
          <a:p>
            <a:endParaRPr lang="en-US" dirty="0"/>
          </a:p>
          <a:p>
            <a:r>
              <a:rPr lang="en-US" dirty="0"/>
              <a:t>Well thought out combinations can produce very focused, well designed, automatically run, emailed to the SMEs, reports that quickly convey an exception state, and give enough additional information to quickly assess the urgency of the situation.</a:t>
            </a:r>
          </a:p>
          <a:p>
            <a:endParaRPr lang="en-US" dirty="0"/>
          </a:p>
          <a:p>
            <a:endParaRPr lang="en-US" dirty="0"/>
          </a:p>
          <a:p>
            <a:r>
              <a:rPr lang="en-US" dirty="0"/>
              <a:t>==</a:t>
            </a:r>
          </a:p>
          <a:p>
            <a:r>
              <a:rPr lang="en-US" dirty="0"/>
              <a:t>While the example is a bit contrived, we will hopefully show you a path from an existing problem (known unknown) to a solution (known known)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https://en.wikipedia.org/wiki/Johari_window</a:t>
            </a:r>
            <a:endParaRPr lang="en-US" dirty="0"/>
          </a:p>
          <a:p>
            <a:r>
              <a:rPr lang="en-US" dirty="0">
                <a:hlinkClick r:id="rId4"/>
              </a:rPr>
              <a:t>https://www.pmi.org/learning/library/characterizing-unknown-unknowns-6077</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7</a:t>
            </a:fld>
            <a:endParaRPr lang="en-US"/>
          </a:p>
        </p:txBody>
      </p:sp>
    </p:spTree>
    <p:extLst>
      <p:ext uri="{BB962C8B-B14F-4D97-AF65-F5344CB8AC3E}">
        <p14:creationId xmlns:p14="http://schemas.microsoft.com/office/powerpoint/2010/main" val="1075893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AEE010-6459-4F0F-A57C-F9745C102D02}" type="slidenum">
              <a:rPr lang="en-US" smtClean="0"/>
              <a:t>8</a:t>
            </a:fld>
            <a:endParaRPr lang="en-US"/>
          </a:p>
        </p:txBody>
      </p:sp>
    </p:spTree>
    <p:extLst>
      <p:ext uri="{BB962C8B-B14F-4D97-AF65-F5344CB8AC3E}">
        <p14:creationId xmlns:p14="http://schemas.microsoft.com/office/powerpoint/2010/main" val="505274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Admin Tab </a:t>
            </a:r>
            <a:r>
              <a:rPr lang="en-US" dirty="0"/>
              <a:t>| Optimizer</a:t>
            </a:r>
          </a:p>
          <a:p>
            <a:pPr marL="285750" indent="-285750">
              <a:buFont typeface="Courier New" panose="02070309020205020404" pitchFamily="49" charset="0"/>
              <a:buChar char="o"/>
            </a:pPr>
            <a:r>
              <a:rPr lang="en-US" dirty="0"/>
              <a:t>Make an Optimizer Rule (CPU CoStop)</a:t>
            </a:r>
          </a:p>
          <a:p>
            <a:endParaRPr lang="en-US" dirty="0"/>
          </a:p>
          <a:p>
            <a:endParaRPr lang="en-US" dirty="0"/>
          </a:p>
          <a:p>
            <a:r>
              <a:rPr lang="en-US" dirty="0"/>
              <a:t>CPU CoStop; daily, custom rule;</a:t>
            </a:r>
          </a:p>
          <a:p>
            <a:r>
              <a:rPr lang="en-US" dirty="0"/>
              <a:t>Warning</a:t>
            </a:r>
          </a:p>
          <a:p>
            <a:r>
              <a:rPr lang="en-US" dirty="0"/>
              <a:t>Critical</a:t>
            </a:r>
          </a:p>
          <a:p>
            <a:endParaRPr lang="en-US" dirty="0"/>
          </a:p>
          <a:p>
            <a:r>
              <a:rPr lang="en-US" dirty="0"/>
              <a:t>Warning; CPU_COSTOP; Vs. Threshold; Hour; Max hourly samples; greater; custom 5</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Critical; CPU_COSTOP; Vs. Threshold; Hour; Max hourly samples; greater; custom 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Action = Change status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Useful to note that if it triggers the rule but is not flagged it does get the OK flag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t>Run the rule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Workspace Tab </a:t>
            </a:r>
            <a:r>
              <a:rPr lang="en-US" dirty="0"/>
              <a:t>| Filter Based Reporting |Exception Based Reporting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285750" indent="-285750">
              <a:buFont typeface="Courier New" panose="02070309020205020404" pitchFamily="49" charset="0"/>
              <a:buChar char="o"/>
            </a:pPr>
            <a:r>
              <a:rPr lang="en-US" dirty="0"/>
              <a:t>Make a filter (</a:t>
            </a:r>
            <a:r>
              <a:rPr lang="en-US" dirty="0" err="1"/>
              <a:t>CPUCoStopFilter</a:t>
            </a:r>
            <a:r>
              <a:rPr lang="en-US" dirty="0"/>
              <a:t>)</a:t>
            </a:r>
          </a:p>
          <a:p>
            <a:pPr marL="285750" indent="-285750">
              <a:buFont typeface="Courier New" panose="02070309020205020404" pitchFamily="49" charset="0"/>
              <a:buChar char="o"/>
            </a:pPr>
            <a:r>
              <a:rPr lang="en-US" dirty="0"/>
              <a:t>Make a chart(s) based on the filter – can be ANY metric, not just what was alerted.  Need NOT include the metric alerted.,</a:t>
            </a:r>
          </a:p>
          <a:p>
            <a:pPr marL="285750" indent="-285750">
              <a:buFont typeface="Courier New" panose="02070309020205020404" pitchFamily="49" charset="0"/>
              <a:buChar char="o"/>
            </a:pPr>
            <a:endParaRPr lang="en-US" dirty="0"/>
          </a:p>
          <a:p>
            <a:pPr marL="285750" indent="-285750">
              <a:buFont typeface="Courier New" panose="02070309020205020404" pitchFamily="49" charset="0"/>
              <a:buChar char="o"/>
            </a:pPr>
            <a:r>
              <a:rPr lang="en-US" dirty="0"/>
              <a:t>Put most useful charts in Report Cart</a:t>
            </a:r>
          </a:p>
          <a:p>
            <a:pPr marL="285750" indent="-285750">
              <a:buFont typeface="Courier New" panose="02070309020205020404" pitchFamily="49" charset="0"/>
              <a:buChar char="o"/>
            </a:pPr>
            <a:r>
              <a:rPr lang="en-US" dirty="0"/>
              <a:t>Edit report Cart, schedule, and email result to SME</a:t>
            </a:r>
          </a:p>
          <a:p>
            <a:pPr marL="285750" indent="-285750">
              <a:buFont typeface="Courier New" panose="02070309020205020404" pitchFamily="49" charset="0"/>
              <a:buChar char="o"/>
            </a:pPr>
            <a:endParaRPr lang="en-US" dirty="0"/>
          </a:p>
          <a:p>
            <a:pPr marL="285750" indent="-285750">
              <a:buFont typeface="Courier New" panose="02070309020205020404" pitchFamily="49" charset="0"/>
              <a:buChar char="o"/>
            </a:pPr>
            <a:r>
              <a:rPr lang="en-US" dirty="0"/>
              <a:t>Repeat as necessary  (CPU Ready, </a:t>
            </a:r>
            <a:r>
              <a:rPr lang="en-US" dirty="0" err="1"/>
              <a:t>RunQueue</a:t>
            </a:r>
            <a:r>
              <a:rPr lang="en-US" dirty="0"/>
              <a:t>, File Systems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9</a:t>
            </a:fld>
            <a:endParaRPr lang="en-US"/>
          </a:p>
        </p:txBody>
      </p:sp>
    </p:spTree>
    <p:extLst>
      <p:ext uri="{BB962C8B-B14F-4D97-AF65-F5344CB8AC3E}">
        <p14:creationId xmlns:p14="http://schemas.microsoft.com/office/powerpoint/2010/main" val="2059082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C3A07-CE67-454D-9689-20508A9602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ECAE2F-B816-4AEA-A031-509D789968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FC2197-4EDA-47D4-9550-01E3C16A38E2}"/>
              </a:ext>
            </a:extLst>
          </p:cNvPr>
          <p:cNvSpPr>
            <a:spLocks noGrp="1"/>
          </p:cNvSpPr>
          <p:nvPr>
            <p:ph type="dt" sz="half" idx="10"/>
          </p:nvPr>
        </p:nvSpPr>
        <p:spPr/>
        <p:txBody>
          <a:bodyPr/>
          <a:lstStyle/>
          <a:p>
            <a:fld id="{37991EBB-1F6D-4734-A93A-A355760F3A89}" type="datetimeFigureOut">
              <a:rPr lang="en-US" smtClean="0"/>
              <a:t>2020-01-02</a:t>
            </a:fld>
            <a:endParaRPr lang="en-US"/>
          </a:p>
        </p:txBody>
      </p:sp>
      <p:sp>
        <p:nvSpPr>
          <p:cNvPr id="5" name="Footer Placeholder 4">
            <a:extLst>
              <a:ext uri="{FF2B5EF4-FFF2-40B4-BE49-F238E27FC236}">
                <a16:creationId xmlns:a16="http://schemas.microsoft.com/office/drawing/2014/main" id="{76966E2A-8608-49DF-9AFC-7270B39FF6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6B6B7-0BE2-4C39-B0CA-C10507DC1CFA}"/>
              </a:ext>
            </a:extLst>
          </p:cNvPr>
          <p:cNvSpPr>
            <a:spLocks noGrp="1"/>
          </p:cNvSpPr>
          <p:nvPr>
            <p:ph type="sldNum" sz="quarter" idx="12"/>
          </p:nvPr>
        </p:nvSpPr>
        <p:spPr/>
        <p:txBody>
          <a:bodyPr/>
          <a:lstStyle/>
          <a:p>
            <a:fld id="{FAFA762A-F07B-46FD-8B07-B4193F1C534F}" type="slidenum">
              <a:rPr lang="en-US" smtClean="0"/>
              <a:t>‹#›</a:t>
            </a:fld>
            <a:endParaRPr lang="en-US"/>
          </a:p>
        </p:txBody>
      </p:sp>
    </p:spTree>
    <p:extLst>
      <p:ext uri="{BB962C8B-B14F-4D97-AF65-F5344CB8AC3E}">
        <p14:creationId xmlns:p14="http://schemas.microsoft.com/office/powerpoint/2010/main" val="2072827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C118C-40EC-49DE-9C04-2D7D85388F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053119-DDBF-4C0B-B49B-7C87BBBE9E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025E24-512D-4ABC-A16B-025BAFD62A2F}"/>
              </a:ext>
            </a:extLst>
          </p:cNvPr>
          <p:cNvSpPr>
            <a:spLocks noGrp="1"/>
          </p:cNvSpPr>
          <p:nvPr>
            <p:ph type="dt" sz="half" idx="10"/>
          </p:nvPr>
        </p:nvSpPr>
        <p:spPr/>
        <p:txBody>
          <a:bodyPr/>
          <a:lstStyle/>
          <a:p>
            <a:fld id="{37991EBB-1F6D-4734-A93A-A355760F3A89}" type="datetimeFigureOut">
              <a:rPr lang="en-US" smtClean="0"/>
              <a:t>2020-01-02</a:t>
            </a:fld>
            <a:endParaRPr lang="en-US"/>
          </a:p>
        </p:txBody>
      </p:sp>
      <p:sp>
        <p:nvSpPr>
          <p:cNvPr id="5" name="Footer Placeholder 4">
            <a:extLst>
              <a:ext uri="{FF2B5EF4-FFF2-40B4-BE49-F238E27FC236}">
                <a16:creationId xmlns:a16="http://schemas.microsoft.com/office/drawing/2014/main" id="{F523271A-8273-4783-8F02-7864372BCC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BE8853-134D-47A5-BFC7-E92148C8FDEA}"/>
              </a:ext>
            </a:extLst>
          </p:cNvPr>
          <p:cNvSpPr>
            <a:spLocks noGrp="1"/>
          </p:cNvSpPr>
          <p:nvPr>
            <p:ph type="sldNum" sz="quarter" idx="12"/>
          </p:nvPr>
        </p:nvSpPr>
        <p:spPr/>
        <p:txBody>
          <a:bodyPr/>
          <a:lstStyle/>
          <a:p>
            <a:fld id="{FAFA762A-F07B-46FD-8B07-B4193F1C534F}" type="slidenum">
              <a:rPr lang="en-US" smtClean="0"/>
              <a:t>‹#›</a:t>
            </a:fld>
            <a:endParaRPr lang="en-US"/>
          </a:p>
        </p:txBody>
      </p:sp>
    </p:spTree>
    <p:extLst>
      <p:ext uri="{BB962C8B-B14F-4D97-AF65-F5344CB8AC3E}">
        <p14:creationId xmlns:p14="http://schemas.microsoft.com/office/powerpoint/2010/main" val="132249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05A467-2C53-4B92-8404-6B082CD744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52FDF4-24B2-4D6E-8AD9-EC6D3F5C70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4B4198-6D5E-471B-A3DF-3A458CC776D6}"/>
              </a:ext>
            </a:extLst>
          </p:cNvPr>
          <p:cNvSpPr>
            <a:spLocks noGrp="1"/>
          </p:cNvSpPr>
          <p:nvPr>
            <p:ph type="dt" sz="half" idx="10"/>
          </p:nvPr>
        </p:nvSpPr>
        <p:spPr/>
        <p:txBody>
          <a:bodyPr/>
          <a:lstStyle/>
          <a:p>
            <a:fld id="{37991EBB-1F6D-4734-A93A-A355760F3A89}" type="datetimeFigureOut">
              <a:rPr lang="en-US" smtClean="0"/>
              <a:t>2020-01-02</a:t>
            </a:fld>
            <a:endParaRPr lang="en-US"/>
          </a:p>
        </p:txBody>
      </p:sp>
      <p:sp>
        <p:nvSpPr>
          <p:cNvPr id="5" name="Footer Placeholder 4">
            <a:extLst>
              <a:ext uri="{FF2B5EF4-FFF2-40B4-BE49-F238E27FC236}">
                <a16:creationId xmlns:a16="http://schemas.microsoft.com/office/drawing/2014/main" id="{2805AEF4-9C26-411C-8C51-DD6E06C693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29D64C-FD3E-41D8-A0F0-B40D86A6C95A}"/>
              </a:ext>
            </a:extLst>
          </p:cNvPr>
          <p:cNvSpPr>
            <a:spLocks noGrp="1"/>
          </p:cNvSpPr>
          <p:nvPr>
            <p:ph type="sldNum" sz="quarter" idx="12"/>
          </p:nvPr>
        </p:nvSpPr>
        <p:spPr/>
        <p:txBody>
          <a:bodyPr/>
          <a:lstStyle/>
          <a:p>
            <a:fld id="{FAFA762A-F07B-46FD-8B07-B4193F1C534F}" type="slidenum">
              <a:rPr lang="en-US" smtClean="0"/>
              <a:t>‹#›</a:t>
            </a:fld>
            <a:endParaRPr lang="en-US"/>
          </a:p>
        </p:txBody>
      </p:sp>
    </p:spTree>
    <p:extLst>
      <p:ext uri="{BB962C8B-B14F-4D97-AF65-F5344CB8AC3E}">
        <p14:creationId xmlns:p14="http://schemas.microsoft.com/office/powerpoint/2010/main" val="1514303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sitiva titolo">
    <p:spTree>
      <p:nvGrpSpPr>
        <p:cNvPr id="1" name=""/>
        <p:cNvGrpSpPr/>
        <p:nvPr/>
      </p:nvGrpSpPr>
      <p:grpSpPr>
        <a:xfrm>
          <a:off x="0" y="0"/>
          <a:ext cx="0" cy="0"/>
          <a:chOff x="0" y="0"/>
          <a:chExt cx="0" cy="0"/>
        </a:xfrm>
      </p:grpSpPr>
      <p:sp>
        <p:nvSpPr>
          <p:cNvPr id="8" name="Segnaposto testo 4"/>
          <p:cNvSpPr>
            <a:spLocks noGrp="1"/>
          </p:cNvSpPr>
          <p:nvPr>
            <p:ph type="body" sz="quarter" idx="3" hasCustomPrompt="1"/>
          </p:nvPr>
        </p:nvSpPr>
        <p:spPr>
          <a:xfrm>
            <a:off x="1199456" y="3686120"/>
            <a:ext cx="9793088" cy="462960"/>
          </a:xfrm>
          <a:prstGeom prst="rect">
            <a:avLst/>
          </a:prstGeom>
        </p:spPr>
        <p:txBody>
          <a:bodyPr anchor="t" anchorCtr="0">
            <a:noAutofit/>
          </a:bodyPr>
          <a:lstStyle>
            <a:lvl1pPr marL="0" indent="0">
              <a:spcBef>
                <a:spcPts val="480"/>
              </a:spcBef>
              <a:buNone/>
              <a:defRPr sz="2800" b="0">
                <a:solidFill>
                  <a:schemeClr val="accent3">
                    <a:lumMod val="75000"/>
                  </a:schemeClr>
                </a:solidFill>
                <a:latin typeface="+mn-lt"/>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Click to edit Subtitle</a:t>
            </a:r>
          </a:p>
        </p:txBody>
      </p:sp>
      <p:sp>
        <p:nvSpPr>
          <p:cNvPr id="10" name="Text Placeholder 2"/>
          <p:cNvSpPr>
            <a:spLocks noGrp="1"/>
          </p:cNvSpPr>
          <p:nvPr>
            <p:ph type="body" sz="quarter" idx="10" hasCustomPrompt="1"/>
          </p:nvPr>
        </p:nvSpPr>
        <p:spPr>
          <a:xfrm>
            <a:off x="1200544" y="5580779"/>
            <a:ext cx="9792000" cy="324000"/>
          </a:xfrm>
          <a:prstGeom prst="rect">
            <a:avLst/>
          </a:prstGeom>
        </p:spPr>
        <p:txBody>
          <a:bodyPr vert="horz" anchor="ctr">
            <a:noAutofit/>
          </a:bodyPr>
          <a:lstStyle>
            <a:lvl1pPr marL="0" indent="0">
              <a:buNone/>
              <a:defRPr lang="en-US" sz="2000" b="0" baseline="0" noProof="0" dirty="0" smtClean="0">
                <a:solidFill>
                  <a:schemeClr val="accent3">
                    <a:lumMod val="7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marL="0" lvl="0" indent="0" algn="l" rtl="0" eaLnBrk="1" fontAlgn="base" hangingPunct="1">
              <a:spcBef>
                <a:spcPts val="480"/>
              </a:spcBef>
              <a:spcAft>
                <a:spcPct val="0"/>
              </a:spcAft>
              <a:buNone/>
            </a:pPr>
            <a:r>
              <a:rPr lang="en-US" noProof="0" dirty="0"/>
              <a:t>Location – Date</a:t>
            </a:r>
          </a:p>
        </p:txBody>
      </p:sp>
      <p:sp>
        <p:nvSpPr>
          <p:cNvPr id="14" name="Text Placeholder 2"/>
          <p:cNvSpPr>
            <a:spLocks noGrp="1"/>
          </p:cNvSpPr>
          <p:nvPr>
            <p:ph type="body" sz="quarter" idx="12" hasCustomPrompt="1"/>
          </p:nvPr>
        </p:nvSpPr>
        <p:spPr>
          <a:xfrm>
            <a:off x="1200544" y="5932358"/>
            <a:ext cx="9792000" cy="324000"/>
          </a:xfrm>
          <a:prstGeom prst="rect">
            <a:avLst/>
          </a:prstGeom>
        </p:spPr>
        <p:txBody>
          <a:bodyPr vert="horz" anchor="ctr">
            <a:noAutofit/>
          </a:bodyPr>
          <a:lstStyle>
            <a:lvl1pPr marL="0" indent="0">
              <a:buNone/>
              <a:defRPr lang="en-US" sz="2000" b="0" baseline="0" noProof="0" dirty="0" smtClean="0">
                <a:solidFill>
                  <a:schemeClr val="accent3">
                    <a:lumMod val="7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marL="0" lvl="0" indent="0" algn="l" rtl="0" eaLnBrk="1" fontAlgn="base" hangingPunct="1">
              <a:spcBef>
                <a:spcPts val="480"/>
              </a:spcBef>
              <a:spcAft>
                <a:spcPct val="0"/>
              </a:spcAft>
              <a:buNone/>
            </a:pPr>
            <a:r>
              <a:rPr lang="en-US" noProof="0" dirty="0"/>
              <a:t>Author – Email</a:t>
            </a:r>
          </a:p>
        </p:txBody>
      </p:sp>
      <p:sp>
        <p:nvSpPr>
          <p:cNvPr id="2" name="Title 1"/>
          <p:cNvSpPr>
            <a:spLocks noGrp="1"/>
          </p:cNvSpPr>
          <p:nvPr>
            <p:ph type="title" hasCustomPrompt="1"/>
          </p:nvPr>
        </p:nvSpPr>
        <p:spPr>
          <a:xfrm>
            <a:off x="1199456" y="2852936"/>
            <a:ext cx="9793088" cy="757582"/>
          </a:xfrm>
          <a:prstGeom prst="rect">
            <a:avLst/>
          </a:prstGeom>
        </p:spPr>
        <p:txBody>
          <a:bodyPr anchor="b" anchorCtr="0">
            <a:noAutofit/>
          </a:bodyPr>
          <a:lstStyle>
            <a:lvl1pPr algn="l">
              <a:spcBef>
                <a:spcPts val="0"/>
              </a:spcBef>
              <a:defRPr lang="en-US" sz="4200" b="1" i="0" u="none">
                <a:solidFill>
                  <a:schemeClr val="tx1"/>
                </a:solidFill>
                <a:latin typeface="+mj-lt"/>
                <a:ea typeface="+mn-ea"/>
                <a:cs typeface="+mn-cs"/>
              </a:defRPr>
            </a:lvl1pPr>
          </a:lstStyle>
          <a:p>
            <a:pPr marL="0" lvl="0" indent="0">
              <a:spcBef>
                <a:spcPct val="20000"/>
              </a:spcBef>
              <a:buNone/>
            </a:pPr>
            <a:r>
              <a:rPr lang="en-US" noProof="0" dirty="0"/>
              <a:t>Click to edit Master title</a:t>
            </a:r>
          </a:p>
        </p:txBody>
      </p:sp>
      <p:pic>
        <p:nvPicPr>
          <p:cNvPr id="3" name="Immagin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6964" y="681830"/>
            <a:ext cx="2374896" cy="874962"/>
          </a:xfrm>
          <a:prstGeom prst="rect">
            <a:avLst/>
          </a:prstGeom>
        </p:spPr>
      </p:pic>
      <p:cxnSp>
        <p:nvCxnSpPr>
          <p:cNvPr id="7" name="Connettore 1 6"/>
          <p:cNvCxnSpPr/>
          <p:nvPr userDrawn="1"/>
        </p:nvCxnSpPr>
        <p:spPr bwMode="auto">
          <a:xfrm>
            <a:off x="1199456" y="3648319"/>
            <a:ext cx="9793088" cy="0"/>
          </a:xfrm>
          <a:prstGeom prst="line">
            <a:avLst/>
          </a:prstGeom>
          <a:noFill/>
          <a:ln w="9525">
            <a:solidFill>
              <a:schemeClr val="tx1"/>
            </a:solidFill>
            <a:miter lim="800000"/>
            <a:headEnd/>
            <a:tailEnd/>
          </a:ln>
          <a:effectLst/>
        </p:spPr>
      </p:cxnSp>
      <p:sp>
        <p:nvSpPr>
          <p:cNvPr id="25" name="Segnaposto testo 4"/>
          <p:cNvSpPr>
            <a:spLocks noGrp="1"/>
          </p:cNvSpPr>
          <p:nvPr>
            <p:ph type="body" sz="quarter" idx="13" hasCustomPrompt="1"/>
          </p:nvPr>
        </p:nvSpPr>
        <p:spPr>
          <a:xfrm>
            <a:off x="1200544" y="5216556"/>
            <a:ext cx="9792000" cy="324000"/>
          </a:xfrm>
          <a:prstGeom prst="rect">
            <a:avLst/>
          </a:prstGeom>
        </p:spPr>
        <p:txBody>
          <a:bodyPr anchor="ctr" anchorCtr="0">
            <a:noAutofit/>
          </a:bodyPr>
          <a:lstStyle>
            <a:lvl1pPr marL="0" indent="0">
              <a:spcBef>
                <a:spcPts val="480"/>
              </a:spcBef>
              <a:buNone/>
              <a:defRPr sz="2000" b="0" baseline="0">
                <a:solidFill>
                  <a:schemeClr val="accent3">
                    <a:lumMod val="7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Prepared for: Customer logo here</a:t>
            </a:r>
          </a:p>
        </p:txBody>
      </p:sp>
    </p:spTree>
    <p:extLst>
      <p:ext uri="{BB962C8B-B14F-4D97-AF65-F5344CB8AC3E}">
        <p14:creationId xmlns:p14="http://schemas.microsoft.com/office/powerpoint/2010/main" val="128942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5"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8" name="Segnaposto numero diapositiva 19"/>
          <p:cNvSpPr txBox="1">
            <a:spLocks/>
          </p:cNvSpPr>
          <p:nvPr userDrawn="1"/>
        </p:nvSpPr>
        <p:spPr bwMode="auto">
          <a:xfrm>
            <a:off x="11280576" y="6453336"/>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noProof="0" smtClean="0">
                <a:solidFill>
                  <a:schemeClr val="tx1"/>
                </a:solidFill>
                <a:latin typeface="+mn-lt"/>
                <a:cs typeface="Arial" pitchFamily="34" charset="0"/>
              </a:rPr>
              <a:pPr algn="l"/>
              <a:t>‹#›</a:t>
            </a:fld>
            <a:endParaRPr lang="it-IT" sz="1200" noProof="0" dirty="0">
              <a:solidFill>
                <a:schemeClr val="tx1"/>
              </a:solidFill>
              <a:latin typeface="+mn-lt"/>
              <a:cs typeface="Arial" pitchFamily="34"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489360"/>
            <a:ext cx="675763" cy="180000"/>
          </a:xfrm>
          <a:prstGeom prst="rect">
            <a:avLst/>
          </a:prstGeom>
        </p:spPr>
      </p:pic>
      <p:sp>
        <p:nvSpPr>
          <p:cNvPr id="7" name="Segnaposto testo 6"/>
          <p:cNvSpPr>
            <a:spLocks noGrp="1"/>
          </p:cNvSpPr>
          <p:nvPr>
            <p:ph type="body" sz="quarter" idx="10" hasCustomPrompt="1"/>
          </p:nvPr>
        </p:nvSpPr>
        <p:spPr>
          <a:xfrm>
            <a:off x="469021" y="1700213"/>
            <a:ext cx="11099587" cy="4176712"/>
          </a:xfrm>
        </p:spPr>
        <p:txBody>
          <a:bodyPr>
            <a:normAutofit/>
          </a:bodyPr>
          <a:lstStyle>
            <a:lvl1pPr marL="0" indent="-285750" algn="l" defTabSz="457181" rtl="0" eaLnBrk="1" fontAlgn="base" latinLnBrk="0" hangingPunct="1">
              <a:lnSpc>
                <a:spcPts val="2880"/>
              </a:lnSpc>
              <a:spcBef>
                <a:spcPts val="0"/>
              </a:spcBef>
              <a:spcAft>
                <a:spcPts val="0"/>
              </a:spcAft>
              <a:buFont typeface="Arial" panose="020B0604020202020204" pitchFamily="34" charset="0"/>
              <a:buChar char="•"/>
              <a:defRPr lang="it-IT" altLang="en-US" sz="2400" b="0" kern="1200" baseline="0" dirty="0">
                <a:solidFill>
                  <a:schemeClr val="tx1"/>
                </a:solidFill>
                <a:latin typeface="+mn-lt"/>
                <a:ea typeface="+mn-ea"/>
                <a:cs typeface="Arial"/>
              </a:defRPr>
            </a:lvl1pPr>
            <a:lvl2pPr>
              <a:defRPr sz="2000">
                <a:solidFill>
                  <a:schemeClr val="accent3">
                    <a:lumMod val="75000"/>
                  </a:schemeClr>
                </a:solidFill>
              </a:defRPr>
            </a:lvl2pPr>
            <a:lvl3pPr>
              <a:defRPr sz="1800">
                <a:solidFill>
                  <a:schemeClr val="accent3">
                    <a:lumMod val="75000"/>
                  </a:schemeClr>
                </a:solidFill>
              </a:defRPr>
            </a:lvl3pPr>
            <a:lvl4pPr>
              <a:defRPr sz="1600">
                <a:solidFill>
                  <a:schemeClr val="accent3">
                    <a:lumMod val="75000"/>
                  </a:schemeClr>
                </a:solidFill>
              </a:defRPr>
            </a:lvl4pPr>
            <a:lvl5pPr>
              <a:defRPr sz="1600">
                <a:solidFill>
                  <a:schemeClr val="accent3">
                    <a:lumMod val="75000"/>
                  </a:schemeClr>
                </a:solidFill>
              </a:defRPr>
            </a:lvl5pPr>
          </a:lstStyle>
          <a:p>
            <a:pPr marL="285750" lvl="0" indent="-285750" algn="l" defTabSz="457181" rtl="0" eaLnBrk="1" fontAlgn="base" latinLnBrk="0" hangingPunct="1">
              <a:spcBef>
                <a:spcPts val="1800"/>
              </a:spcBef>
              <a:spcAft>
                <a:spcPts val="600"/>
              </a:spcAft>
              <a:buFont typeface="Arial" panose="020B0604020202020204" pitchFamily="34" charset="0"/>
              <a:buChar char="•"/>
            </a:pPr>
            <a:r>
              <a:rPr lang="it-IT" altLang="en-US" noProof="0" dirty="0"/>
              <a:t>Item 1</a:t>
            </a:r>
          </a:p>
          <a:p>
            <a:pPr marL="285750" lvl="0" indent="-285750" algn="l" defTabSz="457181" rtl="0" eaLnBrk="1" fontAlgn="base" latinLnBrk="0" hangingPunct="1">
              <a:spcBef>
                <a:spcPts val="1800"/>
              </a:spcBef>
              <a:spcAft>
                <a:spcPts val="600"/>
              </a:spcAft>
              <a:buFont typeface="Arial" panose="020B0604020202020204" pitchFamily="34" charset="0"/>
              <a:buChar char="•"/>
            </a:pPr>
            <a:r>
              <a:rPr lang="it-IT" altLang="en-US" noProof="0" dirty="0"/>
              <a:t>Item </a:t>
            </a:r>
            <a:r>
              <a:rPr lang="it-IT" noProof="0" dirty="0"/>
              <a:t>2</a:t>
            </a:r>
          </a:p>
          <a:p>
            <a:pPr marL="285750" lvl="0" indent="-285750" algn="l" defTabSz="457181" rtl="0" eaLnBrk="1" fontAlgn="base" latinLnBrk="0" hangingPunct="1">
              <a:spcBef>
                <a:spcPts val="1800"/>
              </a:spcBef>
              <a:spcAft>
                <a:spcPts val="600"/>
              </a:spcAft>
              <a:buFont typeface="Arial" panose="020B0604020202020204" pitchFamily="34" charset="0"/>
              <a:buChar char="•"/>
            </a:pPr>
            <a:r>
              <a:rPr lang="it-IT" altLang="en-US" noProof="0" dirty="0"/>
              <a:t>Item </a:t>
            </a:r>
            <a:r>
              <a:rPr lang="it-IT" noProof="0" dirty="0"/>
              <a:t>3 </a:t>
            </a:r>
          </a:p>
          <a:p>
            <a:pPr marL="285750" lvl="0" indent="-285750" algn="l" defTabSz="457181" rtl="0" eaLnBrk="1" fontAlgn="base" latinLnBrk="0" hangingPunct="1">
              <a:spcBef>
                <a:spcPts val="1800"/>
              </a:spcBef>
              <a:spcAft>
                <a:spcPts val="600"/>
              </a:spcAft>
              <a:buFont typeface="Arial" panose="020B0604020202020204" pitchFamily="34" charset="0"/>
              <a:buChar char="•"/>
            </a:pPr>
            <a:r>
              <a:rPr lang="it-IT" altLang="en-US" noProof="0" dirty="0"/>
              <a:t>Item </a:t>
            </a:r>
            <a:r>
              <a:rPr lang="it-IT" noProof="0" dirty="0"/>
              <a:t>4</a:t>
            </a:r>
          </a:p>
        </p:txBody>
      </p:sp>
      <p:sp>
        <p:nvSpPr>
          <p:cNvPr id="3" name="Footer Placeholder 2"/>
          <p:cNvSpPr>
            <a:spLocks noGrp="1"/>
          </p:cNvSpPr>
          <p:nvPr>
            <p:ph type="ftr" sz="quarter" idx="11"/>
          </p:nvPr>
        </p:nvSpPr>
        <p:spPr/>
        <p:txBody>
          <a:bodyPr/>
          <a:lstStyle/>
          <a:p>
            <a:r>
              <a:rPr lang="en-US" noProof="0"/>
              <a:t>© 2018 Moviri – CONFIDENTIAL – All Rights Reserved</a:t>
            </a:r>
            <a:endParaRPr lang="en-US" noProof="0" dirty="0"/>
          </a:p>
        </p:txBody>
      </p:sp>
    </p:spTree>
    <p:extLst>
      <p:ext uri="{BB962C8B-B14F-4D97-AF65-F5344CB8AC3E}">
        <p14:creationId xmlns:p14="http://schemas.microsoft.com/office/powerpoint/2010/main" val="822258638"/>
      </p:ext>
    </p:extLst>
  </p:cSld>
  <p:clrMapOvr>
    <a:masterClrMapping/>
  </p:clrMapOvr>
  <p:extLst>
    <p:ext uri="{DCECCB84-F9BA-43D5-87BE-67443E8EF086}">
      <p15:sldGuideLst xmlns:p15="http://schemas.microsoft.com/office/powerpoint/2012/main">
        <p15:guide id="1" orient="horz" pos="3696">
          <p15:clr>
            <a:srgbClr val="FBAE40"/>
          </p15:clr>
        </p15:guide>
        <p15:guide id="2" pos="28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ing Slide">
    <p:bg>
      <p:bgRef idx="1001">
        <a:schemeClr val="bg1"/>
      </p:bgRef>
    </p:bg>
    <p:spTree>
      <p:nvGrpSpPr>
        <p:cNvPr id="1" name=""/>
        <p:cNvGrpSpPr/>
        <p:nvPr/>
      </p:nvGrpSpPr>
      <p:grpSpPr>
        <a:xfrm>
          <a:off x="0" y="0"/>
          <a:ext cx="0" cy="0"/>
          <a:chOff x="0" y="0"/>
          <a:chExt cx="0" cy="0"/>
        </a:xfrm>
      </p:grpSpPr>
      <p:sp>
        <p:nvSpPr>
          <p:cNvPr id="10" name="CasellaDiTesto 9"/>
          <p:cNvSpPr txBox="1"/>
          <p:nvPr userDrawn="1"/>
        </p:nvSpPr>
        <p:spPr>
          <a:xfrm>
            <a:off x="1199455" y="3719600"/>
            <a:ext cx="1440161" cy="707886"/>
          </a:xfrm>
          <a:prstGeom prst="rect">
            <a:avLst/>
          </a:prstGeom>
          <a:noFill/>
        </p:spPr>
        <p:txBody>
          <a:bodyPr wrap="square" rtlCol="0">
            <a:spAutoFit/>
          </a:bodyPr>
          <a:lstStyle/>
          <a:p>
            <a:r>
              <a:rPr lang="en-US" sz="1000" b="0" noProof="0" dirty="0">
                <a:solidFill>
                  <a:schemeClr val="tx1"/>
                </a:solidFill>
                <a:latin typeface="+mj-lt"/>
              </a:rPr>
              <a:t>Headquarters</a:t>
            </a:r>
          </a:p>
          <a:p>
            <a:r>
              <a:rPr lang="en-US" sz="1000" b="0" noProof="0" dirty="0">
                <a:solidFill>
                  <a:schemeClr val="accent3">
                    <a:lumMod val="75000"/>
                  </a:schemeClr>
                </a:solidFill>
                <a:latin typeface="+mj-lt"/>
              </a:rPr>
              <a:t>Via Schiaffino</a:t>
            </a:r>
            <a:r>
              <a:rPr lang="en-US" sz="1000" b="0" baseline="0" noProof="0" dirty="0">
                <a:solidFill>
                  <a:schemeClr val="accent3">
                    <a:lumMod val="75000"/>
                  </a:schemeClr>
                </a:solidFill>
                <a:latin typeface="+mj-lt"/>
              </a:rPr>
              <a:t> 11</a:t>
            </a:r>
          </a:p>
          <a:p>
            <a:r>
              <a:rPr lang="en-US" sz="1000" b="0" baseline="0" noProof="0" dirty="0">
                <a:solidFill>
                  <a:schemeClr val="accent3">
                    <a:lumMod val="75000"/>
                  </a:schemeClr>
                </a:solidFill>
                <a:latin typeface="+mj-lt"/>
              </a:rPr>
              <a:t>20158 Milan Italy</a:t>
            </a:r>
          </a:p>
          <a:p>
            <a:r>
              <a:rPr lang="en-US" sz="1000" b="0" baseline="0" noProof="0" dirty="0">
                <a:solidFill>
                  <a:schemeClr val="accent3">
                    <a:lumMod val="75000"/>
                  </a:schemeClr>
                </a:solidFill>
                <a:latin typeface="+mj-lt"/>
              </a:rPr>
              <a:t>T +39-02-4951-7001</a:t>
            </a:r>
            <a:endParaRPr lang="en-US" sz="1000" b="0" noProof="0" dirty="0">
              <a:solidFill>
                <a:schemeClr val="accent3">
                  <a:lumMod val="75000"/>
                </a:schemeClr>
              </a:solidFill>
              <a:latin typeface="+mj-lt"/>
            </a:endParaRPr>
          </a:p>
        </p:txBody>
      </p:sp>
      <p:sp>
        <p:nvSpPr>
          <p:cNvPr id="11" name="CasellaDiTesto 10"/>
          <p:cNvSpPr txBox="1"/>
          <p:nvPr userDrawn="1"/>
        </p:nvSpPr>
        <p:spPr>
          <a:xfrm>
            <a:off x="3102555" y="3719600"/>
            <a:ext cx="1625293" cy="707886"/>
          </a:xfrm>
          <a:prstGeom prst="rect">
            <a:avLst/>
          </a:prstGeom>
          <a:noFill/>
        </p:spPr>
        <p:txBody>
          <a:bodyPr wrap="square" rtlCol="0">
            <a:spAutoFit/>
          </a:bodyPr>
          <a:lstStyle/>
          <a:p>
            <a:pPr algn="l" rtl="0" fontAlgn="base">
              <a:spcBef>
                <a:spcPct val="0"/>
              </a:spcBef>
              <a:spcAft>
                <a:spcPct val="0"/>
              </a:spcAft>
            </a:pPr>
            <a:r>
              <a:rPr lang="en-US" sz="1000" b="0" kern="1200" noProof="0" dirty="0">
                <a:solidFill>
                  <a:schemeClr val="tx1"/>
                </a:solidFill>
                <a:latin typeface="+mj-lt"/>
                <a:ea typeface="+mn-ea"/>
                <a:cs typeface="Arial" charset="0"/>
              </a:rPr>
              <a:t>USA East</a:t>
            </a:r>
          </a:p>
          <a:p>
            <a:pPr algn="l" rtl="0" fontAlgn="base">
              <a:spcBef>
                <a:spcPct val="0"/>
              </a:spcBef>
              <a:spcAft>
                <a:spcPct val="0"/>
              </a:spcAft>
            </a:pPr>
            <a:r>
              <a:rPr lang="en-US" sz="1000" b="0" kern="1200">
                <a:solidFill>
                  <a:schemeClr val="accent3">
                    <a:lumMod val="75000"/>
                  </a:schemeClr>
                </a:solidFill>
                <a:latin typeface="+mj-lt"/>
                <a:ea typeface="+mn-ea"/>
                <a:cs typeface="Arial" charset="0"/>
              </a:rPr>
              <a:t>211 Congress </a:t>
            </a:r>
            <a:r>
              <a:rPr lang="en-US" sz="1000" b="0" kern="1200" dirty="0">
                <a:solidFill>
                  <a:schemeClr val="accent3">
                    <a:lumMod val="75000"/>
                  </a:schemeClr>
                </a:solidFill>
                <a:latin typeface="+mj-lt"/>
                <a:ea typeface="+mn-ea"/>
                <a:cs typeface="Arial" charset="0"/>
              </a:rPr>
              <a:t>Street</a:t>
            </a:r>
            <a:br>
              <a:rPr lang="en-US" sz="1000" b="0" kern="1200" dirty="0">
                <a:solidFill>
                  <a:schemeClr val="accent3">
                    <a:lumMod val="75000"/>
                  </a:schemeClr>
                </a:solidFill>
                <a:latin typeface="+mj-lt"/>
                <a:ea typeface="+mn-ea"/>
                <a:cs typeface="Arial" charset="0"/>
              </a:rPr>
            </a:br>
            <a:r>
              <a:rPr lang="en-US" sz="1000" b="0" kern="1200" dirty="0">
                <a:solidFill>
                  <a:schemeClr val="accent3">
                    <a:lumMod val="75000"/>
                  </a:schemeClr>
                </a:solidFill>
                <a:latin typeface="+mj-lt"/>
                <a:ea typeface="+mn-ea"/>
                <a:cs typeface="Arial" charset="0"/>
              </a:rPr>
              <a:t>Boston, MA 02110</a:t>
            </a:r>
            <a:br>
              <a:rPr lang="en-US" sz="1000" b="0" kern="1200" dirty="0">
                <a:solidFill>
                  <a:schemeClr val="accent3">
                    <a:lumMod val="75000"/>
                  </a:schemeClr>
                </a:solidFill>
                <a:latin typeface="+mj-lt"/>
                <a:ea typeface="+mn-ea"/>
                <a:cs typeface="Arial" charset="0"/>
              </a:rPr>
            </a:br>
            <a:r>
              <a:rPr lang="en-US" sz="1000" b="0" kern="1200" dirty="0">
                <a:solidFill>
                  <a:schemeClr val="accent3">
                    <a:lumMod val="75000"/>
                  </a:schemeClr>
                </a:solidFill>
                <a:latin typeface="+mj-lt"/>
                <a:ea typeface="+mn-ea"/>
                <a:cs typeface="Arial" charset="0"/>
              </a:rPr>
              <a:t>T: +1-617-936-0212</a:t>
            </a:r>
            <a:endParaRPr lang="en-US" sz="1000" b="0" kern="1200" noProof="0" dirty="0">
              <a:solidFill>
                <a:schemeClr val="accent3">
                  <a:lumMod val="75000"/>
                </a:schemeClr>
              </a:solidFill>
              <a:latin typeface="+mj-lt"/>
              <a:ea typeface="+mn-ea"/>
              <a:cs typeface="Arial" charset="0"/>
            </a:endParaRPr>
          </a:p>
        </p:txBody>
      </p:sp>
      <p:sp>
        <p:nvSpPr>
          <p:cNvPr id="12" name="CasellaDiTesto 11"/>
          <p:cNvSpPr txBox="1"/>
          <p:nvPr userDrawn="1"/>
        </p:nvSpPr>
        <p:spPr>
          <a:xfrm>
            <a:off x="5129074" y="3719600"/>
            <a:ext cx="1542990" cy="707886"/>
          </a:xfrm>
          <a:prstGeom prst="rect">
            <a:avLst/>
          </a:prstGeom>
          <a:noFill/>
        </p:spPr>
        <p:txBody>
          <a:bodyPr wrap="square" rtlCol="0">
            <a:spAutoFit/>
          </a:bodyPr>
          <a:lstStyle/>
          <a:p>
            <a:pPr algn="l" rtl="0" fontAlgn="base">
              <a:spcBef>
                <a:spcPct val="0"/>
              </a:spcBef>
              <a:spcAft>
                <a:spcPct val="0"/>
              </a:spcAft>
            </a:pPr>
            <a:r>
              <a:rPr lang="en-US" sz="1000" b="0" kern="1200" noProof="0" dirty="0">
                <a:solidFill>
                  <a:schemeClr val="tx1"/>
                </a:solidFill>
                <a:latin typeface="+mj-lt"/>
                <a:ea typeface="+mn-ea"/>
                <a:cs typeface="Arial" charset="0"/>
              </a:rPr>
              <a:t>USA West</a:t>
            </a:r>
          </a:p>
          <a:p>
            <a:r>
              <a:rPr lang="en-US" sz="1000" b="0" noProof="0" dirty="0">
                <a:solidFill>
                  <a:schemeClr val="accent3">
                    <a:lumMod val="75000"/>
                  </a:schemeClr>
                </a:solidFill>
                <a:latin typeface="+mj-lt"/>
              </a:rPr>
              <a:t>12655 W. Jefferson Blvd</a:t>
            </a:r>
            <a:endParaRPr lang="en-US" sz="1000" b="0" baseline="0" noProof="0" dirty="0">
              <a:solidFill>
                <a:schemeClr val="accent3">
                  <a:lumMod val="75000"/>
                </a:schemeClr>
              </a:solidFill>
              <a:latin typeface="+mj-lt"/>
            </a:endParaRPr>
          </a:p>
          <a:p>
            <a:r>
              <a:rPr lang="en-US" sz="1000" b="0" baseline="0" noProof="0" dirty="0">
                <a:solidFill>
                  <a:schemeClr val="accent3">
                    <a:lumMod val="75000"/>
                  </a:schemeClr>
                </a:solidFill>
                <a:latin typeface="+mj-lt"/>
              </a:rPr>
              <a:t>Los Angeles, CA 90066</a:t>
            </a:r>
          </a:p>
          <a:p>
            <a:r>
              <a:rPr lang="en-US" sz="1000" b="0" baseline="0" noProof="0" dirty="0">
                <a:solidFill>
                  <a:schemeClr val="accent3">
                    <a:lumMod val="75000"/>
                  </a:schemeClr>
                </a:solidFill>
                <a:latin typeface="+mj-lt"/>
              </a:rPr>
              <a:t>T +1-323-524-0524</a:t>
            </a:r>
            <a:endParaRPr lang="en-US" sz="1000" b="0" noProof="0" dirty="0">
              <a:solidFill>
                <a:schemeClr val="accent3">
                  <a:lumMod val="75000"/>
                </a:schemeClr>
              </a:solidFill>
              <a:latin typeface="+mj-lt"/>
            </a:endParaRPr>
          </a:p>
        </p:txBody>
      </p:sp>
      <p:cxnSp>
        <p:nvCxnSpPr>
          <p:cNvPr id="25" name="Connettore 1 24"/>
          <p:cNvCxnSpPr/>
          <p:nvPr userDrawn="1"/>
        </p:nvCxnSpPr>
        <p:spPr bwMode="auto">
          <a:xfrm>
            <a:off x="1199456" y="3650887"/>
            <a:ext cx="9793088" cy="0"/>
          </a:xfrm>
          <a:prstGeom prst="line">
            <a:avLst/>
          </a:prstGeom>
          <a:noFill/>
          <a:ln w="9525">
            <a:solidFill>
              <a:schemeClr val="tx1"/>
            </a:solidFill>
            <a:miter lim="800000"/>
            <a:headEnd/>
            <a:tailEnd/>
          </a:ln>
          <a:effectLst/>
        </p:spPr>
      </p:cxnSp>
      <p:sp>
        <p:nvSpPr>
          <p:cNvPr id="5" name="CasellaDiTesto 4"/>
          <p:cNvSpPr txBox="1"/>
          <p:nvPr userDrawn="1"/>
        </p:nvSpPr>
        <p:spPr>
          <a:xfrm>
            <a:off x="1199455" y="3212976"/>
            <a:ext cx="1104726" cy="400110"/>
          </a:xfrm>
          <a:prstGeom prst="rect">
            <a:avLst/>
          </a:prstGeom>
          <a:noFill/>
        </p:spPr>
        <p:txBody>
          <a:bodyPr wrap="none" rtlCol="0">
            <a:spAutoFit/>
          </a:bodyPr>
          <a:lstStyle/>
          <a:p>
            <a:r>
              <a:rPr lang="en-US" sz="2000" b="1" i="0" u="none" noProof="0" dirty="0">
                <a:solidFill>
                  <a:schemeClr val="tx1"/>
                </a:solidFill>
                <a:latin typeface="+mj-lt"/>
                <a:ea typeface="+mn-ea"/>
                <a:cs typeface="+mn-cs"/>
              </a:rPr>
              <a:t>Contacts</a:t>
            </a:r>
          </a:p>
        </p:txBody>
      </p:sp>
      <p:grpSp>
        <p:nvGrpSpPr>
          <p:cNvPr id="9" name="Gruppo 8"/>
          <p:cNvGrpSpPr/>
          <p:nvPr userDrawn="1"/>
        </p:nvGrpSpPr>
        <p:grpSpPr>
          <a:xfrm>
            <a:off x="10056440" y="3680760"/>
            <a:ext cx="891109" cy="764253"/>
            <a:chOff x="10020456" y="3668347"/>
            <a:chExt cx="891109" cy="764253"/>
          </a:xfrm>
        </p:grpSpPr>
        <p:pic>
          <p:nvPicPr>
            <p:cNvPr id="4" name="Immagin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8456" y="3899820"/>
              <a:ext cx="144000" cy="144000"/>
            </a:xfrm>
            <a:prstGeom prst="rect">
              <a:avLst/>
            </a:prstGeom>
          </p:spPr>
        </p:pic>
        <p:pic>
          <p:nvPicPr>
            <p:cNvPr id="6" name="Immagin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0456" y="4226782"/>
              <a:ext cx="180000" cy="180000"/>
            </a:xfrm>
            <a:prstGeom prst="rect">
              <a:avLst/>
            </a:prstGeom>
          </p:spPr>
        </p:pic>
        <p:pic>
          <p:nvPicPr>
            <p:cNvPr id="7" name="Immagin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38456" y="4063301"/>
              <a:ext cx="144000" cy="144000"/>
            </a:xfrm>
            <a:prstGeom prst="rect">
              <a:avLst/>
            </a:prstGeom>
          </p:spPr>
        </p:pic>
        <p:pic>
          <p:nvPicPr>
            <p:cNvPr id="8" name="Immagin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38456" y="3736339"/>
              <a:ext cx="144000" cy="144000"/>
            </a:xfrm>
            <a:prstGeom prst="rect">
              <a:avLst/>
            </a:prstGeom>
          </p:spPr>
        </p:pic>
        <p:sp>
          <p:nvSpPr>
            <p:cNvPr id="26" name="CasellaDiTesto 25"/>
            <p:cNvSpPr txBox="1"/>
            <p:nvPr userDrawn="1"/>
          </p:nvSpPr>
          <p:spPr>
            <a:xfrm>
              <a:off x="10147800" y="3668347"/>
              <a:ext cx="630301" cy="246221"/>
            </a:xfrm>
            <a:prstGeom prst="rect">
              <a:avLst/>
            </a:prstGeom>
            <a:noFill/>
          </p:spPr>
          <p:txBody>
            <a:bodyPr wrap="none" rtlCol="0">
              <a:spAutoFit/>
            </a:bodyPr>
            <a:lstStyle/>
            <a:p>
              <a:r>
                <a:rPr lang="en-US" sz="1000">
                  <a:solidFill>
                    <a:schemeClr val="accent3">
                      <a:lumMod val="75000"/>
                    </a:schemeClr>
                  </a:solidFill>
                  <a:latin typeface="+mn-lt"/>
                </a:rPr>
                <a:t>@moviri</a:t>
              </a:r>
              <a:endParaRPr lang="en-US" sz="1000" dirty="0">
                <a:solidFill>
                  <a:schemeClr val="accent3">
                    <a:lumMod val="75000"/>
                  </a:schemeClr>
                </a:solidFill>
                <a:latin typeface="+mn-lt"/>
              </a:endParaRPr>
            </a:p>
          </p:txBody>
        </p:sp>
        <p:sp>
          <p:nvSpPr>
            <p:cNvPr id="29" name="CasellaDiTesto 28"/>
            <p:cNvSpPr txBox="1"/>
            <p:nvPr userDrawn="1"/>
          </p:nvSpPr>
          <p:spPr>
            <a:xfrm>
              <a:off x="10162642" y="3834420"/>
              <a:ext cx="748923" cy="246221"/>
            </a:xfrm>
            <a:prstGeom prst="rect">
              <a:avLst/>
            </a:prstGeom>
            <a:noFill/>
          </p:spPr>
          <p:txBody>
            <a:bodyPr wrap="none" rtlCol="0">
              <a:spAutoFit/>
            </a:bodyPr>
            <a:lstStyle/>
            <a:p>
              <a:r>
                <a:rPr lang="en-US" sz="1000">
                  <a:solidFill>
                    <a:schemeClr val="accent3">
                      <a:lumMod val="75000"/>
                    </a:schemeClr>
                  </a:solidFill>
                  <a:latin typeface="+mn-lt"/>
                </a:rPr>
                <a:t>moviricorp</a:t>
              </a:r>
              <a:endParaRPr lang="en-US" sz="1000" dirty="0">
                <a:solidFill>
                  <a:schemeClr val="accent3">
                    <a:lumMod val="75000"/>
                  </a:schemeClr>
                </a:solidFill>
                <a:latin typeface="+mn-lt"/>
              </a:endParaRPr>
            </a:p>
          </p:txBody>
        </p:sp>
        <p:sp>
          <p:nvSpPr>
            <p:cNvPr id="30" name="CasellaDiTesto 29"/>
            <p:cNvSpPr txBox="1"/>
            <p:nvPr userDrawn="1"/>
          </p:nvSpPr>
          <p:spPr>
            <a:xfrm>
              <a:off x="10158274" y="4005275"/>
              <a:ext cx="514885" cy="246221"/>
            </a:xfrm>
            <a:prstGeom prst="rect">
              <a:avLst/>
            </a:prstGeom>
            <a:noFill/>
          </p:spPr>
          <p:txBody>
            <a:bodyPr wrap="none" rtlCol="0">
              <a:spAutoFit/>
            </a:bodyPr>
            <a:lstStyle/>
            <a:p>
              <a:r>
                <a:rPr lang="en-US" sz="1000">
                  <a:solidFill>
                    <a:schemeClr val="accent3">
                      <a:lumMod val="75000"/>
                    </a:schemeClr>
                  </a:solidFill>
                  <a:latin typeface="+mn-lt"/>
                </a:rPr>
                <a:t>moviri</a:t>
              </a:r>
              <a:endParaRPr lang="en-US" sz="1000" dirty="0">
                <a:solidFill>
                  <a:schemeClr val="accent3">
                    <a:lumMod val="75000"/>
                  </a:schemeClr>
                </a:solidFill>
                <a:latin typeface="+mn-lt"/>
              </a:endParaRPr>
            </a:p>
          </p:txBody>
        </p:sp>
        <p:sp>
          <p:nvSpPr>
            <p:cNvPr id="31" name="CasellaDiTesto 30"/>
            <p:cNvSpPr txBox="1"/>
            <p:nvPr userDrawn="1"/>
          </p:nvSpPr>
          <p:spPr>
            <a:xfrm>
              <a:off x="10153827" y="4186379"/>
              <a:ext cx="579005" cy="246221"/>
            </a:xfrm>
            <a:prstGeom prst="rect">
              <a:avLst/>
            </a:prstGeom>
            <a:noFill/>
          </p:spPr>
          <p:txBody>
            <a:bodyPr wrap="none" rtlCol="0">
              <a:spAutoFit/>
            </a:bodyPr>
            <a:lstStyle/>
            <a:p>
              <a:r>
                <a:rPr lang="en-US" sz="1000">
                  <a:solidFill>
                    <a:schemeClr val="accent3">
                      <a:lumMod val="75000"/>
                    </a:schemeClr>
                  </a:solidFill>
                  <a:latin typeface="+mn-lt"/>
                </a:rPr>
                <a:t>+moviri</a:t>
              </a:r>
              <a:endParaRPr lang="en-US" sz="1000" dirty="0">
                <a:solidFill>
                  <a:schemeClr val="accent3">
                    <a:lumMod val="75000"/>
                  </a:schemeClr>
                </a:solidFill>
                <a:latin typeface="+mn-lt"/>
              </a:endParaRPr>
            </a:p>
          </p:txBody>
        </p:sp>
      </p:grpSp>
      <p:pic>
        <p:nvPicPr>
          <p:cNvPr id="27" name="Immagine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16781" y="6241438"/>
            <a:ext cx="675763" cy="180000"/>
          </a:xfrm>
          <a:prstGeom prst="rect">
            <a:avLst/>
          </a:prstGeom>
        </p:spPr>
      </p:pic>
    </p:spTree>
    <p:extLst>
      <p:ext uri="{BB962C8B-B14F-4D97-AF65-F5344CB8AC3E}">
        <p14:creationId xmlns:p14="http://schemas.microsoft.com/office/powerpoint/2010/main" val="318002309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D2B6-8D37-408A-B4AB-40597A9435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8545CE-4695-4C69-BA97-1F95846885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8D7440-113E-4298-98D6-413682252570}"/>
              </a:ext>
            </a:extLst>
          </p:cNvPr>
          <p:cNvSpPr>
            <a:spLocks noGrp="1"/>
          </p:cNvSpPr>
          <p:nvPr>
            <p:ph type="dt" sz="half" idx="10"/>
          </p:nvPr>
        </p:nvSpPr>
        <p:spPr/>
        <p:txBody>
          <a:bodyPr/>
          <a:lstStyle/>
          <a:p>
            <a:fld id="{37991EBB-1F6D-4734-A93A-A355760F3A89}" type="datetimeFigureOut">
              <a:rPr lang="en-US" smtClean="0"/>
              <a:t>2020-01-02</a:t>
            </a:fld>
            <a:endParaRPr lang="en-US"/>
          </a:p>
        </p:txBody>
      </p:sp>
      <p:sp>
        <p:nvSpPr>
          <p:cNvPr id="5" name="Footer Placeholder 4">
            <a:extLst>
              <a:ext uri="{FF2B5EF4-FFF2-40B4-BE49-F238E27FC236}">
                <a16:creationId xmlns:a16="http://schemas.microsoft.com/office/drawing/2014/main" id="{81B15DF3-D109-4614-A5D7-05DB2B5E7E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737214-D132-479A-872D-9D2C01D3F69B}"/>
              </a:ext>
            </a:extLst>
          </p:cNvPr>
          <p:cNvSpPr>
            <a:spLocks noGrp="1"/>
          </p:cNvSpPr>
          <p:nvPr>
            <p:ph type="sldNum" sz="quarter" idx="12"/>
          </p:nvPr>
        </p:nvSpPr>
        <p:spPr/>
        <p:txBody>
          <a:bodyPr/>
          <a:lstStyle/>
          <a:p>
            <a:fld id="{FAFA762A-F07B-46FD-8B07-B4193F1C534F}" type="slidenum">
              <a:rPr lang="en-US" smtClean="0"/>
              <a:t>‹#›</a:t>
            </a:fld>
            <a:endParaRPr lang="en-US"/>
          </a:p>
        </p:txBody>
      </p:sp>
    </p:spTree>
    <p:extLst>
      <p:ext uri="{BB962C8B-B14F-4D97-AF65-F5344CB8AC3E}">
        <p14:creationId xmlns:p14="http://schemas.microsoft.com/office/powerpoint/2010/main" val="1985657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97C08-7527-4121-8E79-A7A1C49D92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E24E34-266F-43D2-9BE9-A463A16F63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3E5B24-A80F-4919-9B0E-1F1808543856}"/>
              </a:ext>
            </a:extLst>
          </p:cNvPr>
          <p:cNvSpPr>
            <a:spLocks noGrp="1"/>
          </p:cNvSpPr>
          <p:nvPr>
            <p:ph type="dt" sz="half" idx="10"/>
          </p:nvPr>
        </p:nvSpPr>
        <p:spPr/>
        <p:txBody>
          <a:bodyPr/>
          <a:lstStyle/>
          <a:p>
            <a:fld id="{37991EBB-1F6D-4734-A93A-A355760F3A89}" type="datetimeFigureOut">
              <a:rPr lang="en-US" smtClean="0"/>
              <a:t>2020-01-02</a:t>
            </a:fld>
            <a:endParaRPr lang="en-US"/>
          </a:p>
        </p:txBody>
      </p:sp>
      <p:sp>
        <p:nvSpPr>
          <p:cNvPr id="5" name="Footer Placeholder 4">
            <a:extLst>
              <a:ext uri="{FF2B5EF4-FFF2-40B4-BE49-F238E27FC236}">
                <a16:creationId xmlns:a16="http://schemas.microsoft.com/office/drawing/2014/main" id="{51F0B4F7-C301-4D86-8068-5D52657A3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E9782A-C8D9-4A23-8F6B-A24900FDF117}"/>
              </a:ext>
            </a:extLst>
          </p:cNvPr>
          <p:cNvSpPr>
            <a:spLocks noGrp="1"/>
          </p:cNvSpPr>
          <p:nvPr>
            <p:ph type="sldNum" sz="quarter" idx="12"/>
          </p:nvPr>
        </p:nvSpPr>
        <p:spPr/>
        <p:txBody>
          <a:bodyPr/>
          <a:lstStyle/>
          <a:p>
            <a:fld id="{FAFA762A-F07B-46FD-8B07-B4193F1C534F}" type="slidenum">
              <a:rPr lang="en-US" smtClean="0"/>
              <a:t>‹#›</a:t>
            </a:fld>
            <a:endParaRPr lang="en-US"/>
          </a:p>
        </p:txBody>
      </p:sp>
    </p:spTree>
    <p:extLst>
      <p:ext uri="{BB962C8B-B14F-4D97-AF65-F5344CB8AC3E}">
        <p14:creationId xmlns:p14="http://schemas.microsoft.com/office/powerpoint/2010/main" val="1509646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46D8-2BC2-455D-B6E8-0DBE99A96E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73045E-9D93-450D-9DEF-06D111C216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15A6C9-B447-45A3-A4B3-E508875755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A6E9B5-75BD-4D04-8CDC-F48C42AF56D6}"/>
              </a:ext>
            </a:extLst>
          </p:cNvPr>
          <p:cNvSpPr>
            <a:spLocks noGrp="1"/>
          </p:cNvSpPr>
          <p:nvPr>
            <p:ph type="dt" sz="half" idx="10"/>
          </p:nvPr>
        </p:nvSpPr>
        <p:spPr/>
        <p:txBody>
          <a:bodyPr/>
          <a:lstStyle/>
          <a:p>
            <a:fld id="{37991EBB-1F6D-4734-A93A-A355760F3A89}" type="datetimeFigureOut">
              <a:rPr lang="en-US" smtClean="0"/>
              <a:t>2020-01-02</a:t>
            </a:fld>
            <a:endParaRPr lang="en-US"/>
          </a:p>
        </p:txBody>
      </p:sp>
      <p:sp>
        <p:nvSpPr>
          <p:cNvPr id="6" name="Footer Placeholder 5">
            <a:extLst>
              <a:ext uri="{FF2B5EF4-FFF2-40B4-BE49-F238E27FC236}">
                <a16:creationId xmlns:a16="http://schemas.microsoft.com/office/drawing/2014/main" id="{07A3E1CD-1934-47D7-9B0B-67BAE37909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20FD96-8173-48DE-B320-2B78BC23E773}"/>
              </a:ext>
            </a:extLst>
          </p:cNvPr>
          <p:cNvSpPr>
            <a:spLocks noGrp="1"/>
          </p:cNvSpPr>
          <p:nvPr>
            <p:ph type="sldNum" sz="quarter" idx="12"/>
          </p:nvPr>
        </p:nvSpPr>
        <p:spPr/>
        <p:txBody>
          <a:bodyPr/>
          <a:lstStyle/>
          <a:p>
            <a:fld id="{FAFA762A-F07B-46FD-8B07-B4193F1C534F}" type="slidenum">
              <a:rPr lang="en-US" smtClean="0"/>
              <a:t>‹#›</a:t>
            </a:fld>
            <a:endParaRPr lang="en-US"/>
          </a:p>
        </p:txBody>
      </p:sp>
    </p:spTree>
    <p:extLst>
      <p:ext uri="{BB962C8B-B14F-4D97-AF65-F5344CB8AC3E}">
        <p14:creationId xmlns:p14="http://schemas.microsoft.com/office/powerpoint/2010/main" val="3282322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24740-7E9E-4047-A950-F5AE657565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6F57CC-B359-4B27-AC5F-518214481C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2189CB-4B0A-4664-8660-404A199E33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08C3EC-0A2E-4AF7-BA6A-43A0CA985E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3520CA-39A9-4901-B8CA-D9A3D8EB75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FE9766-DF64-42D6-9DE9-0EBA3CE7BF42}"/>
              </a:ext>
            </a:extLst>
          </p:cNvPr>
          <p:cNvSpPr>
            <a:spLocks noGrp="1"/>
          </p:cNvSpPr>
          <p:nvPr>
            <p:ph type="dt" sz="half" idx="10"/>
          </p:nvPr>
        </p:nvSpPr>
        <p:spPr/>
        <p:txBody>
          <a:bodyPr/>
          <a:lstStyle/>
          <a:p>
            <a:fld id="{37991EBB-1F6D-4734-A93A-A355760F3A89}" type="datetimeFigureOut">
              <a:rPr lang="en-US" smtClean="0"/>
              <a:t>2020-01-02</a:t>
            </a:fld>
            <a:endParaRPr lang="en-US"/>
          </a:p>
        </p:txBody>
      </p:sp>
      <p:sp>
        <p:nvSpPr>
          <p:cNvPr id="8" name="Footer Placeholder 7">
            <a:extLst>
              <a:ext uri="{FF2B5EF4-FFF2-40B4-BE49-F238E27FC236}">
                <a16:creationId xmlns:a16="http://schemas.microsoft.com/office/drawing/2014/main" id="{1789C26F-D8C5-4FED-AB75-B2574DF8F6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0A03B0-6911-42CF-8598-0FB7650B0F6C}"/>
              </a:ext>
            </a:extLst>
          </p:cNvPr>
          <p:cNvSpPr>
            <a:spLocks noGrp="1"/>
          </p:cNvSpPr>
          <p:nvPr>
            <p:ph type="sldNum" sz="quarter" idx="12"/>
          </p:nvPr>
        </p:nvSpPr>
        <p:spPr/>
        <p:txBody>
          <a:bodyPr/>
          <a:lstStyle/>
          <a:p>
            <a:fld id="{FAFA762A-F07B-46FD-8B07-B4193F1C534F}" type="slidenum">
              <a:rPr lang="en-US" smtClean="0"/>
              <a:t>‹#›</a:t>
            </a:fld>
            <a:endParaRPr lang="en-US"/>
          </a:p>
        </p:txBody>
      </p:sp>
    </p:spTree>
    <p:extLst>
      <p:ext uri="{BB962C8B-B14F-4D97-AF65-F5344CB8AC3E}">
        <p14:creationId xmlns:p14="http://schemas.microsoft.com/office/powerpoint/2010/main" val="1128956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1752-A55F-424B-BB36-1494406859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50427F-861A-451E-A810-C156E4021E20}"/>
              </a:ext>
            </a:extLst>
          </p:cNvPr>
          <p:cNvSpPr>
            <a:spLocks noGrp="1"/>
          </p:cNvSpPr>
          <p:nvPr>
            <p:ph type="dt" sz="half" idx="10"/>
          </p:nvPr>
        </p:nvSpPr>
        <p:spPr/>
        <p:txBody>
          <a:bodyPr/>
          <a:lstStyle/>
          <a:p>
            <a:fld id="{37991EBB-1F6D-4734-A93A-A355760F3A89}" type="datetimeFigureOut">
              <a:rPr lang="en-US" smtClean="0"/>
              <a:t>2020-01-02</a:t>
            </a:fld>
            <a:endParaRPr lang="en-US"/>
          </a:p>
        </p:txBody>
      </p:sp>
      <p:sp>
        <p:nvSpPr>
          <p:cNvPr id="4" name="Footer Placeholder 3">
            <a:extLst>
              <a:ext uri="{FF2B5EF4-FFF2-40B4-BE49-F238E27FC236}">
                <a16:creationId xmlns:a16="http://schemas.microsoft.com/office/drawing/2014/main" id="{8B7DAF48-DBE8-40AF-A00E-B83E50A9A8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8FC0A2-815F-4142-A519-FA7C985ECE9B}"/>
              </a:ext>
            </a:extLst>
          </p:cNvPr>
          <p:cNvSpPr>
            <a:spLocks noGrp="1"/>
          </p:cNvSpPr>
          <p:nvPr>
            <p:ph type="sldNum" sz="quarter" idx="12"/>
          </p:nvPr>
        </p:nvSpPr>
        <p:spPr/>
        <p:txBody>
          <a:bodyPr/>
          <a:lstStyle/>
          <a:p>
            <a:fld id="{FAFA762A-F07B-46FD-8B07-B4193F1C534F}" type="slidenum">
              <a:rPr lang="en-US" smtClean="0"/>
              <a:t>‹#›</a:t>
            </a:fld>
            <a:endParaRPr lang="en-US"/>
          </a:p>
        </p:txBody>
      </p:sp>
    </p:spTree>
    <p:extLst>
      <p:ext uri="{BB962C8B-B14F-4D97-AF65-F5344CB8AC3E}">
        <p14:creationId xmlns:p14="http://schemas.microsoft.com/office/powerpoint/2010/main" val="4059522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C2DBAC-FC19-432D-B4F8-BA3698A0F24F}"/>
              </a:ext>
            </a:extLst>
          </p:cNvPr>
          <p:cNvSpPr>
            <a:spLocks noGrp="1"/>
          </p:cNvSpPr>
          <p:nvPr>
            <p:ph type="dt" sz="half" idx="10"/>
          </p:nvPr>
        </p:nvSpPr>
        <p:spPr/>
        <p:txBody>
          <a:bodyPr/>
          <a:lstStyle/>
          <a:p>
            <a:fld id="{37991EBB-1F6D-4734-A93A-A355760F3A89}" type="datetimeFigureOut">
              <a:rPr lang="en-US" smtClean="0"/>
              <a:t>2020-01-02</a:t>
            </a:fld>
            <a:endParaRPr lang="en-US"/>
          </a:p>
        </p:txBody>
      </p:sp>
      <p:sp>
        <p:nvSpPr>
          <p:cNvPr id="3" name="Footer Placeholder 2">
            <a:extLst>
              <a:ext uri="{FF2B5EF4-FFF2-40B4-BE49-F238E27FC236}">
                <a16:creationId xmlns:a16="http://schemas.microsoft.com/office/drawing/2014/main" id="{A99CAD15-547C-4E0D-B209-51A7D107FE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BF65FA-A2C2-4F84-A9F2-5520ADE0DDE3}"/>
              </a:ext>
            </a:extLst>
          </p:cNvPr>
          <p:cNvSpPr>
            <a:spLocks noGrp="1"/>
          </p:cNvSpPr>
          <p:nvPr>
            <p:ph type="sldNum" sz="quarter" idx="12"/>
          </p:nvPr>
        </p:nvSpPr>
        <p:spPr/>
        <p:txBody>
          <a:bodyPr/>
          <a:lstStyle/>
          <a:p>
            <a:fld id="{FAFA762A-F07B-46FD-8B07-B4193F1C534F}" type="slidenum">
              <a:rPr lang="en-US" smtClean="0"/>
              <a:t>‹#›</a:t>
            </a:fld>
            <a:endParaRPr lang="en-US"/>
          </a:p>
        </p:txBody>
      </p:sp>
    </p:spTree>
    <p:extLst>
      <p:ext uri="{BB962C8B-B14F-4D97-AF65-F5344CB8AC3E}">
        <p14:creationId xmlns:p14="http://schemas.microsoft.com/office/powerpoint/2010/main" val="4187462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89E62-6AAF-408F-B3A0-C5B3D0D625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73D079-D46A-401B-94F9-6552F608B3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EBE2F3-99A6-42D2-87E1-82A0B6E586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0D7350-9969-471E-BF86-C4C548C66FC7}"/>
              </a:ext>
            </a:extLst>
          </p:cNvPr>
          <p:cNvSpPr>
            <a:spLocks noGrp="1"/>
          </p:cNvSpPr>
          <p:nvPr>
            <p:ph type="dt" sz="half" idx="10"/>
          </p:nvPr>
        </p:nvSpPr>
        <p:spPr/>
        <p:txBody>
          <a:bodyPr/>
          <a:lstStyle/>
          <a:p>
            <a:fld id="{37991EBB-1F6D-4734-A93A-A355760F3A89}" type="datetimeFigureOut">
              <a:rPr lang="en-US" smtClean="0"/>
              <a:t>2020-01-02</a:t>
            </a:fld>
            <a:endParaRPr lang="en-US"/>
          </a:p>
        </p:txBody>
      </p:sp>
      <p:sp>
        <p:nvSpPr>
          <p:cNvPr id="6" name="Footer Placeholder 5">
            <a:extLst>
              <a:ext uri="{FF2B5EF4-FFF2-40B4-BE49-F238E27FC236}">
                <a16:creationId xmlns:a16="http://schemas.microsoft.com/office/drawing/2014/main" id="{1DE4A5B2-C61D-4A82-81E5-E4E9FDCF9F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617CB5-3031-40D6-87C1-DCFB64DE6194}"/>
              </a:ext>
            </a:extLst>
          </p:cNvPr>
          <p:cNvSpPr>
            <a:spLocks noGrp="1"/>
          </p:cNvSpPr>
          <p:nvPr>
            <p:ph type="sldNum" sz="quarter" idx="12"/>
          </p:nvPr>
        </p:nvSpPr>
        <p:spPr/>
        <p:txBody>
          <a:bodyPr/>
          <a:lstStyle/>
          <a:p>
            <a:fld id="{FAFA762A-F07B-46FD-8B07-B4193F1C534F}" type="slidenum">
              <a:rPr lang="en-US" smtClean="0"/>
              <a:t>‹#›</a:t>
            </a:fld>
            <a:endParaRPr lang="en-US"/>
          </a:p>
        </p:txBody>
      </p:sp>
    </p:spTree>
    <p:extLst>
      <p:ext uri="{BB962C8B-B14F-4D97-AF65-F5344CB8AC3E}">
        <p14:creationId xmlns:p14="http://schemas.microsoft.com/office/powerpoint/2010/main" val="2427800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DD40E-D704-40A2-AA1C-87529388F8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4DB3DE-BC38-403E-881C-BAEE8E7AF8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2A80D3-008D-4F53-AF62-4EB235F05F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77610D-622E-4B1A-818A-5DEDBD5BA783}"/>
              </a:ext>
            </a:extLst>
          </p:cNvPr>
          <p:cNvSpPr>
            <a:spLocks noGrp="1"/>
          </p:cNvSpPr>
          <p:nvPr>
            <p:ph type="dt" sz="half" idx="10"/>
          </p:nvPr>
        </p:nvSpPr>
        <p:spPr/>
        <p:txBody>
          <a:bodyPr/>
          <a:lstStyle/>
          <a:p>
            <a:fld id="{37991EBB-1F6D-4734-A93A-A355760F3A89}" type="datetimeFigureOut">
              <a:rPr lang="en-US" smtClean="0"/>
              <a:t>2020-01-02</a:t>
            </a:fld>
            <a:endParaRPr lang="en-US"/>
          </a:p>
        </p:txBody>
      </p:sp>
      <p:sp>
        <p:nvSpPr>
          <p:cNvPr id="6" name="Footer Placeholder 5">
            <a:extLst>
              <a:ext uri="{FF2B5EF4-FFF2-40B4-BE49-F238E27FC236}">
                <a16:creationId xmlns:a16="http://schemas.microsoft.com/office/drawing/2014/main" id="{577AD552-8A45-4589-A0D4-DDFA7C06AB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7FCBE5-8E60-4E4C-A956-D96AFD561375}"/>
              </a:ext>
            </a:extLst>
          </p:cNvPr>
          <p:cNvSpPr>
            <a:spLocks noGrp="1"/>
          </p:cNvSpPr>
          <p:nvPr>
            <p:ph type="sldNum" sz="quarter" idx="12"/>
          </p:nvPr>
        </p:nvSpPr>
        <p:spPr/>
        <p:txBody>
          <a:bodyPr/>
          <a:lstStyle/>
          <a:p>
            <a:fld id="{FAFA762A-F07B-46FD-8B07-B4193F1C534F}" type="slidenum">
              <a:rPr lang="en-US" smtClean="0"/>
              <a:t>‹#›</a:t>
            </a:fld>
            <a:endParaRPr lang="en-US"/>
          </a:p>
        </p:txBody>
      </p:sp>
    </p:spTree>
    <p:extLst>
      <p:ext uri="{BB962C8B-B14F-4D97-AF65-F5344CB8AC3E}">
        <p14:creationId xmlns:p14="http://schemas.microsoft.com/office/powerpoint/2010/main" val="2057944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1BF49E-62B6-455D-A27D-2574287D41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D907FD-B5CE-46F7-B71E-F111FF47DA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585727-8E72-47FC-9832-3EC3584762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91EBB-1F6D-4734-A93A-A355760F3A89}" type="datetimeFigureOut">
              <a:rPr lang="en-US" smtClean="0"/>
              <a:t>2020-01-02</a:t>
            </a:fld>
            <a:endParaRPr lang="en-US"/>
          </a:p>
        </p:txBody>
      </p:sp>
      <p:sp>
        <p:nvSpPr>
          <p:cNvPr id="5" name="Footer Placeholder 4">
            <a:extLst>
              <a:ext uri="{FF2B5EF4-FFF2-40B4-BE49-F238E27FC236}">
                <a16:creationId xmlns:a16="http://schemas.microsoft.com/office/drawing/2014/main" id="{8AD12921-4A58-40A6-9977-F459E78655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F08FCF-2041-423B-9B7E-B8EBBEA105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FA762A-F07B-46FD-8B07-B4193F1C534F}" type="slidenum">
              <a:rPr lang="en-US" smtClean="0"/>
              <a:t>‹#›</a:t>
            </a:fld>
            <a:endParaRPr lang="en-US"/>
          </a:p>
        </p:txBody>
      </p:sp>
    </p:spTree>
    <p:extLst>
      <p:ext uri="{BB962C8B-B14F-4D97-AF65-F5344CB8AC3E}">
        <p14:creationId xmlns:p14="http://schemas.microsoft.com/office/powerpoint/2010/main" val="3205817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3"/>
          </p:nvPr>
        </p:nvSpPr>
        <p:spPr/>
        <p:txBody>
          <a:bodyPr/>
          <a:lstStyle/>
          <a:p>
            <a:r>
              <a:rPr lang="en-US"/>
              <a:t>Exception Reporting</a:t>
            </a:r>
            <a:endParaRPr lang="en-US" dirty="0"/>
          </a:p>
        </p:txBody>
      </p:sp>
      <p:sp>
        <p:nvSpPr>
          <p:cNvPr id="3" name="Segnaposto testo 2"/>
          <p:cNvSpPr>
            <a:spLocks noGrp="1"/>
          </p:cNvSpPr>
          <p:nvPr>
            <p:ph type="body" sz="quarter" idx="10"/>
          </p:nvPr>
        </p:nvSpPr>
        <p:spPr/>
        <p:txBody>
          <a:bodyPr/>
          <a:lstStyle/>
          <a:p>
            <a:r>
              <a:rPr lang="en-US" dirty="0"/>
              <a:t>Conversations about TSCO </a:t>
            </a:r>
          </a:p>
        </p:txBody>
      </p:sp>
      <p:sp>
        <p:nvSpPr>
          <p:cNvPr id="4" name="Segnaposto testo 3"/>
          <p:cNvSpPr>
            <a:spLocks noGrp="1"/>
          </p:cNvSpPr>
          <p:nvPr>
            <p:ph type="body" sz="quarter" idx="12"/>
          </p:nvPr>
        </p:nvSpPr>
        <p:spPr/>
        <p:txBody>
          <a:bodyPr/>
          <a:lstStyle/>
          <a:p>
            <a:r>
              <a:rPr lang="en-US" dirty="0"/>
              <a:t>Andrea Gallo – </a:t>
            </a:r>
            <a:r>
              <a:rPr lang="en-US" err="1"/>
              <a:t>andrea</a:t>
            </a:r>
            <a:r>
              <a:rPr lang="en-US"/>
              <a:t>.gallo@moviri.com</a:t>
            </a:r>
            <a:endParaRPr lang="en-US" dirty="0"/>
          </a:p>
        </p:txBody>
      </p:sp>
      <p:sp>
        <p:nvSpPr>
          <p:cNvPr id="5" name="Titolo 4"/>
          <p:cNvSpPr>
            <a:spLocks noGrp="1"/>
          </p:cNvSpPr>
          <p:nvPr>
            <p:ph type="title"/>
          </p:nvPr>
        </p:nvSpPr>
        <p:spPr/>
        <p:txBody>
          <a:bodyPr/>
          <a:lstStyle/>
          <a:p>
            <a:r>
              <a:rPr lang="en-US" dirty="0"/>
              <a:t>Quest for Actionable Intelligence</a:t>
            </a:r>
            <a:endParaRPr lang="it-IT" dirty="0"/>
          </a:p>
        </p:txBody>
      </p:sp>
    </p:spTree>
    <p:extLst>
      <p:ext uri="{BB962C8B-B14F-4D97-AF65-F5344CB8AC3E}">
        <p14:creationId xmlns:p14="http://schemas.microsoft.com/office/powerpoint/2010/main" val="2538328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7EC4B-80E2-40AC-BD5D-47482C8590D7}"/>
              </a:ext>
            </a:extLst>
          </p:cNvPr>
          <p:cNvSpPr>
            <a:spLocks noGrp="1"/>
          </p:cNvSpPr>
          <p:nvPr>
            <p:ph type="title"/>
          </p:nvPr>
        </p:nvSpPr>
        <p:spPr/>
        <p:txBody>
          <a:bodyPr/>
          <a:lstStyle/>
          <a:p>
            <a:r>
              <a:rPr lang="en-US" dirty="0"/>
              <a:t>Where to get the Thresholds</a:t>
            </a:r>
          </a:p>
        </p:txBody>
      </p:sp>
      <p:sp>
        <p:nvSpPr>
          <p:cNvPr id="3" name="Text Placeholder 2">
            <a:extLst>
              <a:ext uri="{FF2B5EF4-FFF2-40B4-BE49-F238E27FC236}">
                <a16:creationId xmlns:a16="http://schemas.microsoft.com/office/drawing/2014/main" id="{AE290573-546A-4F62-8899-BB80229A913C}"/>
              </a:ext>
            </a:extLst>
          </p:cNvPr>
          <p:cNvSpPr>
            <a:spLocks noGrp="1"/>
          </p:cNvSpPr>
          <p:nvPr>
            <p:ph type="body" sz="quarter" idx="10"/>
          </p:nvPr>
        </p:nvSpPr>
        <p:spPr>
          <a:xfrm>
            <a:off x="469021" y="1700213"/>
            <a:ext cx="11099587" cy="4343400"/>
          </a:xfrm>
        </p:spPr>
        <p:txBody>
          <a:bodyPr>
            <a:normAutofit lnSpcReduction="10000"/>
          </a:bodyPr>
          <a:lstStyle/>
          <a:p>
            <a:r>
              <a:rPr lang="en-US" dirty="0"/>
              <a:t>There are NO universal thresholds</a:t>
            </a:r>
          </a:p>
          <a:p>
            <a:r>
              <a:rPr lang="en-US" dirty="0"/>
              <a:t>There are ‘rules of thumb’*</a:t>
            </a:r>
          </a:p>
          <a:p>
            <a:r>
              <a:rPr lang="en-US" dirty="0"/>
              <a:t>Internal groups may have standards but are not generally ‘published’</a:t>
            </a:r>
          </a:p>
          <a:p>
            <a:r>
              <a:rPr lang="en-US" dirty="0"/>
              <a:t>Thresholds are driven by current situation – which means they change</a:t>
            </a:r>
          </a:p>
          <a:p>
            <a:r>
              <a:rPr lang="en-US" dirty="0"/>
              <a:t>Set and enforce thresholds </a:t>
            </a:r>
            <a:r>
              <a:rPr lang="en-US" b="1" dirty="0"/>
              <a:t>to solve a BUSINESS problem</a:t>
            </a:r>
          </a:p>
          <a:p>
            <a:pPr lvl="1"/>
            <a:r>
              <a:rPr lang="en-US" dirty="0"/>
              <a:t>Too many ‘tickets’  ~ over utilization of CPU, MEM, File Systems</a:t>
            </a:r>
          </a:p>
          <a:p>
            <a:pPr lvl="1"/>
            <a:r>
              <a:rPr lang="en-US" dirty="0"/>
              <a:t>Cost too much ~ under utilization of CPU, File System</a:t>
            </a:r>
          </a:p>
          <a:p>
            <a:pPr lvl="1"/>
            <a:r>
              <a:rPr lang="en-US" dirty="0"/>
              <a:t>Promote the general health ~ Run Queue, CPU CoStop, CPU Ready, Min Idle Workers, Mem Swap</a:t>
            </a:r>
          </a:p>
          <a:p>
            <a:pPr marL="457200" lvl="1" indent="0">
              <a:buNone/>
            </a:pPr>
            <a:endParaRPr lang="en-US" dirty="0"/>
          </a:p>
          <a:p>
            <a:pPr marL="457200" lvl="1" indent="0">
              <a:buNone/>
            </a:pPr>
            <a:endParaRPr lang="en-US" dirty="0"/>
          </a:p>
          <a:p>
            <a:pPr indent="-228600">
              <a:buNone/>
            </a:pPr>
            <a:r>
              <a:rPr lang="en-US" dirty="0"/>
              <a:t>It is a mistake to enforce all thresholds starting now – Divide and concur</a:t>
            </a:r>
          </a:p>
          <a:p>
            <a:pPr indent="-228600">
              <a:buNone/>
            </a:pPr>
            <a:r>
              <a:rPr lang="en-US" dirty="0"/>
              <a:t>Pick top 10 or adjust the threshold</a:t>
            </a:r>
          </a:p>
        </p:txBody>
      </p:sp>
    </p:spTree>
    <p:extLst>
      <p:ext uri="{BB962C8B-B14F-4D97-AF65-F5344CB8AC3E}">
        <p14:creationId xmlns:p14="http://schemas.microsoft.com/office/powerpoint/2010/main" val="4182045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15D0CB-BC18-4A2D-9E8A-2347E29248F3}"/>
              </a:ext>
            </a:extLst>
          </p:cNvPr>
          <p:cNvPicPr>
            <a:picLocks noChangeAspect="1"/>
          </p:cNvPicPr>
          <p:nvPr/>
        </p:nvPicPr>
        <p:blipFill>
          <a:blip r:embed="rId3"/>
          <a:stretch>
            <a:fillRect/>
          </a:stretch>
        </p:blipFill>
        <p:spPr>
          <a:xfrm>
            <a:off x="7417788" y="-100178"/>
            <a:ext cx="4999905" cy="287308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4B062079-272A-4F95-A182-A2E2FF81D307}"/>
              </a:ext>
            </a:extLst>
          </p:cNvPr>
          <p:cNvSpPr>
            <a:spLocks noGrp="1"/>
          </p:cNvSpPr>
          <p:nvPr>
            <p:ph type="title"/>
          </p:nvPr>
        </p:nvSpPr>
        <p:spPr>
          <a:xfrm rot="16200000">
            <a:off x="-2848786" y="2896111"/>
            <a:ext cx="6504319" cy="712092"/>
          </a:xfrm>
        </p:spPr>
        <p:txBody>
          <a:bodyPr/>
          <a:lstStyle/>
          <a:p>
            <a:r>
              <a:rPr lang="en-US" dirty="0"/>
              <a:t>Summary, Questions, Conversation</a:t>
            </a:r>
          </a:p>
        </p:txBody>
      </p:sp>
      <p:pic>
        <p:nvPicPr>
          <p:cNvPr id="4" name="Picture 3">
            <a:extLst>
              <a:ext uri="{FF2B5EF4-FFF2-40B4-BE49-F238E27FC236}">
                <a16:creationId xmlns:a16="http://schemas.microsoft.com/office/drawing/2014/main" id="{D82E6FD5-4E45-43BA-AD61-2E198FFBD36F}"/>
              </a:ext>
            </a:extLst>
          </p:cNvPr>
          <p:cNvPicPr>
            <a:picLocks noChangeAspect="1"/>
          </p:cNvPicPr>
          <p:nvPr/>
        </p:nvPicPr>
        <p:blipFill>
          <a:blip r:embed="rId4"/>
          <a:stretch>
            <a:fillRect/>
          </a:stretch>
        </p:blipFill>
        <p:spPr>
          <a:xfrm>
            <a:off x="1048522" y="257272"/>
            <a:ext cx="6205620" cy="3391813"/>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2C0ABC8F-640B-4A33-8EEC-2FE3DD76746C}"/>
              </a:ext>
            </a:extLst>
          </p:cNvPr>
          <p:cNvPicPr>
            <a:picLocks noChangeAspect="1"/>
          </p:cNvPicPr>
          <p:nvPr/>
        </p:nvPicPr>
        <p:blipFill>
          <a:blip r:embed="rId5"/>
          <a:stretch>
            <a:fillRect/>
          </a:stretch>
        </p:blipFill>
        <p:spPr>
          <a:xfrm>
            <a:off x="1491158" y="3854396"/>
            <a:ext cx="5041829" cy="3176291"/>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2FAF2C3C-C8A1-4F9F-869E-928134D8E281}"/>
              </a:ext>
            </a:extLst>
          </p:cNvPr>
          <p:cNvPicPr>
            <a:picLocks noChangeAspect="1"/>
          </p:cNvPicPr>
          <p:nvPr/>
        </p:nvPicPr>
        <p:blipFill>
          <a:blip r:embed="rId6"/>
          <a:stretch>
            <a:fillRect/>
          </a:stretch>
        </p:blipFill>
        <p:spPr>
          <a:xfrm>
            <a:off x="6814216" y="2818142"/>
            <a:ext cx="7315200" cy="3686175"/>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07FFC415-D8E5-4AAE-96D8-996F8D2239AB}"/>
              </a:ext>
            </a:extLst>
          </p:cNvPr>
          <p:cNvSpPr txBox="1"/>
          <p:nvPr/>
        </p:nvSpPr>
        <p:spPr>
          <a:xfrm>
            <a:off x="2804429" y="6161479"/>
            <a:ext cx="8000524" cy="646331"/>
          </a:xfrm>
          <a:prstGeom prst="rect">
            <a:avLst/>
          </a:prstGeom>
          <a:solidFill>
            <a:schemeClr val="bg1">
              <a:lumMod val="95000"/>
              <a:alpha val="80000"/>
            </a:schemeClr>
          </a:solidFill>
          <a:effectLst>
            <a:outerShdw sx="1000" sy="1000" algn="ctr" rotWithShape="0">
              <a:schemeClr val="bg1"/>
            </a:outerShdw>
          </a:effectLst>
        </p:spPr>
        <p:txBody>
          <a:bodyPr wrap="none" rtlCol="0">
            <a:spAutoFit/>
          </a:bodyPr>
          <a:lstStyle/>
          <a:p>
            <a:r>
              <a:rPr lang="en-US" sz="3600" dirty="0"/>
              <a:t>If I can do THAT, then I should be able to…</a:t>
            </a:r>
          </a:p>
        </p:txBody>
      </p:sp>
    </p:spTree>
    <p:extLst>
      <p:ext uri="{BB962C8B-B14F-4D97-AF65-F5344CB8AC3E}">
        <p14:creationId xmlns:p14="http://schemas.microsoft.com/office/powerpoint/2010/main" val="4136867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88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D204B-65CE-44A9-8CB7-98E90491ED32}"/>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61CF90FF-E335-4D4C-A67F-3FC058E98EE5}"/>
              </a:ext>
            </a:extLst>
          </p:cNvPr>
          <p:cNvSpPr>
            <a:spLocks noGrp="1"/>
          </p:cNvSpPr>
          <p:nvPr>
            <p:ph type="body" sz="quarter" idx="10"/>
          </p:nvPr>
        </p:nvSpPr>
        <p:spPr>
          <a:xfrm>
            <a:off x="469021" y="1461702"/>
            <a:ext cx="11099587" cy="4544651"/>
          </a:xfrm>
        </p:spPr>
        <p:txBody>
          <a:bodyPr>
            <a:normAutofit/>
          </a:bodyPr>
          <a:lstStyle/>
          <a:p>
            <a:pPr marL="342900" indent="-342900">
              <a:buFont typeface="Wingdings" panose="05000000000000000000" pitchFamily="2" charset="2"/>
              <a:buChar char="q"/>
            </a:pPr>
            <a:r>
              <a:rPr lang="en-US" sz="2800" dirty="0"/>
              <a:t>Introduce Moviri</a:t>
            </a:r>
          </a:p>
          <a:p>
            <a:pPr marL="342900" indent="-342900">
              <a:buFont typeface="Wingdings" panose="05000000000000000000" pitchFamily="2" charset="2"/>
              <a:buChar char="q"/>
            </a:pPr>
            <a:endParaRPr lang="en-US" sz="2800" dirty="0"/>
          </a:p>
          <a:p>
            <a:pPr marL="342900" indent="-342900">
              <a:buFont typeface="Wingdings" panose="05000000000000000000" pitchFamily="2" charset="2"/>
              <a:buChar char="q"/>
            </a:pPr>
            <a:r>
              <a:rPr lang="en-US" sz="2800" dirty="0"/>
              <a:t>Review the TSCO Layout, Business Model Canvas, and Value Proposition</a:t>
            </a:r>
          </a:p>
          <a:p>
            <a:pPr marL="342900" indent="-342900">
              <a:buFont typeface="Wingdings" panose="05000000000000000000" pitchFamily="2" charset="2"/>
              <a:buChar char="q"/>
            </a:pPr>
            <a:r>
              <a:rPr lang="en-US" sz="2800" dirty="0"/>
              <a:t>Review our Value Proposition for Capacity Manager </a:t>
            </a:r>
          </a:p>
          <a:p>
            <a:pPr marL="342900" indent="-342900">
              <a:buFont typeface="Wingdings" panose="05000000000000000000" pitchFamily="2" charset="2"/>
              <a:buChar char="q"/>
            </a:pPr>
            <a:r>
              <a:rPr lang="en-US" sz="2800" dirty="0"/>
              <a:t>Expand that Value proposition</a:t>
            </a:r>
          </a:p>
          <a:p>
            <a:pPr marL="342900" indent="-342900">
              <a:buFont typeface="Wingdings" panose="05000000000000000000" pitchFamily="2" charset="2"/>
              <a:buChar char="q"/>
            </a:pPr>
            <a:endParaRPr lang="en-US" sz="2800" dirty="0"/>
          </a:p>
          <a:p>
            <a:pPr marL="342900" indent="-342900">
              <a:buFont typeface="Wingdings" panose="05000000000000000000" pitchFamily="2" charset="2"/>
              <a:buChar char="q"/>
            </a:pPr>
            <a:r>
              <a:rPr lang="en-US" sz="2800" dirty="0"/>
              <a:t>Focus on Exception Based Reporting as a Product &amp; Service Solution for our Capacity Manager</a:t>
            </a:r>
          </a:p>
          <a:p>
            <a:pPr indent="0">
              <a:buNone/>
            </a:pPr>
            <a:endParaRPr lang="en-US" sz="2800" dirty="0"/>
          </a:p>
          <a:p>
            <a:pPr marL="342900" indent="-342900">
              <a:buFont typeface="Wingdings" panose="05000000000000000000" pitchFamily="2" charset="2"/>
              <a:buChar char="q"/>
            </a:pPr>
            <a:r>
              <a:rPr lang="en-US" sz="2800" dirty="0"/>
              <a:t>Live Demo  ?? </a:t>
            </a:r>
          </a:p>
          <a:p>
            <a:pPr marL="342900" indent="-342900">
              <a:buFont typeface="Wingdings" panose="05000000000000000000" pitchFamily="2" charset="2"/>
              <a:buChar char="q"/>
            </a:pPr>
            <a:endParaRPr lang="en-US" sz="2800" dirty="0"/>
          </a:p>
          <a:p>
            <a:pPr marL="342900" indent="-342900">
              <a:buFont typeface="Wingdings" panose="05000000000000000000" pitchFamily="2" charset="2"/>
              <a:buChar char="q"/>
            </a:pPr>
            <a:r>
              <a:rPr lang="en-US" sz="2800" dirty="0"/>
              <a:t>Review, Questions and Conversation</a:t>
            </a:r>
          </a:p>
        </p:txBody>
      </p:sp>
    </p:spTree>
    <p:extLst>
      <p:ext uri="{BB962C8B-B14F-4D97-AF65-F5344CB8AC3E}">
        <p14:creationId xmlns:p14="http://schemas.microsoft.com/office/powerpoint/2010/main" val="441331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D6DE-1EA5-4BCF-9A55-12C749642598}"/>
              </a:ext>
            </a:extLst>
          </p:cNvPr>
          <p:cNvSpPr>
            <a:spLocks noGrp="1"/>
          </p:cNvSpPr>
          <p:nvPr>
            <p:ph type="title"/>
          </p:nvPr>
        </p:nvSpPr>
        <p:spPr>
          <a:xfrm>
            <a:off x="3990864" y="365125"/>
            <a:ext cx="7362936" cy="1325563"/>
          </a:xfrm>
        </p:spPr>
        <p:txBody>
          <a:bodyPr/>
          <a:lstStyle/>
          <a:p>
            <a:r>
              <a:rPr lang="en-US" dirty="0"/>
              <a:t>Why Listen To Us</a:t>
            </a:r>
          </a:p>
        </p:txBody>
      </p:sp>
      <p:sp>
        <p:nvSpPr>
          <p:cNvPr id="3" name="Content Placeholder 2">
            <a:extLst>
              <a:ext uri="{FF2B5EF4-FFF2-40B4-BE49-F238E27FC236}">
                <a16:creationId xmlns:a16="http://schemas.microsoft.com/office/drawing/2014/main" id="{60BD374B-089C-4FB5-88E1-78D277A17BFB}"/>
              </a:ext>
            </a:extLst>
          </p:cNvPr>
          <p:cNvSpPr>
            <a:spLocks noGrp="1"/>
          </p:cNvSpPr>
          <p:nvPr>
            <p:ph idx="1"/>
          </p:nvPr>
        </p:nvSpPr>
        <p:spPr>
          <a:xfrm>
            <a:off x="838200" y="1743117"/>
            <a:ext cx="9920288" cy="4697329"/>
          </a:xfrm>
        </p:spPr>
        <p:txBody>
          <a:bodyPr>
            <a:normAutofit fontScale="85000" lnSpcReduction="20000"/>
          </a:bodyPr>
          <a:lstStyle/>
          <a:p>
            <a:r>
              <a:rPr lang="en-US" dirty="0"/>
              <a:t>Movìri is a global IT consultancy with multiple offices in the US and around the globe</a:t>
            </a:r>
          </a:p>
          <a:p>
            <a:r>
              <a:rPr lang="en-US" dirty="0"/>
              <a:t>More than 200 engineers worldwide  </a:t>
            </a:r>
          </a:p>
          <a:p>
            <a:pPr lvl="1"/>
            <a:r>
              <a:rPr lang="en-US" dirty="0"/>
              <a:t>More Doctors than most hospitals </a:t>
            </a:r>
            <a:r>
              <a:rPr lang="en-US" dirty="0">
                <a:sym typeface="Wingdings" panose="05000000000000000000" pitchFamily="2" charset="2"/>
              </a:rPr>
              <a:t></a:t>
            </a:r>
            <a:endParaRPr lang="en-US" dirty="0"/>
          </a:p>
          <a:p>
            <a:r>
              <a:rPr lang="en-US" b="1" dirty="0"/>
              <a:t>Developers of Caplan, become BMC TrueSight Capacity Optimization</a:t>
            </a:r>
          </a:p>
          <a:p>
            <a:r>
              <a:rPr lang="en-US" dirty="0"/>
              <a:t>Movìri has several lines of business:  </a:t>
            </a:r>
          </a:p>
          <a:p>
            <a:pPr lvl="1"/>
            <a:r>
              <a:rPr lang="en-US" dirty="0"/>
              <a:t>Testing &amp; Optimization</a:t>
            </a:r>
          </a:p>
          <a:p>
            <a:pPr lvl="1"/>
            <a:r>
              <a:rPr lang="en-US" dirty="0"/>
              <a:t>Monitoring</a:t>
            </a:r>
          </a:p>
          <a:p>
            <a:pPr lvl="1"/>
            <a:r>
              <a:rPr lang="en-US" dirty="0"/>
              <a:t>Operations and Cloud</a:t>
            </a:r>
          </a:p>
          <a:p>
            <a:pPr lvl="1"/>
            <a:r>
              <a:rPr lang="en-US" dirty="0"/>
              <a:t>Security, Analytics</a:t>
            </a:r>
          </a:p>
          <a:p>
            <a:pPr lvl="1"/>
            <a:r>
              <a:rPr lang="en-US" dirty="0"/>
              <a:t>Capacity Management </a:t>
            </a:r>
          </a:p>
          <a:p>
            <a:r>
              <a:rPr lang="en-US" dirty="0"/>
              <a:t>Big picture, many disciplines, much experience</a:t>
            </a:r>
          </a:p>
          <a:p>
            <a:pPr lvl="1"/>
            <a:r>
              <a:rPr lang="en-US" dirty="0"/>
              <a:t>ContentWise.com;  Cleafy.com; AKAMAS.IO</a:t>
            </a:r>
          </a:p>
          <a:p>
            <a:r>
              <a:rPr lang="en-US" sz="3800" dirty="0"/>
              <a:t>We can help you do this quickly and cleanly</a:t>
            </a:r>
          </a:p>
        </p:txBody>
      </p:sp>
      <p:sp>
        <p:nvSpPr>
          <p:cNvPr id="5" name="Star: 5 Points 4">
            <a:extLst>
              <a:ext uri="{FF2B5EF4-FFF2-40B4-BE49-F238E27FC236}">
                <a16:creationId xmlns:a16="http://schemas.microsoft.com/office/drawing/2014/main" id="{F763545D-9FE4-4BE0-9BC7-D93E92455CEC}"/>
              </a:ext>
            </a:extLst>
          </p:cNvPr>
          <p:cNvSpPr/>
          <p:nvPr/>
        </p:nvSpPr>
        <p:spPr>
          <a:xfrm>
            <a:off x="11069052" y="113506"/>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magine 2">
            <a:extLst>
              <a:ext uri="{FF2B5EF4-FFF2-40B4-BE49-F238E27FC236}">
                <a16:creationId xmlns:a16="http://schemas.microsoft.com/office/drawing/2014/main" id="{0FB32158-9838-48F8-BC87-5F9396960D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199" y="417554"/>
            <a:ext cx="3152665" cy="1160840"/>
          </a:xfrm>
          <a:prstGeom prst="rect">
            <a:avLst/>
          </a:prstGeom>
        </p:spPr>
      </p:pic>
      <p:pic>
        <p:nvPicPr>
          <p:cNvPr id="4" name="Picture 3">
            <a:extLst>
              <a:ext uri="{FF2B5EF4-FFF2-40B4-BE49-F238E27FC236}">
                <a16:creationId xmlns:a16="http://schemas.microsoft.com/office/drawing/2014/main" id="{A4165303-49E9-4779-9605-E6C2F31527C3}"/>
              </a:ext>
            </a:extLst>
          </p:cNvPr>
          <p:cNvPicPr>
            <a:picLocks noChangeAspect="1"/>
          </p:cNvPicPr>
          <p:nvPr/>
        </p:nvPicPr>
        <p:blipFill>
          <a:blip r:embed="rId4"/>
          <a:stretch>
            <a:fillRect/>
          </a:stretch>
        </p:blipFill>
        <p:spPr>
          <a:xfrm>
            <a:off x="10334625" y="4091781"/>
            <a:ext cx="1019175" cy="323850"/>
          </a:xfrm>
          <a:prstGeom prst="rect">
            <a:avLst/>
          </a:prstGeom>
        </p:spPr>
      </p:pic>
      <p:pic>
        <p:nvPicPr>
          <p:cNvPr id="9" name="Picture 8">
            <a:extLst>
              <a:ext uri="{FF2B5EF4-FFF2-40B4-BE49-F238E27FC236}">
                <a16:creationId xmlns:a16="http://schemas.microsoft.com/office/drawing/2014/main" id="{7B170E0A-321D-4698-97A3-7D8CEE9C74EF}"/>
              </a:ext>
            </a:extLst>
          </p:cNvPr>
          <p:cNvPicPr>
            <a:picLocks noChangeAspect="1"/>
          </p:cNvPicPr>
          <p:nvPr/>
        </p:nvPicPr>
        <p:blipFill>
          <a:blip r:embed="rId5"/>
          <a:stretch>
            <a:fillRect/>
          </a:stretch>
        </p:blipFill>
        <p:spPr>
          <a:xfrm>
            <a:off x="10315575" y="4655811"/>
            <a:ext cx="1038225" cy="504825"/>
          </a:xfrm>
          <a:prstGeom prst="rect">
            <a:avLst/>
          </a:prstGeom>
        </p:spPr>
      </p:pic>
      <p:pic>
        <p:nvPicPr>
          <p:cNvPr id="10" name="Picture 9">
            <a:extLst>
              <a:ext uri="{FF2B5EF4-FFF2-40B4-BE49-F238E27FC236}">
                <a16:creationId xmlns:a16="http://schemas.microsoft.com/office/drawing/2014/main" id="{2EAAE661-B0DC-41DA-9A83-214EA8638F71}"/>
              </a:ext>
            </a:extLst>
          </p:cNvPr>
          <p:cNvPicPr>
            <a:picLocks noChangeAspect="1"/>
          </p:cNvPicPr>
          <p:nvPr/>
        </p:nvPicPr>
        <p:blipFill>
          <a:blip r:embed="rId6"/>
          <a:stretch>
            <a:fillRect/>
          </a:stretch>
        </p:blipFill>
        <p:spPr>
          <a:xfrm>
            <a:off x="10110787" y="5400816"/>
            <a:ext cx="1447800" cy="314325"/>
          </a:xfrm>
          <a:prstGeom prst="rect">
            <a:avLst/>
          </a:prstGeom>
        </p:spPr>
      </p:pic>
    </p:spTree>
    <p:extLst>
      <p:ext uri="{BB962C8B-B14F-4D97-AF65-F5344CB8AC3E}">
        <p14:creationId xmlns:p14="http://schemas.microsoft.com/office/powerpoint/2010/main" val="1339547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694BE-2B98-499F-8F4C-ABD739A35314}"/>
              </a:ext>
            </a:extLst>
          </p:cNvPr>
          <p:cNvSpPr>
            <a:spLocks noGrp="1"/>
          </p:cNvSpPr>
          <p:nvPr>
            <p:ph type="title"/>
          </p:nvPr>
        </p:nvSpPr>
        <p:spPr>
          <a:xfrm rot="16200000">
            <a:off x="-2696174" y="2814900"/>
            <a:ext cx="6065505" cy="673158"/>
          </a:xfrm>
        </p:spPr>
        <p:txBody>
          <a:bodyPr/>
          <a:lstStyle/>
          <a:p>
            <a:pPr algn="ctr"/>
            <a:r>
              <a:rPr lang="en-US" dirty="0"/>
              <a:t>Quick Review</a:t>
            </a:r>
          </a:p>
        </p:txBody>
      </p:sp>
      <p:pic>
        <p:nvPicPr>
          <p:cNvPr id="4" name="Picture 3">
            <a:extLst>
              <a:ext uri="{FF2B5EF4-FFF2-40B4-BE49-F238E27FC236}">
                <a16:creationId xmlns:a16="http://schemas.microsoft.com/office/drawing/2014/main" id="{EE55C658-F321-4B6E-A701-4F0F0618F5D4}"/>
              </a:ext>
            </a:extLst>
          </p:cNvPr>
          <p:cNvPicPr>
            <a:picLocks noChangeAspect="1"/>
          </p:cNvPicPr>
          <p:nvPr/>
        </p:nvPicPr>
        <p:blipFill>
          <a:blip r:embed="rId3"/>
          <a:stretch>
            <a:fillRect/>
          </a:stretch>
        </p:blipFill>
        <p:spPr>
          <a:xfrm>
            <a:off x="1590735" y="25757"/>
            <a:ext cx="5040534" cy="3175028"/>
          </a:xfrm>
          <a:prstGeom prst="rect">
            <a:avLst/>
          </a:prstGeom>
        </p:spPr>
      </p:pic>
      <p:pic>
        <p:nvPicPr>
          <p:cNvPr id="5" name="Picture 4">
            <a:extLst>
              <a:ext uri="{FF2B5EF4-FFF2-40B4-BE49-F238E27FC236}">
                <a16:creationId xmlns:a16="http://schemas.microsoft.com/office/drawing/2014/main" id="{D39E60AC-3AD0-49BF-A420-BC3CE1C6A151}"/>
              </a:ext>
            </a:extLst>
          </p:cNvPr>
          <p:cNvPicPr>
            <a:picLocks noChangeAspect="1"/>
          </p:cNvPicPr>
          <p:nvPr/>
        </p:nvPicPr>
        <p:blipFill>
          <a:blip r:embed="rId4"/>
          <a:stretch>
            <a:fillRect/>
          </a:stretch>
        </p:blipFill>
        <p:spPr>
          <a:xfrm>
            <a:off x="673156" y="3082302"/>
            <a:ext cx="6756331" cy="4176712"/>
          </a:xfrm>
          <a:prstGeom prst="rect">
            <a:avLst/>
          </a:prstGeom>
        </p:spPr>
      </p:pic>
      <p:pic>
        <p:nvPicPr>
          <p:cNvPr id="6" name="Picture 5">
            <a:extLst>
              <a:ext uri="{FF2B5EF4-FFF2-40B4-BE49-F238E27FC236}">
                <a16:creationId xmlns:a16="http://schemas.microsoft.com/office/drawing/2014/main" id="{CCE477A8-8277-44CD-9B85-3269FA055CB7}"/>
              </a:ext>
            </a:extLst>
          </p:cNvPr>
          <p:cNvPicPr>
            <a:picLocks noChangeAspect="1"/>
          </p:cNvPicPr>
          <p:nvPr/>
        </p:nvPicPr>
        <p:blipFill>
          <a:blip r:embed="rId5"/>
          <a:stretch>
            <a:fillRect/>
          </a:stretch>
        </p:blipFill>
        <p:spPr>
          <a:xfrm>
            <a:off x="7069876" y="-236871"/>
            <a:ext cx="5596205" cy="3699019"/>
          </a:xfrm>
          <a:prstGeom prst="rect">
            <a:avLst/>
          </a:prstGeom>
        </p:spPr>
      </p:pic>
      <p:sp>
        <p:nvSpPr>
          <p:cNvPr id="7" name="Rectangle 6">
            <a:extLst>
              <a:ext uri="{FF2B5EF4-FFF2-40B4-BE49-F238E27FC236}">
                <a16:creationId xmlns:a16="http://schemas.microsoft.com/office/drawing/2014/main" id="{8EE61926-FCA4-4C45-8507-6682AC6598C9}"/>
              </a:ext>
            </a:extLst>
          </p:cNvPr>
          <p:cNvSpPr/>
          <p:nvPr/>
        </p:nvSpPr>
        <p:spPr>
          <a:xfrm>
            <a:off x="7188857" y="3384859"/>
            <a:ext cx="5011166" cy="3539430"/>
          </a:xfrm>
          <a:prstGeom prst="rect">
            <a:avLst/>
          </a:prstGeom>
        </p:spPr>
        <p:txBody>
          <a:bodyPr wrap="square">
            <a:spAutoFit/>
          </a:bodyPr>
          <a:lstStyle/>
          <a:p>
            <a:r>
              <a:rPr lang="en-US" sz="2800" dirty="0"/>
              <a:t>Make </a:t>
            </a:r>
            <a:r>
              <a:rPr lang="en-US" sz="2800" b="1" dirty="0"/>
              <a:t>actionable intelligence easily available </a:t>
            </a:r>
            <a:r>
              <a:rPr lang="en-US" sz="2800" dirty="0"/>
              <a:t>to our Capacity Manager Customer such that they can </a:t>
            </a:r>
            <a:r>
              <a:rPr lang="en-US" sz="2800" b="1" dirty="0"/>
              <a:t>effectively address </a:t>
            </a:r>
            <a:r>
              <a:rPr lang="en-US" sz="2800" dirty="0"/>
              <a:t>their IT </a:t>
            </a:r>
            <a:r>
              <a:rPr lang="en-US" sz="2800" b="1" dirty="0"/>
              <a:t>capacity, trending, forecasting and anomaly detection concerns </a:t>
            </a:r>
            <a:r>
              <a:rPr lang="en-US" sz="2800" dirty="0"/>
              <a:t>in IT and Business terms</a:t>
            </a:r>
          </a:p>
        </p:txBody>
      </p:sp>
    </p:spTree>
    <p:extLst>
      <p:ext uri="{BB962C8B-B14F-4D97-AF65-F5344CB8AC3E}">
        <p14:creationId xmlns:p14="http://schemas.microsoft.com/office/powerpoint/2010/main" val="1905265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6319BE5-6E6E-4B7A-8C3E-8A5BAD0A9ECF}"/>
              </a:ext>
            </a:extLst>
          </p:cNvPr>
          <p:cNvPicPr>
            <a:picLocks noChangeAspect="1"/>
          </p:cNvPicPr>
          <p:nvPr/>
        </p:nvPicPr>
        <p:blipFill>
          <a:blip r:embed="rId3">
            <a:alphaModFix amt="24000"/>
          </a:blip>
          <a:stretch>
            <a:fillRect/>
          </a:stretch>
        </p:blipFill>
        <p:spPr>
          <a:xfrm>
            <a:off x="-153744" y="-649706"/>
            <a:ext cx="13191888" cy="8157411"/>
          </a:xfrm>
          <a:prstGeom prst="rect">
            <a:avLst/>
          </a:prstGeom>
        </p:spPr>
      </p:pic>
      <p:sp>
        <p:nvSpPr>
          <p:cNvPr id="2" name="Title 1">
            <a:extLst>
              <a:ext uri="{FF2B5EF4-FFF2-40B4-BE49-F238E27FC236}">
                <a16:creationId xmlns:a16="http://schemas.microsoft.com/office/drawing/2014/main" id="{05E52CD0-C257-4818-8AED-256157F48004}"/>
              </a:ext>
            </a:extLst>
          </p:cNvPr>
          <p:cNvSpPr>
            <a:spLocks noGrp="1"/>
          </p:cNvSpPr>
          <p:nvPr>
            <p:ph type="title"/>
          </p:nvPr>
        </p:nvSpPr>
        <p:spPr>
          <a:xfrm>
            <a:off x="469021" y="130281"/>
            <a:ext cx="11099587" cy="687866"/>
          </a:xfrm>
        </p:spPr>
        <p:txBody>
          <a:bodyPr/>
          <a:lstStyle/>
          <a:p>
            <a:pPr algn="ctr"/>
            <a:r>
              <a:rPr lang="en-US" dirty="0"/>
              <a:t>Value Proposition for Capacity Manager</a:t>
            </a:r>
          </a:p>
        </p:txBody>
      </p:sp>
      <p:pic>
        <p:nvPicPr>
          <p:cNvPr id="4" name="Picture 3">
            <a:extLst>
              <a:ext uri="{FF2B5EF4-FFF2-40B4-BE49-F238E27FC236}">
                <a16:creationId xmlns:a16="http://schemas.microsoft.com/office/drawing/2014/main" id="{2FF84481-DAEC-40E5-A0EA-B45C81A4C6D0}"/>
              </a:ext>
            </a:extLst>
          </p:cNvPr>
          <p:cNvPicPr>
            <a:picLocks noChangeAspect="1"/>
          </p:cNvPicPr>
          <p:nvPr/>
        </p:nvPicPr>
        <p:blipFill>
          <a:blip r:embed="rId4"/>
          <a:stretch>
            <a:fillRect/>
          </a:stretch>
        </p:blipFill>
        <p:spPr>
          <a:xfrm>
            <a:off x="5007769" y="1340939"/>
            <a:ext cx="2176461" cy="4176122"/>
          </a:xfrm>
          <a:prstGeom prst="rect">
            <a:avLst/>
          </a:prstGeom>
        </p:spPr>
      </p:pic>
      <p:sp>
        <p:nvSpPr>
          <p:cNvPr id="6" name="TextBox 5">
            <a:extLst>
              <a:ext uri="{FF2B5EF4-FFF2-40B4-BE49-F238E27FC236}">
                <a16:creationId xmlns:a16="http://schemas.microsoft.com/office/drawing/2014/main" id="{3CB28B9B-37D4-4E86-97EB-08687C3CF073}"/>
              </a:ext>
            </a:extLst>
          </p:cNvPr>
          <p:cNvSpPr txBox="1"/>
          <p:nvPr/>
        </p:nvSpPr>
        <p:spPr>
          <a:xfrm>
            <a:off x="164034" y="1442946"/>
            <a:ext cx="2610431" cy="3970318"/>
          </a:xfrm>
          <a:prstGeom prst="rect">
            <a:avLst/>
          </a:prstGeom>
          <a:noFill/>
        </p:spPr>
        <p:txBody>
          <a:bodyPr wrap="square" rtlCol="0">
            <a:spAutoFit/>
          </a:bodyPr>
          <a:lstStyle/>
          <a:p>
            <a:r>
              <a:rPr lang="en-US" sz="2000" dirty="0"/>
              <a:t>Products and Services</a:t>
            </a:r>
          </a:p>
          <a:p>
            <a:pPr marL="285750" indent="-285750">
              <a:buFont typeface="Wingdings" panose="05000000000000000000" pitchFamily="2" charset="2"/>
              <a:buChar char="q"/>
            </a:pPr>
            <a:r>
              <a:rPr lang="en-US" b="1" dirty="0"/>
              <a:t>Workspace tab</a:t>
            </a:r>
          </a:p>
          <a:p>
            <a:pPr marL="285750" indent="-285750">
              <a:buFont typeface="Wingdings" panose="05000000000000000000" pitchFamily="2" charset="2"/>
              <a:buChar char="q"/>
            </a:pPr>
            <a:r>
              <a:rPr lang="en-US" dirty="0"/>
              <a:t>Scheduled reports</a:t>
            </a:r>
          </a:p>
          <a:p>
            <a:pPr marL="285750" indent="-285750">
              <a:buFont typeface="Wingdings" panose="05000000000000000000" pitchFamily="2" charset="2"/>
              <a:buChar char="q"/>
            </a:pPr>
            <a:r>
              <a:rPr lang="en-US" dirty="0"/>
              <a:t>Ad hoc reports</a:t>
            </a:r>
          </a:p>
          <a:p>
            <a:pPr marL="285750" indent="-285750">
              <a:buFont typeface="Wingdings" panose="05000000000000000000" pitchFamily="2" charset="2"/>
              <a:buChar char="q"/>
            </a:pPr>
            <a:r>
              <a:rPr lang="en-US" dirty="0"/>
              <a:t>Filter based reports</a:t>
            </a:r>
          </a:p>
          <a:p>
            <a:pPr marL="285750" indent="-285750">
              <a:buFont typeface="Wingdings" panose="05000000000000000000" pitchFamily="2" charset="2"/>
              <a:buChar char="q"/>
            </a:pPr>
            <a:r>
              <a:rPr lang="en-US" b="1" dirty="0"/>
              <a:t>Exception reports</a:t>
            </a:r>
          </a:p>
          <a:p>
            <a:pPr marL="285750" indent="-285750">
              <a:buFont typeface="Wingdings" panose="05000000000000000000" pitchFamily="2" charset="2"/>
              <a:buChar char="q"/>
            </a:pPr>
            <a:r>
              <a:rPr lang="en-US" dirty="0"/>
              <a:t>Tag based reports</a:t>
            </a:r>
          </a:p>
          <a:p>
            <a:pPr marL="285750" indent="-285750">
              <a:buFont typeface="Wingdings" panose="05000000000000000000" pitchFamily="2" charset="2"/>
              <a:buChar char="q"/>
            </a:pPr>
            <a:r>
              <a:rPr lang="en-US" b="1" dirty="0"/>
              <a:t>Presentation Service</a:t>
            </a:r>
          </a:p>
          <a:p>
            <a:pPr marL="285750" indent="-285750">
              <a:buFont typeface="Wingdings" panose="05000000000000000000" pitchFamily="2" charset="2"/>
              <a:buChar char="q"/>
            </a:pPr>
            <a:r>
              <a:rPr lang="en-US" dirty="0"/>
              <a:t>Technology based reports</a:t>
            </a:r>
          </a:p>
          <a:p>
            <a:pPr marL="285750" indent="-285750">
              <a:buFont typeface="Wingdings" panose="05000000000000000000" pitchFamily="2" charset="2"/>
              <a:buChar char="q"/>
            </a:pPr>
            <a:r>
              <a:rPr lang="en-US" dirty="0"/>
              <a:t>Custom reporting</a:t>
            </a:r>
          </a:p>
          <a:p>
            <a:pPr marL="285750" indent="-285750">
              <a:buFont typeface="Wingdings" panose="05000000000000000000" pitchFamily="2" charset="2"/>
              <a:buChar char="q"/>
            </a:pPr>
            <a:r>
              <a:rPr lang="en-US" dirty="0"/>
              <a:t>Interactive drill down reporting</a:t>
            </a:r>
          </a:p>
          <a:p>
            <a:pPr marL="285750" indent="-285750">
              <a:buFont typeface="Wingdings" panose="05000000000000000000" pitchFamily="2" charset="2"/>
              <a:buChar char="q"/>
            </a:pPr>
            <a:r>
              <a:rPr lang="en-US" dirty="0"/>
              <a:t>Summary reporting</a:t>
            </a:r>
          </a:p>
        </p:txBody>
      </p:sp>
      <p:sp>
        <p:nvSpPr>
          <p:cNvPr id="7" name="TextBox 6">
            <a:extLst>
              <a:ext uri="{FF2B5EF4-FFF2-40B4-BE49-F238E27FC236}">
                <a16:creationId xmlns:a16="http://schemas.microsoft.com/office/drawing/2014/main" id="{D220FD6D-F4AC-4D6A-8BE4-D4FEBC34A5E0}"/>
              </a:ext>
            </a:extLst>
          </p:cNvPr>
          <p:cNvSpPr txBox="1"/>
          <p:nvPr/>
        </p:nvSpPr>
        <p:spPr>
          <a:xfrm>
            <a:off x="2774465" y="1442946"/>
            <a:ext cx="3667735" cy="2062103"/>
          </a:xfrm>
          <a:prstGeom prst="rect">
            <a:avLst/>
          </a:prstGeom>
          <a:noFill/>
        </p:spPr>
        <p:txBody>
          <a:bodyPr wrap="none" rtlCol="0">
            <a:spAutoFit/>
          </a:bodyPr>
          <a:lstStyle/>
          <a:p>
            <a:r>
              <a:rPr lang="en-US" sz="2000" dirty="0"/>
              <a:t>Gain Creators</a:t>
            </a:r>
          </a:p>
          <a:p>
            <a:pPr marL="285750" indent="-285750">
              <a:buFont typeface="Wingdings" panose="05000000000000000000" pitchFamily="2" charset="2"/>
              <a:buChar char="q"/>
            </a:pPr>
            <a:r>
              <a:rPr lang="en-US" dirty="0"/>
              <a:t>Self service reporting</a:t>
            </a:r>
          </a:p>
          <a:p>
            <a:pPr marL="285750" indent="-285750">
              <a:buFont typeface="Wingdings" panose="05000000000000000000" pitchFamily="2" charset="2"/>
              <a:buChar char="q"/>
            </a:pPr>
            <a:r>
              <a:rPr lang="en-US" dirty="0"/>
              <a:t>Automatic report generation</a:t>
            </a:r>
          </a:p>
          <a:p>
            <a:pPr marL="285750" indent="-285750">
              <a:buFont typeface="Wingdings" panose="05000000000000000000" pitchFamily="2" charset="2"/>
              <a:buChar char="q"/>
            </a:pPr>
            <a:r>
              <a:rPr lang="en-US" dirty="0"/>
              <a:t>Robust reporting and visualization</a:t>
            </a:r>
          </a:p>
          <a:p>
            <a:pPr marL="285750" indent="-285750">
              <a:buFont typeface="Wingdings" panose="05000000000000000000" pitchFamily="2" charset="2"/>
              <a:buChar char="q"/>
            </a:pPr>
            <a:r>
              <a:rPr lang="en-US" dirty="0"/>
              <a:t>Settable thresholds</a:t>
            </a:r>
          </a:p>
          <a:p>
            <a:pPr marL="285750" indent="-285750">
              <a:buFont typeface="Wingdings" panose="05000000000000000000" pitchFamily="2" charset="2"/>
              <a:buChar char="q"/>
            </a:pPr>
            <a:r>
              <a:rPr lang="en-US" dirty="0"/>
              <a:t>Threshold based reporting</a:t>
            </a:r>
          </a:p>
          <a:p>
            <a:pPr marL="285750" indent="-285750">
              <a:buFont typeface="Wingdings" panose="05000000000000000000" pitchFamily="2" charset="2"/>
              <a:buChar char="q"/>
            </a:pPr>
            <a:r>
              <a:rPr lang="en-US" dirty="0"/>
              <a:t>Business counts and analysis</a:t>
            </a:r>
          </a:p>
        </p:txBody>
      </p:sp>
      <p:sp>
        <p:nvSpPr>
          <p:cNvPr id="8" name="TextBox 7">
            <a:extLst>
              <a:ext uri="{FF2B5EF4-FFF2-40B4-BE49-F238E27FC236}">
                <a16:creationId xmlns:a16="http://schemas.microsoft.com/office/drawing/2014/main" id="{D1C2F4A2-A313-4C9A-A96C-44A5BAF8886B}"/>
              </a:ext>
            </a:extLst>
          </p:cNvPr>
          <p:cNvSpPr txBox="1"/>
          <p:nvPr/>
        </p:nvSpPr>
        <p:spPr>
          <a:xfrm>
            <a:off x="2717573" y="3753852"/>
            <a:ext cx="3921202" cy="1785104"/>
          </a:xfrm>
          <a:prstGeom prst="rect">
            <a:avLst/>
          </a:prstGeom>
          <a:noFill/>
        </p:spPr>
        <p:txBody>
          <a:bodyPr wrap="none" rtlCol="0">
            <a:spAutoFit/>
          </a:bodyPr>
          <a:lstStyle/>
          <a:p>
            <a:r>
              <a:rPr lang="en-US" sz="2000" dirty="0"/>
              <a:t>Pain Relievers</a:t>
            </a:r>
          </a:p>
          <a:p>
            <a:pPr marL="285750" indent="-285750">
              <a:buFont typeface="Wingdings" panose="05000000000000000000" pitchFamily="2" charset="2"/>
              <a:buChar char="q"/>
            </a:pPr>
            <a:r>
              <a:rPr lang="en-US" dirty="0"/>
              <a:t>Data in one place</a:t>
            </a:r>
          </a:p>
          <a:p>
            <a:pPr marL="285750" indent="-285750">
              <a:buFont typeface="Wingdings" panose="05000000000000000000" pitchFamily="2" charset="2"/>
              <a:buChar char="q"/>
            </a:pPr>
            <a:r>
              <a:rPr lang="en-US" dirty="0"/>
              <a:t>Quality data presentation methods</a:t>
            </a:r>
          </a:p>
          <a:p>
            <a:pPr marL="285750" indent="-285750">
              <a:buFont typeface="Wingdings" panose="05000000000000000000" pitchFamily="2" charset="2"/>
              <a:buChar char="q"/>
            </a:pPr>
            <a:r>
              <a:rPr lang="en-US" dirty="0"/>
              <a:t>Web based for easy access</a:t>
            </a:r>
          </a:p>
          <a:p>
            <a:pPr marL="285750" indent="-285750">
              <a:buFont typeface="Wingdings" panose="05000000000000000000" pitchFamily="2" charset="2"/>
              <a:buChar char="q"/>
            </a:pPr>
            <a:r>
              <a:rPr lang="en-US" dirty="0"/>
              <a:t>Gather ‘non capacity’ data</a:t>
            </a:r>
          </a:p>
          <a:p>
            <a:pPr marL="285750" indent="-285750">
              <a:buFont typeface="Wingdings" panose="05000000000000000000" pitchFamily="2" charset="2"/>
              <a:buChar char="q"/>
            </a:pPr>
            <a:r>
              <a:rPr lang="en-US" dirty="0"/>
              <a:t>Automatic processes for data update</a:t>
            </a:r>
          </a:p>
        </p:txBody>
      </p:sp>
      <p:sp>
        <p:nvSpPr>
          <p:cNvPr id="9" name="TextBox 8">
            <a:extLst>
              <a:ext uri="{FF2B5EF4-FFF2-40B4-BE49-F238E27FC236}">
                <a16:creationId xmlns:a16="http://schemas.microsoft.com/office/drawing/2014/main" id="{55B35B69-1387-4519-8E7B-1508C55D5F6F}"/>
              </a:ext>
            </a:extLst>
          </p:cNvPr>
          <p:cNvSpPr txBox="1"/>
          <p:nvPr/>
        </p:nvSpPr>
        <p:spPr>
          <a:xfrm>
            <a:off x="6444705" y="3753852"/>
            <a:ext cx="2972829" cy="2062103"/>
          </a:xfrm>
          <a:prstGeom prst="rect">
            <a:avLst/>
          </a:prstGeom>
          <a:noFill/>
        </p:spPr>
        <p:txBody>
          <a:bodyPr wrap="square" rtlCol="0">
            <a:spAutoFit/>
          </a:bodyPr>
          <a:lstStyle/>
          <a:p>
            <a:r>
              <a:rPr lang="en-US" sz="2000" dirty="0"/>
              <a:t>Pains</a:t>
            </a:r>
          </a:p>
          <a:p>
            <a:pPr marL="285750" indent="-285750">
              <a:buFont typeface="Wingdings" panose="05000000000000000000" pitchFamily="2" charset="2"/>
              <a:buChar char="q"/>
            </a:pPr>
            <a:r>
              <a:rPr lang="en-US" dirty="0"/>
              <a:t>Difficult to gather data</a:t>
            </a:r>
          </a:p>
          <a:p>
            <a:pPr marL="285750" indent="-285750">
              <a:buFont typeface="Wingdings" panose="05000000000000000000" pitchFamily="2" charset="2"/>
              <a:buChar char="q"/>
            </a:pPr>
            <a:r>
              <a:rPr lang="en-US" dirty="0"/>
              <a:t>Coordinate with business</a:t>
            </a:r>
          </a:p>
          <a:p>
            <a:pPr marL="285750" indent="-285750">
              <a:buFont typeface="Wingdings" panose="05000000000000000000" pitchFamily="2" charset="2"/>
              <a:buChar char="q"/>
            </a:pPr>
            <a:r>
              <a:rPr lang="en-US" dirty="0"/>
              <a:t>Communicate with business and tech owners</a:t>
            </a:r>
          </a:p>
          <a:p>
            <a:pPr marL="285750" indent="-285750">
              <a:buFont typeface="Wingdings" panose="05000000000000000000" pitchFamily="2" charset="2"/>
              <a:buChar char="q"/>
            </a:pPr>
            <a:r>
              <a:rPr lang="en-US" dirty="0"/>
              <a:t>Present data in clear concise ways</a:t>
            </a:r>
          </a:p>
        </p:txBody>
      </p:sp>
      <p:sp>
        <p:nvSpPr>
          <p:cNvPr id="10" name="TextBox 9">
            <a:extLst>
              <a:ext uri="{FF2B5EF4-FFF2-40B4-BE49-F238E27FC236}">
                <a16:creationId xmlns:a16="http://schemas.microsoft.com/office/drawing/2014/main" id="{6EFBE0EE-35F6-4986-B2E2-0CA16CB7390E}"/>
              </a:ext>
            </a:extLst>
          </p:cNvPr>
          <p:cNvSpPr txBox="1"/>
          <p:nvPr/>
        </p:nvSpPr>
        <p:spPr>
          <a:xfrm>
            <a:off x="6444705" y="1442946"/>
            <a:ext cx="3029721" cy="2062103"/>
          </a:xfrm>
          <a:prstGeom prst="rect">
            <a:avLst/>
          </a:prstGeom>
          <a:noFill/>
        </p:spPr>
        <p:txBody>
          <a:bodyPr wrap="square" rtlCol="0">
            <a:spAutoFit/>
          </a:bodyPr>
          <a:lstStyle/>
          <a:p>
            <a:r>
              <a:rPr lang="en-US" sz="2000" dirty="0"/>
              <a:t>Gains</a:t>
            </a:r>
          </a:p>
          <a:p>
            <a:pPr marL="285750" indent="-285750">
              <a:buFont typeface="Wingdings" panose="05000000000000000000" pitchFamily="2" charset="2"/>
              <a:buChar char="q"/>
            </a:pPr>
            <a:r>
              <a:rPr lang="en-US" dirty="0"/>
              <a:t>Guess less</a:t>
            </a:r>
          </a:p>
          <a:p>
            <a:pPr marL="285750" indent="-285750">
              <a:buFont typeface="Wingdings" panose="05000000000000000000" pitchFamily="2" charset="2"/>
              <a:buChar char="q"/>
            </a:pPr>
            <a:r>
              <a:rPr lang="en-US" dirty="0"/>
              <a:t>Be right more often</a:t>
            </a:r>
          </a:p>
          <a:p>
            <a:pPr marL="285750" indent="-285750">
              <a:buFont typeface="Wingdings" panose="05000000000000000000" pitchFamily="2" charset="2"/>
              <a:buChar char="q"/>
            </a:pPr>
            <a:r>
              <a:rPr lang="en-US" dirty="0"/>
              <a:t>Confident in analysis</a:t>
            </a:r>
          </a:p>
          <a:p>
            <a:pPr marL="285750" indent="-285750">
              <a:buFont typeface="Wingdings" panose="05000000000000000000" pitchFamily="2" charset="2"/>
              <a:buChar char="q"/>
            </a:pPr>
            <a:r>
              <a:rPr lang="en-US" dirty="0"/>
              <a:t>Quickly deliver answers</a:t>
            </a:r>
          </a:p>
          <a:p>
            <a:pPr marL="285750" indent="-285750">
              <a:buFont typeface="Wingdings" panose="05000000000000000000" pitchFamily="2" charset="2"/>
              <a:buChar char="q"/>
            </a:pPr>
            <a:r>
              <a:rPr lang="en-US" dirty="0"/>
              <a:t>Talk to business in business language and metrics</a:t>
            </a:r>
          </a:p>
        </p:txBody>
      </p:sp>
      <p:sp>
        <p:nvSpPr>
          <p:cNvPr id="11" name="TextBox 10">
            <a:extLst>
              <a:ext uri="{FF2B5EF4-FFF2-40B4-BE49-F238E27FC236}">
                <a16:creationId xmlns:a16="http://schemas.microsoft.com/office/drawing/2014/main" id="{9D54BA32-781E-4376-83D2-BB1D33D26F07}"/>
              </a:ext>
            </a:extLst>
          </p:cNvPr>
          <p:cNvSpPr txBox="1"/>
          <p:nvPr/>
        </p:nvSpPr>
        <p:spPr>
          <a:xfrm>
            <a:off x="9417534" y="1340939"/>
            <a:ext cx="2610432" cy="3970318"/>
          </a:xfrm>
          <a:prstGeom prst="rect">
            <a:avLst/>
          </a:prstGeom>
          <a:noFill/>
        </p:spPr>
        <p:txBody>
          <a:bodyPr wrap="square" rtlCol="0">
            <a:spAutoFit/>
          </a:bodyPr>
          <a:lstStyle/>
          <a:p>
            <a:r>
              <a:rPr lang="en-US" sz="2000" dirty="0"/>
              <a:t>Customer Jobs</a:t>
            </a:r>
          </a:p>
          <a:p>
            <a:pPr marL="285750" indent="-285750">
              <a:buFont typeface="Wingdings" panose="05000000000000000000" pitchFamily="2" charset="2"/>
              <a:buChar char="q"/>
            </a:pPr>
            <a:r>
              <a:rPr lang="en-US" dirty="0"/>
              <a:t>Current Inventory</a:t>
            </a:r>
          </a:p>
          <a:p>
            <a:pPr marL="285750" indent="-285750">
              <a:buFont typeface="Wingdings" panose="05000000000000000000" pitchFamily="2" charset="2"/>
              <a:buChar char="q"/>
            </a:pPr>
            <a:r>
              <a:rPr lang="en-US" dirty="0"/>
              <a:t>Forecast need</a:t>
            </a:r>
          </a:p>
          <a:p>
            <a:pPr marL="285750" indent="-285750">
              <a:buFont typeface="Wingdings" panose="05000000000000000000" pitchFamily="2" charset="2"/>
              <a:buChar char="q"/>
            </a:pPr>
            <a:r>
              <a:rPr lang="en-US" dirty="0"/>
              <a:t>Control costs</a:t>
            </a:r>
          </a:p>
          <a:p>
            <a:pPr marL="285750" indent="-285750">
              <a:buFont typeface="Wingdings" panose="05000000000000000000" pitchFamily="2" charset="2"/>
              <a:buChar char="q"/>
            </a:pPr>
            <a:r>
              <a:rPr lang="en-US" dirty="0"/>
              <a:t>Accommodate business requests</a:t>
            </a:r>
          </a:p>
          <a:p>
            <a:pPr marL="285750" indent="-285750">
              <a:buFont typeface="Wingdings" panose="05000000000000000000" pitchFamily="2" charset="2"/>
              <a:buChar char="q"/>
            </a:pPr>
            <a:r>
              <a:rPr lang="en-US" dirty="0"/>
              <a:t>Gracefully add new technology</a:t>
            </a:r>
          </a:p>
          <a:p>
            <a:pPr marL="285750" indent="-285750">
              <a:buFont typeface="Wingdings" panose="05000000000000000000" pitchFamily="2" charset="2"/>
              <a:buChar char="q"/>
            </a:pPr>
            <a:r>
              <a:rPr lang="en-US" dirty="0"/>
              <a:t>Gracefully remove old technology</a:t>
            </a:r>
          </a:p>
          <a:p>
            <a:pPr marL="285750" indent="-285750">
              <a:buFont typeface="Wingdings" panose="05000000000000000000" pitchFamily="2" charset="2"/>
              <a:buChar char="q"/>
            </a:pPr>
            <a:r>
              <a:rPr lang="en-US" dirty="0"/>
              <a:t>Provide adequate performance at an acceptable price</a:t>
            </a:r>
          </a:p>
          <a:p>
            <a:pPr marL="285750" indent="-285750">
              <a:buFont typeface="Wingdings" panose="05000000000000000000" pitchFamily="2" charset="2"/>
              <a:buChar char="q"/>
            </a:pPr>
            <a:endParaRPr lang="en-US" dirty="0"/>
          </a:p>
        </p:txBody>
      </p:sp>
      <p:sp>
        <p:nvSpPr>
          <p:cNvPr id="12" name="TextBox 11">
            <a:extLst>
              <a:ext uri="{FF2B5EF4-FFF2-40B4-BE49-F238E27FC236}">
                <a16:creationId xmlns:a16="http://schemas.microsoft.com/office/drawing/2014/main" id="{5B881ECA-BFE8-44DD-8D83-3293343FA675}"/>
              </a:ext>
            </a:extLst>
          </p:cNvPr>
          <p:cNvSpPr txBox="1"/>
          <p:nvPr/>
        </p:nvSpPr>
        <p:spPr>
          <a:xfrm>
            <a:off x="8133346" y="966250"/>
            <a:ext cx="1394869" cy="461665"/>
          </a:xfrm>
          <a:prstGeom prst="rect">
            <a:avLst/>
          </a:prstGeom>
          <a:noFill/>
        </p:spPr>
        <p:txBody>
          <a:bodyPr wrap="none" rtlCol="0">
            <a:spAutoFit/>
          </a:bodyPr>
          <a:lstStyle/>
          <a:p>
            <a:r>
              <a:rPr lang="en-US" sz="2400" dirty="0"/>
              <a:t>Customer</a:t>
            </a:r>
            <a:endParaRPr lang="en-US" dirty="0"/>
          </a:p>
        </p:txBody>
      </p:sp>
      <p:sp>
        <p:nvSpPr>
          <p:cNvPr id="13" name="TextBox 12">
            <a:extLst>
              <a:ext uri="{FF2B5EF4-FFF2-40B4-BE49-F238E27FC236}">
                <a16:creationId xmlns:a16="http://schemas.microsoft.com/office/drawing/2014/main" id="{59DD30ED-CFD1-40A6-802E-49936F186B32}"/>
              </a:ext>
            </a:extLst>
          </p:cNvPr>
          <p:cNvSpPr txBox="1"/>
          <p:nvPr/>
        </p:nvSpPr>
        <p:spPr>
          <a:xfrm>
            <a:off x="1848753" y="989072"/>
            <a:ext cx="1425903" cy="461665"/>
          </a:xfrm>
          <a:prstGeom prst="rect">
            <a:avLst/>
          </a:prstGeom>
          <a:noFill/>
        </p:spPr>
        <p:txBody>
          <a:bodyPr wrap="none" rtlCol="0">
            <a:spAutoFit/>
          </a:bodyPr>
          <a:lstStyle/>
          <a:p>
            <a:r>
              <a:rPr lang="en-US" sz="2400" dirty="0"/>
              <a:t>TSCO Tool</a:t>
            </a:r>
          </a:p>
        </p:txBody>
      </p:sp>
      <p:sp>
        <p:nvSpPr>
          <p:cNvPr id="14" name="Rectangle 13">
            <a:extLst>
              <a:ext uri="{FF2B5EF4-FFF2-40B4-BE49-F238E27FC236}">
                <a16:creationId xmlns:a16="http://schemas.microsoft.com/office/drawing/2014/main" id="{5E84A4A0-88D8-4504-AF00-3A9425901F61}"/>
              </a:ext>
            </a:extLst>
          </p:cNvPr>
          <p:cNvSpPr/>
          <p:nvPr/>
        </p:nvSpPr>
        <p:spPr>
          <a:xfrm>
            <a:off x="1395663" y="5732200"/>
            <a:ext cx="10172945" cy="1200329"/>
          </a:xfrm>
          <a:prstGeom prst="rect">
            <a:avLst/>
          </a:prstGeom>
        </p:spPr>
        <p:txBody>
          <a:bodyPr wrap="square">
            <a:spAutoFit/>
          </a:bodyPr>
          <a:lstStyle/>
          <a:p>
            <a:r>
              <a:rPr lang="en-US" sz="2400" b="1" dirty="0"/>
              <a:t>Make actionable intelligence easily available to our Capacity Manager Customer such that they can effectively address their IT capacity, trending, forecasting and anomaly detection concerns in IT and Business terms</a:t>
            </a:r>
          </a:p>
        </p:txBody>
      </p:sp>
    </p:spTree>
    <p:extLst>
      <p:ext uri="{BB962C8B-B14F-4D97-AF65-F5344CB8AC3E}">
        <p14:creationId xmlns:p14="http://schemas.microsoft.com/office/powerpoint/2010/main" val="927005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98668-8DA9-48CC-8973-83A984F858FC}"/>
              </a:ext>
            </a:extLst>
          </p:cNvPr>
          <p:cNvSpPr>
            <a:spLocks noGrp="1"/>
          </p:cNvSpPr>
          <p:nvPr>
            <p:ph type="title"/>
          </p:nvPr>
        </p:nvSpPr>
        <p:spPr>
          <a:xfrm rot="16200000">
            <a:off x="-2466090" y="2526922"/>
            <a:ext cx="6084307" cy="1152128"/>
          </a:xfrm>
        </p:spPr>
        <p:txBody>
          <a:bodyPr/>
          <a:lstStyle/>
          <a:p>
            <a:r>
              <a:rPr lang="en-US" dirty="0"/>
              <a:t>Filter Based Reporting – Mod 1</a:t>
            </a:r>
          </a:p>
        </p:txBody>
      </p:sp>
      <p:pic>
        <p:nvPicPr>
          <p:cNvPr id="4" name="Picture 3">
            <a:extLst>
              <a:ext uri="{FF2B5EF4-FFF2-40B4-BE49-F238E27FC236}">
                <a16:creationId xmlns:a16="http://schemas.microsoft.com/office/drawing/2014/main" id="{65FB6CB3-0A81-45EF-8031-812AC426685E}"/>
              </a:ext>
            </a:extLst>
          </p:cNvPr>
          <p:cNvPicPr>
            <a:picLocks noChangeAspect="1"/>
          </p:cNvPicPr>
          <p:nvPr/>
        </p:nvPicPr>
        <p:blipFill>
          <a:blip r:embed="rId3"/>
          <a:stretch>
            <a:fillRect/>
          </a:stretch>
        </p:blipFill>
        <p:spPr>
          <a:xfrm>
            <a:off x="1417320" y="0"/>
            <a:ext cx="3977640" cy="225362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F94853E6-9C94-4579-BCAE-1751B5D0CB5F}"/>
              </a:ext>
            </a:extLst>
          </p:cNvPr>
          <p:cNvPicPr>
            <a:picLocks noChangeAspect="1"/>
          </p:cNvPicPr>
          <p:nvPr/>
        </p:nvPicPr>
        <p:blipFill>
          <a:blip r:embed="rId4"/>
          <a:stretch>
            <a:fillRect/>
          </a:stretch>
        </p:blipFill>
        <p:spPr>
          <a:xfrm>
            <a:off x="3718560" y="386846"/>
            <a:ext cx="8214360" cy="60843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23891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98668-8DA9-48CC-8973-83A984F858FC}"/>
              </a:ext>
            </a:extLst>
          </p:cNvPr>
          <p:cNvSpPr>
            <a:spLocks noGrp="1"/>
          </p:cNvSpPr>
          <p:nvPr>
            <p:ph type="title"/>
          </p:nvPr>
        </p:nvSpPr>
        <p:spPr>
          <a:xfrm rot="16200000">
            <a:off x="-1609528" y="2590602"/>
            <a:ext cx="4011539" cy="792483"/>
          </a:xfrm>
        </p:spPr>
        <p:txBody>
          <a:bodyPr/>
          <a:lstStyle/>
          <a:p>
            <a:r>
              <a:rPr lang="en-US" dirty="0"/>
              <a:t>Alerted Storage</a:t>
            </a:r>
          </a:p>
        </p:txBody>
      </p:sp>
      <p:pic>
        <p:nvPicPr>
          <p:cNvPr id="5" name="Picture 4">
            <a:extLst>
              <a:ext uri="{FF2B5EF4-FFF2-40B4-BE49-F238E27FC236}">
                <a16:creationId xmlns:a16="http://schemas.microsoft.com/office/drawing/2014/main" id="{5A87CD60-9F3B-4244-94F2-EE518A77F6C7}"/>
              </a:ext>
            </a:extLst>
          </p:cNvPr>
          <p:cNvPicPr>
            <a:picLocks noChangeAspect="1"/>
          </p:cNvPicPr>
          <p:nvPr/>
        </p:nvPicPr>
        <p:blipFill>
          <a:blip r:embed="rId3"/>
          <a:stretch>
            <a:fillRect/>
          </a:stretch>
        </p:blipFill>
        <p:spPr>
          <a:xfrm>
            <a:off x="1152129" y="1"/>
            <a:ext cx="6117352" cy="4044906"/>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02106006-71DF-448D-B5C2-CDA6728C28B0}"/>
              </a:ext>
            </a:extLst>
          </p:cNvPr>
          <p:cNvPicPr>
            <a:picLocks noChangeAspect="1"/>
          </p:cNvPicPr>
          <p:nvPr/>
        </p:nvPicPr>
        <p:blipFill>
          <a:blip r:embed="rId4"/>
          <a:stretch>
            <a:fillRect/>
          </a:stretch>
        </p:blipFill>
        <p:spPr>
          <a:xfrm>
            <a:off x="5724831" y="2888182"/>
            <a:ext cx="5315041" cy="39698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4425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E03E8-A7E7-4BFD-8BC2-D50AF9ABDF30}"/>
              </a:ext>
            </a:extLst>
          </p:cNvPr>
          <p:cNvSpPr>
            <a:spLocks noGrp="1"/>
          </p:cNvSpPr>
          <p:nvPr>
            <p:ph type="title"/>
          </p:nvPr>
        </p:nvSpPr>
        <p:spPr/>
        <p:txBody>
          <a:bodyPr/>
          <a:lstStyle/>
          <a:p>
            <a:r>
              <a:rPr lang="en-US" dirty="0"/>
              <a:t>Demo …</a:t>
            </a:r>
          </a:p>
        </p:txBody>
      </p:sp>
      <p:sp>
        <p:nvSpPr>
          <p:cNvPr id="3" name="Text Placeholder 2">
            <a:extLst>
              <a:ext uri="{FF2B5EF4-FFF2-40B4-BE49-F238E27FC236}">
                <a16:creationId xmlns:a16="http://schemas.microsoft.com/office/drawing/2014/main" id="{AE5A11AA-7593-4E80-880A-234181C41FB4}"/>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842757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A71432-1485-433C-8A4E-E90824FE2706}"/>
              </a:ext>
            </a:extLst>
          </p:cNvPr>
          <p:cNvPicPr>
            <a:picLocks noChangeAspect="1"/>
          </p:cNvPicPr>
          <p:nvPr/>
        </p:nvPicPr>
        <p:blipFill>
          <a:blip r:embed="rId3"/>
          <a:stretch>
            <a:fillRect/>
          </a:stretch>
        </p:blipFill>
        <p:spPr>
          <a:xfrm>
            <a:off x="5920012" y="435096"/>
            <a:ext cx="6271988" cy="5433060"/>
          </a:xfrm>
          <a:prstGeom prst="rect">
            <a:avLst/>
          </a:prstGeom>
        </p:spPr>
      </p:pic>
      <p:sp>
        <p:nvSpPr>
          <p:cNvPr id="2" name="Title 1">
            <a:extLst>
              <a:ext uri="{FF2B5EF4-FFF2-40B4-BE49-F238E27FC236}">
                <a16:creationId xmlns:a16="http://schemas.microsoft.com/office/drawing/2014/main" id="{37C88D6B-3D32-4CE9-923F-2583B98BA924}"/>
              </a:ext>
            </a:extLst>
          </p:cNvPr>
          <p:cNvSpPr>
            <a:spLocks noGrp="1"/>
          </p:cNvSpPr>
          <p:nvPr>
            <p:ph type="title"/>
          </p:nvPr>
        </p:nvSpPr>
        <p:spPr>
          <a:xfrm rot="16200000">
            <a:off x="-2787295" y="2787295"/>
            <a:ext cx="6303254" cy="728663"/>
          </a:xfrm>
        </p:spPr>
        <p:txBody>
          <a:bodyPr/>
          <a:lstStyle/>
          <a:p>
            <a:r>
              <a:rPr lang="en-US" dirty="0"/>
              <a:t>In Case the Demo does not work</a:t>
            </a:r>
          </a:p>
        </p:txBody>
      </p:sp>
      <p:sp>
        <p:nvSpPr>
          <p:cNvPr id="4" name="TextBox 3">
            <a:extLst>
              <a:ext uri="{FF2B5EF4-FFF2-40B4-BE49-F238E27FC236}">
                <a16:creationId xmlns:a16="http://schemas.microsoft.com/office/drawing/2014/main" id="{830F7615-AB2F-45FC-9353-531A26638875}"/>
              </a:ext>
            </a:extLst>
          </p:cNvPr>
          <p:cNvSpPr txBox="1"/>
          <p:nvPr/>
        </p:nvSpPr>
        <p:spPr>
          <a:xfrm>
            <a:off x="1071563" y="328612"/>
            <a:ext cx="5024437" cy="4247317"/>
          </a:xfrm>
          <a:prstGeom prst="rect">
            <a:avLst/>
          </a:prstGeom>
          <a:noFill/>
        </p:spPr>
        <p:txBody>
          <a:bodyPr wrap="square" rtlCol="0">
            <a:spAutoFit/>
          </a:bodyPr>
          <a:lstStyle/>
          <a:p>
            <a:r>
              <a:rPr lang="en-US" b="1" dirty="0"/>
              <a:t>Admin Tab </a:t>
            </a:r>
            <a:r>
              <a:rPr lang="en-US" dirty="0"/>
              <a:t>| Optimizer</a:t>
            </a:r>
          </a:p>
          <a:p>
            <a:pPr marL="285750" indent="-285750">
              <a:buFont typeface="Courier New" panose="02070309020205020404" pitchFamily="49" charset="0"/>
              <a:buChar char="o"/>
            </a:pPr>
            <a:r>
              <a:rPr lang="en-US" dirty="0"/>
              <a:t>Make an Optimizer Rule (CPU CoStop)</a:t>
            </a:r>
          </a:p>
          <a:p>
            <a:pPr marL="285750" indent="-285750">
              <a:buFont typeface="Courier New" panose="02070309020205020404" pitchFamily="49" charset="0"/>
              <a:buChar char="o"/>
            </a:pPr>
            <a:r>
              <a:rPr lang="en-US" dirty="0"/>
              <a:t>Run the rule</a:t>
            </a:r>
          </a:p>
          <a:p>
            <a:r>
              <a:rPr lang="en-US" b="1" dirty="0"/>
              <a:t>Workspace Tab </a:t>
            </a:r>
            <a:r>
              <a:rPr lang="en-US" dirty="0"/>
              <a:t>| Filter Based Reporting |Exception Based Reporting</a:t>
            </a:r>
          </a:p>
          <a:p>
            <a:pPr marL="285750" indent="-285750">
              <a:buFont typeface="Courier New" panose="02070309020205020404" pitchFamily="49" charset="0"/>
              <a:buChar char="o"/>
            </a:pPr>
            <a:r>
              <a:rPr lang="en-US" dirty="0"/>
              <a:t>Make a filter (</a:t>
            </a:r>
            <a:r>
              <a:rPr lang="en-US" dirty="0" err="1"/>
              <a:t>CPUCoStopFilter</a:t>
            </a:r>
            <a:r>
              <a:rPr lang="en-US" dirty="0"/>
              <a:t>)</a:t>
            </a:r>
          </a:p>
          <a:p>
            <a:pPr marL="285750" indent="-285750">
              <a:buFont typeface="Courier New" panose="02070309020205020404" pitchFamily="49" charset="0"/>
              <a:buChar char="o"/>
            </a:pPr>
            <a:r>
              <a:rPr lang="en-US" dirty="0"/>
              <a:t>Make a chart(s) based on the filter</a:t>
            </a:r>
          </a:p>
          <a:p>
            <a:pPr marL="285750" indent="-285750">
              <a:buFont typeface="Courier New" panose="02070309020205020404" pitchFamily="49" charset="0"/>
              <a:buChar char="o"/>
            </a:pPr>
            <a:endParaRPr lang="en-US" dirty="0"/>
          </a:p>
          <a:p>
            <a:pPr marL="285750" indent="-285750">
              <a:buFont typeface="Courier New" panose="02070309020205020404" pitchFamily="49" charset="0"/>
              <a:buChar char="o"/>
            </a:pPr>
            <a:r>
              <a:rPr lang="en-US" dirty="0"/>
              <a:t>Put most useful charts in Report Cart</a:t>
            </a:r>
          </a:p>
          <a:p>
            <a:pPr marL="285750" indent="-285750">
              <a:buFont typeface="Courier New" panose="02070309020205020404" pitchFamily="49" charset="0"/>
              <a:buChar char="o"/>
            </a:pPr>
            <a:r>
              <a:rPr lang="en-US" dirty="0"/>
              <a:t>Edit report Cart, schedule, and email result to SME</a:t>
            </a:r>
          </a:p>
          <a:p>
            <a:pPr marL="285750" indent="-285750">
              <a:buFont typeface="Courier New" panose="02070309020205020404" pitchFamily="49" charset="0"/>
              <a:buChar char="o"/>
            </a:pPr>
            <a:endParaRPr lang="en-US" dirty="0"/>
          </a:p>
          <a:p>
            <a:pPr marL="285750" indent="-285750">
              <a:buFont typeface="Courier New" panose="02070309020205020404" pitchFamily="49" charset="0"/>
              <a:buChar char="o"/>
            </a:pPr>
            <a:r>
              <a:rPr lang="en-US" dirty="0"/>
              <a:t>Repeat as necessary  (CPU Ready, </a:t>
            </a:r>
            <a:r>
              <a:rPr lang="en-US" dirty="0" err="1"/>
              <a:t>RunQueue</a:t>
            </a:r>
            <a:r>
              <a:rPr lang="en-US" dirty="0"/>
              <a:t>, File Systems …)</a:t>
            </a:r>
          </a:p>
          <a:p>
            <a:endParaRPr lang="en-US" dirty="0"/>
          </a:p>
        </p:txBody>
      </p:sp>
    </p:spTree>
    <p:extLst>
      <p:ext uri="{BB962C8B-B14F-4D97-AF65-F5344CB8AC3E}">
        <p14:creationId xmlns:p14="http://schemas.microsoft.com/office/powerpoint/2010/main" val="2341496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21115</TotalTime>
  <Words>2509</Words>
  <Application>Microsoft Office PowerPoint</Application>
  <PresentationFormat>Widescreen</PresentationFormat>
  <Paragraphs>312</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Courier New</vt:lpstr>
      <vt:lpstr>Wingdings</vt:lpstr>
      <vt:lpstr>Office Theme</vt:lpstr>
      <vt:lpstr>Quest for Actionable Intelligence</vt:lpstr>
      <vt:lpstr>Agenda</vt:lpstr>
      <vt:lpstr>Why Listen To Us</vt:lpstr>
      <vt:lpstr>Quick Review</vt:lpstr>
      <vt:lpstr>Value Proposition for Capacity Manager</vt:lpstr>
      <vt:lpstr>Filter Based Reporting – Mod 1</vt:lpstr>
      <vt:lpstr>Alerted Storage</vt:lpstr>
      <vt:lpstr>Demo …</vt:lpstr>
      <vt:lpstr>In Case the Demo does not work</vt:lpstr>
      <vt:lpstr>Where to get the Thresholds</vt:lpstr>
      <vt:lpstr>Summary, Questions, Conversation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Davies</dc:creator>
  <cp:lastModifiedBy>Ben Davies</cp:lastModifiedBy>
  <cp:revision>47</cp:revision>
  <cp:lastPrinted>2020-01-09T22:13:59Z</cp:lastPrinted>
  <dcterms:created xsi:type="dcterms:W3CDTF">2019-12-06T15:43:33Z</dcterms:created>
  <dcterms:modified xsi:type="dcterms:W3CDTF">2020-01-13T15:54:54Z</dcterms:modified>
</cp:coreProperties>
</file>