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496" r:id="rId2"/>
    <p:sldId id="661" r:id="rId3"/>
    <p:sldId id="260" r:id="rId4"/>
    <p:sldId id="648" r:id="rId5"/>
    <p:sldId id="652" r:id="rId6"/>
    <p:sldId id="638" r:id="rId7"/>
    <p:sldId id="639" r:id="rId8"/>
    <p:sldId id="662" r:id="rId9"/>
    <p:sldId id="663" r:id="rId10"/>
    <p:sldId id="664" r:id="rId11"/>
    <p:sldId id="666" r:id="rId12"/>
    <p:sldId id="670" r:id="rId13"/>
    <p:sldId id="668" r:id="rId14"/>
    <p:sldId id="665" r:id="rId15"/>
    <p:sldId id="669" r:id="rId16"/>
    <p:sldId id="504" r:id="rId17"/>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8830" autoAdjust="0"/>
  </p:normalViewPr>
  <p:slideViewPr>
    <p:cSldViewPr snapToGrid="0">
      <p:cViewPr varScale="1">
        <p:scale>
          <a:sx n="75" d="100"/>
          <a:sy n="75" d="100"/>
        </p:scale>
        <p:origin x="9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0EC75267-7BCB-4DC6-8DB7-4262A99EB0AD}" type="datetimeFigureOut">
              <a:rPr lang="en-US" smtClean="0"/>
              <a:t>2020-05-08</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A4AEE010-6459-4F0F-A57C-F9745C102D02}" type="slidenum">
              <a:rPr lang="en-US" smtClean="0"/>
              <a:t>‹#›</a:t>
            </a:fld>
            <a:endParaRPr lang="en-US"/>
          </a:p>
        </p:txBody>
      </p:sp>
    </p:spTree>
    <p:extLst>
      <p:ext uri="{BB962C8B-B14F-4D97-AF65-F5344CB8AC3E}">
        <p14:creationId xmlns:p14="http://schemas.microsoft.com/office/powerpoint/2010/main" val="342470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unities.bmc.com/thread/143366?q=workspac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mlcu.com/video/QuestForActionableIntelligence-3-FilterBasedReporting-20200129.mp4"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mlcu.com/video/QuestForActionableIntelligence-4-ExceptionReporting-20200129.mp4"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bmc.com/docs/btco113/managing-and-analyzing-data-from-your-workspace-775472446.html"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docs.bmc.com/docs/btco113/hierarchies-775472711.html" TargetMode="External"/><Relationship Id="rId4" Type="http://schemas.openxmlformats.org/officeDocument/2006/relationships/hyperlink" Target="https://docs.bmc.com/docs/btco113/setting-up-and-managing-domains-in-your-workspace-775472447.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unities.bmc.com/thread/143366?q=workspac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of several webinar conversations about the value proposition of Information Technology Capacity Optimization.</a:t>
            </a:r>
          </a:p>
          <a:p>
            <a:endParaRPr lang="en-US" dirty="0"/>
          </a:p>
          <a:p>
            <a:r>
              <a:rPr lang="en-US" dirty="0"/>
              <a:t>Our goal is to help clarify the capacity optimization mission, and to provide tools and techniques to assist in the </a:t>
            </a:r>
            <a:r>
              <a:rPr lang="en-US" b="1" dirty="0"/>
              <a:t>Quest for Actionable Intelligence.</a:t>
            </a:r>
          </a:p>
          <a:p>
            <a:endParaRPr lang="en-US" dirty="0"/>
          </a:p>
          <a:p>
            <a:r>
              <a:rPr lang="en-US" dirty="0"/>
              <a:t>With a clear mission and actionable intelligence, the capacity optimization function delivers significant value to the Organization.</a:t>
            </a:r>
          </a:p>
          <a:p>
            <a:endParaRPr lang="en-US" dirty="0"/>
          </a:p>
          <a:p>
            <a:r>
              <a:rPr lang="en-US" dirty="0"/>
              <a:t>In this session – </a:t>
            </a:r>
            <a:r>
              <a:rPr lang="en-US" b="1" dirty="0"/>
              <a:t>TSCO Workspace Tab Design and Organization </a:t>
            </a:r>
            <a:r>
              <a:rPr lang="en-US" dirty="0"/>
              <a:t>becomes the focus</a:t>
            </a:r>
          </a:p>
          <a:p>
            <a:endParaRPr lang="en-US" dirty="0"/>
          </a:p>
        </p:txBody>
      </p:sp>
      <p:sp>
        <p:nvSpPr>
          <p:cNvPr id="4" name="Slide Number Placeholder 3"/>
          <p:cNvSpPr>
            <a:spLocks noGrp="1"/>
          </p:cNvSpPr>
          <p:nvPr>
            <p:ph type="sldNum" sz="quarter" idx="10"/>
          </p:nvPr>
        </p:nvSpPr>
        <p:spPr/>
        <p:txBody>
          <a:bodyPr/>
          <a:lstStyle/>
          <a:p>
            <a:fld id="{5E6E011A-51F3-42BB-8227-B66954A23F6D}" type="slidenum">
              <a:rPr lang="en-US" smtClean="0"/>
              <a:pPr/>
              <a:t>1</a:t>
            </a:fld>
            <a:endParaRPr lang="en-US"/>
          </a:p>
        </p:txBody>
      </p:sp>
    </p:spTree>
    <p:extLst>
      <p:ext uri="{BB962C8B-B14F-4D97-AF65-F5344CB8AC3E}">
        <p14:creationId xmlns:p14="http://schemas.microsoft.com/office/powerpoint/2010/main" val="1187397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Trees and the Presentation Service and Smart Reporting Service</a:t>
            </a:r>
          </a:p>
          <a:p>
            <a:endParaRPr lang="en-US" dirty="0"/>
          </a:p>
          <a:p>
            <a:r>
              <a:rPr lang="en-US" dirty="0"/>
              <a:t>The tree structure in the workspace tab (right) are useable in the Presentation Service (left)  and on the Smart Reporting Service</a:t>
            </a:r>
          </a:p>
          <a:p>
            <a:endParaRPr lang="en-US" dirty="0"/>
          </a:p>
          <a:p>
            <a:r>
              <a:rPr lang="en-US" dirty="0"/>
              <a:t>The tree structure should be as complicated as necessary BUT NO MORE</a:t>
            </a:r>
          </a:p>
          <a:p>
            <a:endParaRPr lang="en-US" dirty="0"/>
          </a:p>
          <a:p>
            <a:r>
              <a:rPr lang="en-US" dirty="0"/>
              <a:t>The pay off is on a view like the Datacenter, which shows ‘everything’,  You can focus in on a subgroup as defined in a domain from the workspace tab.  Say just the subgroup of Database tree (just above half way) or just  the 005 business service view (bottom of list) of the entire datacenter report.</a:t>
            </a:r>
          </a:p>
          <a:p>
            <a:endParaRPr lang="en-US" dirty="0"/>
          </a:p>
          <a:p>
            <a:r>
              <a:rPr lang="en-US" dirty="0"/>
              <a:t>Combining the presentation service views with domain filters can lead to quick, clean, gathering of actionable intelligence</a:t>
            </a:r>
          </a:p>
          <a:p>
            <a:endParaRPr lang="en-US" dirty="0"/>
          </a:p>
          <a:p>
            <a:r>
              <a:rPr lang="en-US" dirty="0"/>
              <a:t>Design ‘rules’ should be made and followed.   And using a description of what a domain or subdomain is to contain, where the associations are managed, who the customer is, and the reporting mission of the tree are all useful.</a:t>
            </a:r>
          </a:p>
          <a:p>
            <a:endParaRPr lang="en-US" dirty="0"/>
          </a:p>
          <a:p>
            <a:r>
              <a:rPr lang="en-US" dirty="0"/>
              <a:t>=====</a:t>
            </a:r>
          </a:p>
          <a:p>
            <a:endParaRPr lang="en-US" dirty="0"/>
          </a:p>
          <a:p>
            <a:r>
              <a:rPr lang="en-US" dirty="0"/>
              <a:t>This internal conversation is likely to take the better part of a day and is likely to be changed several times.   When the tree no longer works for your reporting as your current questions are answered and new questions lend themselves to different hierarchies (different trees) then change, as necessary.   This is an association table.  The objects ‘live’ in the database and are only displayed in the tree they are associated with, so change as often as is helpful (and no more).</a:t>
            </a:r>
          </a:p>
          <a:p>
            <a:endParaRPr lang="en-US" dirty="0"/>
          </a:p>
          <a:p>
            <a:endParaRPr lang="en-US" dirty="0"/>
          </a:p>
          <a:p>
            <a:r>
              <a:rPr lang="en-US" dirty="0">
                <a:hlinkClick r:id="rId3"/>
              </a:rPr>
              <a:t>https://communities.bmc.com/thread/143366?q=workspace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10</a:t>
            </a:fld>
            <a:endParaRPr lang="en-US"/>
          </a:p>
        </p:txBody>
      </p:sp>
    </p:spTree>
    <p:extLst>
      <p:ext uri="{BB962C8B-B14F-4D97-AF65-F5344CB8AC3E}">
        <p14:creationId xmlns:p14="http://schemas.microsoft.com/office/powerpoint/2010/main" val="3722853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Trees</a:t>
            </a:r>
          </a:p>
          <a:p>
            <a:endParaRPr lang="en-US" dirty="0"/>
          </a:p>
          <a:p>
            <a:r>
              <a:rPr lang="en-US" dirty="0"/>
              <a:t>The first three are in the same tree.  Design features to note</a:t>
            </a:r>
          </a:p>
          <a:p>
            <a:endParaRPr lang="en-US" dirty="0"/>
          </a:p>
          <a:p>
            <a:r>
              <a:rPr lang="en-US" dirty="0"/>
              <a:t>Forced order by numbering 000, 001 </a:t>
            </a:r>
            <a:r>
              <a:rPr lang="en-US" dirty="0" err="1"/>
              <a:t>etc</a:t>
            </a:r>
            <a:r>
              <a:rPr lang="en-US" dirty="0"/>
              <a:t>  (an alternative could be to count by 10 like in basic code)  the square bracket orders later, while the space orders earlier.</a:t>
            </a:r>
          </a:p>
          <a:p>
            <a:endParaRPr lang="en-US" dirty="0"/>
          </a:p>
          <a:p>
            <a:r>
              <a:rPr lang="en-US" dirty="0"/>
              <a:t>000 Integrations seems to be where the ETLs place their data.  The objects are repeated as necessary in 002 Service View, 003 Chargeback View </a:t>
            </a:r>
            <a:r>
              <a:rPr lang="en-US" dirty="0" err="1"/>
              <a:t>etc</a:t>
            </a:r>
            <a:endParaRPr lang="en-US" dirty="0"/>
          </a:p>
          <a:p>
            <a:endParaRPr lang="en-US" dirty="0"/>
          </a:p>
          <a:p>
            <a:r>
              <a:rPr lang="en-US" dirty="0"/>
              <a:t>The details in 002 service View and 003 Charge back view are very similar but this is NOT a requirement.  While it makes sense that this is how the grouping are seen internally, that is how they are reported on, so that is how the tree is designed, but there is NOT a requirement that the trees ‘match’ each other.</a:t>
            </a:r>
          </a:p>
          <a:p>
            <a:endParaRPr lang="en-US" dirty="0"/>
          </a:p>
          <a:p>
            <a:r>
              <a:rPr lang="en-US" dirty="0"/>
              <a:t>The tree  example on the right has more on the ‘root level’ and are not as deep.  But as this represents how these items get reported on, this is a perfectly acceptable design.</a:t>
            </a:r>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11</a:t>
            </a:fld>
            <a:endParaRPr lang="en-US"/>
          </a:p>
        </p:txBody>
      </p:sp>
    </p:spTree>
    <p:extLst>
      <p:ext uri="{BB962C8B-B14F-4D97-AF65-F5344CB8AC3E}">
        <p14:creationId xmlns:p14="http://schemas.microsoft.com/office/powerpoint/2010/main" val="3170210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Aside from the trees that focus on hardware and hardware types; software and applications and services; we can have a filter-based reporting tree that allows us to associate devices into a filter, such they can be reported on simply by being in the filter.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Cleaver use of wildcards, negative filters, and combining filters can yield an expansive reporting method.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Tags are useable in filters – HUGE opportunity here</a:t>
            </a:r>
          </a:p>
          <a:p>
            <a:endParaRPr lang="en-US" dirty="0"/>
          </a:p>
          <a:p>
            <a:endParaRPr lang="en-US" dirty="0"/>
          </a:p>
          <a:p>
            <a:r>
              <a:rPr lang="en-US" dirty="0"/>
              <a:t>This is explored more completely in </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b="1" dirty="0">
                <a:hlinkClick r:id="rId3"/>
              </a:rPr>
            </a:br>
            <a:r>
              <a:rPr lang="en-US" b="1" dirty="0">
                <a:hlinkClick r:id="rId3"/>
              </a:rPr>
              <a:t>Quest For Actionable Intelligence (3) Filter Based Reporting</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hlinkClick r:id="rId4"/>
              </a:rPr>
              <a:t>Quest For Actionable Intelligence (4) Exception Reporting</a:t>
            </a:r>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12</a:t>
            </a:fld>
            <a:endParaRPr lang="en-US"/>
          </a:p>
        </p:txBody>
      </p:sp>
    </p:spTree>
    <p:extLst>
      <p:ext uri="{BB962C8B-B14F-4D97-AF65-F5344CB8AC3E}">
        <p14:creationId xmlns:p14="http://schemas.microsoft.com/office/powerpoint/2010/main" val="3661553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goes a long way but…. Just do it.    Designing the tree can be an iterative process so don’t fret getting a perfect design first.</a:t>
            </a:r>
          </a:p>
          <a:p>
            <a:endParaRPr lang="en-US" dirty="0"/>
          </a:p>
          <a:p>
            <a:r>
              <a:rPr lang="en-US" dirty="0"/>
              <a:t>Make as many trees as is necessary to support reporting – and NO MORE</a:t>
            </a:r>
          </a:p>
          <a:p>
            <a:endParaRPr lang="en-US" dirty="0"/>
          </a:p>
          <a:p>
            <a:r>
              <a:rPr lang="en-US" dirty="0"/>
              <a:t>Keep your automatic trees automatic; and your manual trees manual (actually… avoid manual trees)</a:t>
            </a:r>
          </a:p>
          <a:p>
            <a:endParaRPr lang="en-US" dirty="0"/>
          </a:p>
          <a:p>
            <a:r>
              <a:rPr lang="en-US" dirty="0"/>
              <a:t>Use Filters to augment tree design for reporting.</a:t>
            </a:r>
          </a:p>
          <a:p>
            <a:endParaRPr lang="en-US" dirty="0"/>
          </a:p>
          <a:p>
            <a:r>
              <a:rPr lang="en-US" dirty="0"/>
              <a:t>Use tags to augment filters</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13</a:t>
            </a:fld>
            <a:endParaRPr lang="en-US"/>
          </a:p>
        </p:txBody>
      </p:sp>
    </p:spTree>
    <p:extLst>
      <p:ext uri="{BB962C8B-B14F-4D97-AF65-F5344CB8AC3E}">
        <p14:creationId xmlns:p14="http://schemas.microsoft.com/office/powerpoint/2010/main" val="3157985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 go. Time for a</a:t>
            </a:r>
          </a:p>
          <a:p>
            <a:endParaRPr lang="en-US" dirty="0"/>
          </a:p>
          <a:p>
            <a:r>
              <a:rPr lang="en-US" dirty="0"/>
              <a:t>Review, Questions and Conversation</a:t>
            </a:r>
          </a:p>
          <a:p>
            <a:endParaRPr lang="en-US" dirty="0"/>
          </a:p>
          <a:p>
            <a:r>
              <a:rPr lang="en-US" dirty="0"/>
              <a:t>====</a:t>
            </a:r>
          </a:p>
          <a:p>
            <a:endParaRPr lang="en-US" dirty="0"/>
          </a:p>
          <a:p>
            <a:endParaRPr lang="en-US" dirty="0"/>
          </a:p>
          <a:p>
            <a:r>
              <a:rPr lang="en-US" dirty="0"/>
              <a:t>Focus on ways to organize the Workspace Tab</a:t>
            </a:r>
          </a:p>
          <a:p>
            <a:endParaRPr lang="en-US" dirty="0"/>
          </a:p>
          <a:p>
            <a:r>
              <a:rPr lang="en-US" dirty="0"/>
              <a:t>Implication on the Presentation service  (and Smart Reporting Service)</a:t>
            </a:r>
          </a:p>
          <a:p>
            <a:endParaRPr lang="en-US" dirty="0"/>
          </a:p>
          <a:p>
            <a:r>
              <a:rPr lang="en-US" dirty="0"/>
              <a:t>Tags, Filters and Search can help without making a ‘new tree’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14</a:t>
            </a:fld>
            <a:endParaRPr lang="en-US"/>
          </a:p>
        </p:txBody>
      </p:sp>
    </p:spTree>
    <p:extLst>
      <p:ext uri="{BB962C8B-B14F-4D97-AF65-F5344CB8AC3E}">
        <p14:creationId xmlns:p14="http://schemas.microsoft.com/office/powerpoint/2010/main" val="2804586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15</a:t>
            </a:fld>
            <a:endParaRPr lang="en-US"/>
          </a:p>
        </p:txBody>
      </p:sp>
    </p:spTree>
    <p:extLst>
      <p:ext uri="{BB962C8B-B14F-4D97-AF65-F5344CB8AC3E}">
        <p14:creationId xmlns:p14="http://schemas.microsoft.com/office/powerpoint/2010/main" val="3421704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AEE010-6459-4F0F-A57C-F9745C102D02}" type="slidenum">
              <a:rPr lang="en-US" smtClean="0"/>
              <a:t>16</a:t>
            </a:fld>
            <a:endParaRPr lang="en-US"/>
          </a:p>
        </p:txBody>
      </p:sp>
    </p:spTree>
    <p:extLst>
      <p:ext uri="{BB962C8B-B14F-4D97-AF65-F5344CB8AC3E}">
        <p14:creationId xmlns:p14="http://schemas.microsoft.com/office/powerpoint/2010/main" val="210316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Agenda:</a:t>
            </a:r>
          </a:p>
          <a:p>
            <a:r>
              <a:rPr lang="en-US" dirty="0"/>
              <a:t>Introduce Moviri</a:t>
            </a:r>
          </a:p>
          <a:p>
            <a:endParaRPr lang="en-US" dirty="0"/>
          </a:p>
          <a:p>
            <a:r>
              <a:rPr lang="en-US" dirty="0"/>
              <a:t>Review the TSCO layout, Business Model Canvas, and Value Proposition</a:t>
            </a:r>
          </a:p>
          <a:p>
            <a:r>
              <a:rPr lang="en-US" dirty="0"/>
              <a:t>Review our Value Proposition for Capacity Manager</a:t>
            </a:r>
          </a:p>
          <a:p>
            <a:r>
              <a:rPr lang="en-US" dirty="0"/>
              <a:t>Expand that value proposition</a:t>
            </a:r>
          </a:p>
          <a:p>
            <a:endParaRPr lang="en-US" dirty="0"/>
          </a:p>
          <a:p>
            <a:r>
              <a:rPr lang="en-US" dirty="0"/>
              <a:t>Focus on ways to organize the Workspace tab </a:t>
            </a:r>
          </a:p>
          <a:p>
            <a:r>
              <a:rPr lang="en-US" dirty="0"/>
              <a:t>Implications on the Presentation Service</a:t>
            </a:r>
          </a:p>
          <a:p>
            <a:endParaRPr lang="en-US" dirty="0"/>
          </a:p>
          <a:p>
            <a:r>
              <a:rPr lang="en-US" dirty="0"/>
              <a:t>Then open for questions and conversations – but feel free to interject</a:t>
            </a:r>
          </a:p>
        </p:txBody>
      </p:sp>
      <p:sp>
        <p:nvSpPr>
          <p:cNvPr id="4" name="Slide Number Placeholder 3"/>
          <p:cNvSpPr>
            <a:spLocks noGrp="1"/>
          </p:cNvSpPr>
          <p:nvPr>
            <p:ph type="sldNum" sz="quarter" idx="5"/>
          </p:nvPr>
        </p:nvSpPr>
        <p:spPr/>
        <p:txBody>
          <a:bodyPr/>
          <a:lstStyle/>
          <a:p>
            <a:fld id="{A4AEE010-6459-4F0F-A57C-F9745C102D02}" type="slidenum">
              <a:rPr lang="en-US" smtClean="0"/>
              <a:t>2</a:t>
            </a:fld>
            <a:endParaRPr lang="en-US"/>
          </a:p>
        </p:txBody>
      </p:sp>
    </p:spTree>
    <p:extLst>
      <p:ext uri="{BB962C8B-B14F-4D97-AF65-F5344CB8AC3E}">
        <p14:creationId xmlns:p14="http://schemas.microsoft.com/office/powerpoint/2010/main" val="165457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listen to Moviri?</a:t>
            </a:r>
          </a:p>
          <a:p>
            <a:endParaRPr lang="en-US" dirty="0"/>
          </a:p>
          <a:p>
            <a:r>
              <a:rPr lang="en-US" dirty="0"/>
              <a:t>Movìri is a global IT consultancy with multiple offices in the US and around the globe</a:t>
            </a:r>
          </a:p>
          <a:p>
            <a:endParaRPr lang="en-US" dirty="0"/>
          </a:p>
          <a:p>
            <a:r>
              <a:rPr lang="en-US" dirty="0"/>
              <a:t>More than 200 engineers worldwide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Started as </a:t>
            </a:r>
            <a:r>
              <a:rPr lang="en-US" dirty="0" err="1"/>
              <a:t>Neptuny</a:t>
            </a:r>
            <a:r>
              <a:rPr lang="en-US" dirty="0"/>
              <a:t>, developers of </a:t>
            </a:r>
            <a:r>
              <a:rPr lang="en-US" b="1" dirty="0"/>
              <a:t>Caplan</a:t>
            </a:r>
            <a:r>
              <a:rPr lang="en-US" dirty="0"/>
              <a:t>, a magic quadrant capacity optimization product. Purchased by BMC in 2010 to become BMC Capacity Optimization, which is now BMC TrueSight Capacity Optimization.  </a:t>
            </a:r>
            <a:r>
              <a:rPr lang="en-US" dirty="0" err="1"/>
              <a:t>Neptuny</a:t>
            </a:r>
            <a:r>
              <a:rPr lang="en-US" dirty="0"/>
              <a:t> became Movìri. </a:t>
            </a:r>
          </a:p>
          <a:p>
            <a:endParaRPr lang="en-US" dirty="0"/>
          </a:p>
          <a:p>
            <a:r>
              <a:rPr lang="en-US" dirty="0"/>
              <a:t>Movìri has several lines of business, including Testing &amp; Optimization, Monitoring. Operations and Cloud, Security, Analytics, and Capacity Management – which is to say we think holistically.  Big picture, many disciplines, much experience, and continue to offer innovative products, including </a:t>
            </a:r>
            <a:r>
              <a:rPr lang="en-US" dirty="0" err="1"/>
              <a:t>ContentWise</a:t>
            </a:r>
            <a:r>
              <a:rPr lang="en-US" dirty="0"/>
              <a:t>; </a:t>
            </a:r>
            <a:r>
              <a:rPr lang="en-US" dirty="0" err="1"/>
              <a:t>Cleafy</a:t>
            </a:r>
            <a:r>
              <a:rPr lang="en-US" dirty="0"/>
              <a:t>; AKAMAS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Movìri has been doing this a long time, and is a thought leader and innovator.</a:t>
            </a:r>
          </a:p>
          <a:p>
            <a:endParaRPr lang="en-US" dirty="0"/>
          </a:p>
          <a:p>
            <a:r>
              <a:rPr lang="en-US" dirty="0"/>
              <a:t>And most importantly, you should listen to Movìri because: We can help you do this – quickly, and cleanly.</a:t>
            </a:r>
          </a:p>
          <a:p>
            <a:endParaRPr lang="en-US" dirty="0"/>
          </a:p>
          <a:p>
            <a:r>
              <a:rPr lang="en-US" b="1" dirty="0"/>
              <a:t>So, Let us jump right in…</a:t>
            </a:r>
          </a:p>
          <a:p>
            <a:r>
              <a:rPr lang="en-US" b="1" dirty="0"/>
              <a:t>===</a:t>
            </a:r>
          </a:p>
          <a:p>
            <a:r>
              <a:rPr lang="en-US" b="1" dirty="0"/>
              <a:t> </a:t>
            </a:r>
          </a:p>
          <a:p>
            <a:r>
              <a:rPr lang="en-US" b="1" dirty="0"/>
              <a:t>https://www.crunchbase.com/organization/neptuny</a:t>
            </a:r>
          </a:p>
          <a:p>
            <a:endParaRPr lang="en-US" b="1" dirty="0"/>
          </a:p>
          <a:p>
            <a:r>
              <a:rPr lang="en-US" b="1" dirty="0"/>
              <a:t>http://www.moviri.com/2010/10/goodbye-neptuny-welcome-moviri/</a:t>
            </a:r>
          </a:p>
          <a:p>
            <a:endParaRPr lang="en-US" b="1" dirty="0"/>
          </a:p>
          <a:p>
            <a:r>
              <a:rPr lang="en-US" b="1" dirty="0"/>
              <a:t>https://www.moviri.com/news-events/akamas-ai-powered-performance-optimization-solution/</a:t>
            </a:r>
          </a:p>
          <a:p>
            <a:endParaRPr lang="en-US" b="1" dirty="0"/>
          </a:p>
          <a:p>
            <a:r>
              <a:rPr lang="en-US" b="1" dirty="0"/>
              <a:t>https://www.moviri.com/</a:t>
            </a:r>
          </a:p>
          <a:p>
            <a:endParaRPr lang="en-US" b="1" dirty="0"/>
          </a:p>
          <a:p>
            <a:r>
              <a:rPr lang="en-US" b="1" dirty="0"/>
              <a:t>https://www.akamas.io/</a:t>
            </a:r>
          </a:p>
          <a:p>
            <a:endParaRPr lang="en-US" b="1" dirty="0"/>
          </a:p>
          <a:p>
            <a:r>
              <a:rPr lang="en-US" b="1" dirty="0"/>
              <a:t>https://www.contentwise.tv/</a:t>
            </a:r>
          </a:p>
          <a:p>
            <a:endParaRPr lang="en-US" b="1" dirty="0"/>
          </a:p>
          <a:p>
            <a:r>
              <a:rPr lang="en-US" b="1" dirty="0"/>
              <a:t>https://www.cleafy.com/</a:t>
            </a:r>
          </a:p>
          <a:p>
            <a:endParaRPr lang="en-US" b="1" dirty="0"/>
          </a:p>
          <a:p>
            <a:r>
              <a:rPr lang="en-US" b="1" dirty="0"/>
              <a:t>https://www.linkedin.com/company/moviri/about/</a:t>
            </a:r>
          </a:p>
          <a:p>
            <a:endParaRPr lang="en-US" b="1" dirty="0"/>
          </a:p>
          <a:p>
            <a:endParaRPr lang="en-US" b="1" dirty="0"/>
          </a:p>
        </p:txBody>
      </p:sp>
      <p:sp>
        <p:nvSpPr>
          <p:cNvPr id="4" name="Slide Number Placeholder 3"/>
          <p:cNvSpPr>
            <a:spLocks noGrp="1"/>
          </p:cNvSpPr>
          <p:nvPr>
            <p:ph type="sldNum" sz="quarter" idx="5"/>
          </p:nvPr>
        </p:nvSpPr>
        <p:spPr/>
        <p:txBody>
          <a:bodyPr/>
          <a:lstStyle/>
          <a:p>
            <a:fld id="{C366CDF6-FF24-424B-87DD-3CEACF6682A7}" type="slidenum">
              <a:rPr lang="en-US" smtClean="0"/>
              <a:t>3</a:t>
            </a:fld>
            <a:endParaRPr lang="en-US"/>
          </a:p>
        </p:txBody>
      </p:sp>
    </p:spTree>
    <p:extLst>
      <p:ext uri="{BB962C8B-B14F-4D97-AF65-F5344CB8AC3E}">
        <p14:creationId xmlns:p14="http://schemas.microsoft.com/office/powerpoint/2010/main" val="228924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Review  (from the first in the Quest for Actionable  Intelligence) – Value Proposition conversation</a:t>
            </a:r>
          </a:p>
          <a:p>
            <a:endParaRPr lang="en-US" dirty="0"/>
          </a:p>
          <a:p>
            <a:r>
              <a:rPr lang="en-US" dirty="0"/>
              <a:t>Top left = basic layout of TSCO.  Our customer is the top left persona of Capacity Manager (a version of ourselves)</a:t>
            </a:r>
          </a:p>
          <a:p>
            <a:endParaRPr lang="en-US" dirty="0"/>
          </a:p>
          <a:p>
            <a:r>
              <a:rPr lang="en-US" dirty="0"/>
              <a:t>Top right = Business Model Canvas   with a focus on the top right  </a:t>
            </a:r>
            <a:r>
              <a:rPr lang="en-US" b="1" dirty="0"/>
              <a:t>What and Who</a:t>
            </a:r>
          </a:p>
          <a:p>
            <a:endParaRPr lang="en-US" dirty="0"/>
          </a:p>
          <a:p>
            <a:r>
              <a:rPr lang="en-US" dirty="0"/>
              <a:t>Bottom Left = Value Proposition Canvas   We will explore this in a bit of detail specific to todays topic</a:t>
            </a:r>
          </a:p>
          <a:p>
            <a:endParaRPr lang="en-US" dirty="0"/>
          </a:p>
          <a:p>
            <a:r>
              <a:rPr lang="en-US" dirty="0"/>
              <a:t>Bottom right = A Concise Value Proposition summary.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Make </a:t>
            </a:r>
            <a:r>
              <a:rPr lang="en-US" sz="1200" b="1" dirty="0"/>
              <a:t>actionable intelligence easily available </a:t>
            </a:r>
            <a:r>
              <a:rPr lang="en-US" sz="1200" dirty="0"/>
              <a:t>to our Capacity Manager Customer such that they can </a:t>
            </a:r>
            <a:r>
              <a:rPr lang="en-US" sz="1200" b="1" dirty="0"/>
              <a:t>effectively address </a:t>
            </a:r>
            <a:r>
              <a:rPr lang="en-US" sz="1200" dirty="0"/>
              <a:t>their IT </a:t>
            </a:r>
            <a:r>
              <a:rPr lang="en-US" sz="1200" b="1" dirty="0"/>
              <a:t>capacity, trending, forecasting and anomaly detection concerns </a:t>
            </a:r>
            <a:r>
              <a:rPr lang="en-US" sz="1200" dirty="0"/>
              <a:t>in IT and Business terms</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4</a:t>
            </a:fld>
            <a:endParaRPr lang="en-US" dirty="0"/>
          </a:p>
        </p:txBody>
      </p:sp>
    </p:spTree>
    <p:extLst>
      <p:ext uri="{BB962C8B-B14F-4D97-AF65-F5344CB8AC3E}">
        <p14:creationId xmlns:p14="http://schemas.microsoft.com/office/powerpoint/2010/main" val="107141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Value Proposition for the Capacity Manager as the customer and TSCO tool as the value provider.</a:t>
            </a:r>
          </a:p>
          <a:p>
            <a:endParaRPr lang="en-US" dirty="0"/>
          </a:p>
          <a:p>
            <a:r>
              <a:rPr lang="en-US" dirty="0"/>
              <a:t>Summarized nicely with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“Make actionable intelligence easily available to our customers such that they can effectively address their IT capacity, trending, forecasting and anomaly detection concerns in IT and Business terms”</a:t>
            </a:r>
          </a:p>
          <a:p>
            <a:endParaRPr lang="en-US" dirty="0"/>
          </a:p>
          <a:p>
            <a:r>
              <a:rPr lang="en-US" dirty="0"/>
              <a:t>We are going to expand this a bit – </a:t>
            </a:r>
          </a:p>
          <a:p>
            <a:endParaRPr lang="en-US" dirty="0"/>
          </a:p>
          <a:p>
            <a:r>
              <a:rPr lang="en-US" dirty="0"/>
              <a:t>The Capacity Manager has a job to do of ‘</a:t>
            </a:r>
            <a:r>
              <a:rPr lang="en-US" sz="1200" b="1" dirty="0"/>
              <a:t>Develop and maintain an organization that is ‘simple’, intuitive, flexible, maintainable, and accommodates multiple customers with multiple use cases</a:t>
            </a:r>
            <a:r>
              <a:rPr lang="en-US" dirty="0"/>
              <a:t>’</a:t>
            </a:r>
          </a:p>
          <a:p>
            <a:endParaRPr lang="en-US" dirty="0"/>
          </a:p>
          <a:p>
            <a:r>
              <a:rPr lang="en-US" dirty="0"/>
              <a:t> </a:t>
            </a:r>
          </a:p>
          <a:p>
            <a:r>
              <a:rPr lang="en-US" b="1" dirty="0"/>
              <a:t>Pains:</a:t>
            </a:r>
          </a:p>
          <a:p>
            <a:r>
              <a:rPr lang="en-US" dirty="0"/>
              <a:t>By default all new objects end up in the ‘newly discovered bucket’</a:t>
            </a:r>
          </a:p>
          <a:p>
            <a:r>
              <a:rPr lang="en-US" dirty="0"/>
              <a:t>Multiple data sources need to merge onto common objects but do not have common indexes</a:t>
            </a:r>
          </a:p>
          <a:p>
            <a:r>
              <a:rPr lang="en-US" dirty="0"/>
              <a:t>Multiple objects are shared across business applications</a:t>
            </a:r>
          </a:p>
          <a:p>
            <a:r>
              <a:rPr lang="en-US" dirty="0"/>
              <a:t>Identifying change conflicts, and impacts of device troubles, is difficult in a shared environment</a:t>
            </a:r>
          </a:p>
          <a:p>
            <a:r>
              <a:rPr lang="en-US" dirty="0"/>
              <a:t>Reporting on relevant while excluding not relevant objects is difficult to do manually</a:t>
            </a:r>
          </a:p>
          <a:p>
            <a:r>
              <a:rPr lang="en-US" dirty="0"/>
              <a:t>Multiple customers have various use cases that need to be easily accommodated.  This is difficult to design for, as use cases change.</a:t>
            </a:r>
          </a:p>
          <a:p>
            <a:r>
              <a:rPr lang="en-US" dirty="0"/>
              <a:t>There are multiple, mutually exclusive versions of ‘truth’ when it comes to grouping objects</a:t>
            </a:r>
          </a:p>
          <a:p>
            <a:endParaRPr lang="en-US" dirty="0"/>
          </a:p>
          <a:p>
            <a:r>
              <a:rPr lang="en-US" b="1" dirty="0"/>
              <a:t>Gains:</a:t>
            </a:r>
          </a:p>
          <a:p>
            <a:r>
              <a:rPr lang="en-US" dirty="0"/>
              <a:t>Many existing tools are difficult to use to find data on an object.  I can be the hero if I could </a:t>
            </a:r>
            <a:r>
              <a:rPr lang="en-US" b="1" dirty="0"/>
              <a:t>expose objects with meaningful associations.</a:t>
            </a:r>
          </a:p>
          <a:p>
            <a:r>
              <a:rPr lang="en-US" dirty="0"/>
              <a:t>The ability to place objects in multiple places ‘automatically’ allows for a ‘Eat your cake and have it too’ meaning that one device can ‘live’ in several places</a:t>
            </a:r>
          </a:p>
          <a:p>
            <a:r>
              <a:rPr lang="en-US" dirty="0"/>
              <a:t>Reporting on sub sets of objects, including comparing objects in a sub set to each other, </a:t>
            </a:r>
            <a:r>
              <a:rPr lang="en-US" b="1" dirty="0"/>
              <a:t>can quickly deliver understanding</a:t>
            </a:r>
          </a:p>
          <a:p>
            <a:r>
              <a:rPr lang="en-US" b="1" dirty="0"/>
              <a:t>Allowing multiple views of ‘truth’ allows for accommodating of various missions</a:t>
            </a:r>
          </a:p>
          <a:p>
            <a:r>
              <a:rPr lang="en-US" dirty="0"/>
              <a:t>Grouping items that are not already in a group, can add significant utility to reporting.</a:t>
            </a:r>
          </a:p>
          <a:p>
            <a:endParaRPr lang="en-US" dirty="0"/>
          </a:p>
          <a:p>
            <a:endParaRPr lang="en-US" dirty="0"/>
          </a:p>
          <a:p>
            <a:r>
              <a:rPr lang="en-US" b="1" dirty="0"/>
              <a:t>“Workspace Tab design and organization” is the ‘products and services’ to deliver on this value proposition.</a:t>
            </a:r>
          </a:p>
          <a:p>
            <a:endParaRPr lang="en-US" dirty="0"/>
          </a:p>
          <a:p>
            <a:r>
              <a:rPr lang="en-US" b="0" dirty="0"/>
              <a:t>OK.  So lets implement “Workspace  tab design and organization”</a:t>
            </a:r>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5</a:t>
            </a:fld>
            <a:endParaRPr lang="en-US" dirty="0"/>
          </a:p>
        </p:txBody>
      </p:sp>
    </p:spTree>
    <p:extLst>
      <p:ext uri="{BB962C8B-B14F-4D97-AF65-F5344CB8AC3E}">
        <p14:creationId xmlns:p14="http://schemas.microsoft.com/office/powerpoint/2010/main" val="291682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Workspace Domains, Tools, and Techniques</a:t>
            </a:r>
          </a:p>
          <a:p>
            <a:endParaRPr lang="en-US" dirty="0"/>
          </a:p>
          <a:p>
            <a:r>
              <a:rPr lang="en-US" dirty="0"/>
              <a:t>The BMC documentation defines the various object that are available in the Workspace tab but does not have a discussion of why one design would be better than another.  The main reason is that it completely depends on how YOU group things together in YOUR capacity efforts.</a:t>
            </a:r>
          </a:p>
          <a:p>
            <a:endParaRPr lang="en-US" dirty="0"/>
          </a:p>
          <a:p>
            <a:r>
              <a:rPr lang="en-US" dirty="0"/>
              <a:t>When a system or business driver are imported to TSCO it will go to “Newly discovered” unless it is told to go elsewhere.  It is useful to note that when systems or business drivers are removed and not assigned to any other domain,  it will be moved to “Unassigned”.   When the device ‘reappears’ in a domain, it is taken out of “Unassigned</a:t>
            </a:r>
          </a:p>
          <a:p>
            <a:r>
              <a:rPr lang="en-US" dirty="0"/>
              <a:t>*</a:t>
            </a:r>
          </a:p>
          <a:p>
            <a:r>
              <a:rPr lang="en-US" dirty="0"/>
              <a:t>This gets us to the domains, subdomains (aka the hierarchies).  This is a way to organize the objects in such a way as to support reporting.  We will look closer at this in a minute.</a:t>
            </a:r>
          </a:p>
          <a:p>
            <a:endParaRPr lang="en-US" dirty="0"/>
          </a:p>
          <a:p>
            <a:r>
              <a:rPr lang="en-US" dirty="0"/>
              <a:t>*</a:t>
            </a:r>
          </a:p>
          <a:p>
            <a:r>
              <a:rPr lang="en-US" dirty="0"/>
              <a:t>Tags which can be used in searches and therefore filters.  Tags and domains are seen by the presentation service, and Views on the smart reporting service.</a:t>
            </a:r>
          </a:p>
          <a:p>
            <a:endParaRPr lang="en-US" dirty="0"/>
          </a:p>
          <a:p>
            <a:r>
              <a:rPr lang="en-US" dirty="0"/>
              <a:t>Tags, Filters and Search are </a:t>
            </a:r>
            <a:r>
              <a:rPr lang="en-US"/>
              <a:t>superheroes within TSCO.</a:t>
            </a:r>
            <a:endParaRPr lang="en-US" dirty="0"/>
          </a:p>
          <a:p>
            <a:endParaRPr lang="en-US" dirty="0"/>
          </a:p>
          <a:p>
            <a:endParaRPr lang="en-US" dirty="0"/>
          </a:p>
          <a:p>
            <a:endParaRPr lang="en-US" dirty="0"/>
          </a:p>
          <a:p>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Managing and analyzing data from your workspace</a:t>
            </a:r>
          </a:p>
          <a:p>
            <a:r>
              <a:rPr lang="en-US" dirty="0">
                <a:hlinkClick r:id="rId3"/>
              </a:rPr>
              <a:t>https://docs.bmc.com/docs/btco113/managing-and-analyzing-data-from-your-workspace-775472446.html</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Setting up and managing domains in your workspace</a:t>
            </a:r>
          </a:p>
          <a:p>
            <a:r>
              <a:rPr lang="en-US" dirty="0">
                <a:hlinkClick r:id="rId4"/>
              </a:rPr>
              <a:t>https://docs.bmc.com/docs/btco113/setting-up-and-managing-domains-in-your-workspace-775472447.html</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Hierarchies</a:t>
            </a:r>
          </a:p>
          <a:p>
            <a:r>
              <a:rPr lang="en-US" dirty="0">
                <a:hlinkClick r:id="rId5"/>
              </a:rPr>
              <a:t>https://docs.bmc.com/docs/btco113/hierarchies-775472711.html</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6</a:t>
            </a:fld>
            <a:endParaRPr lang="en-US"/>
          </a:p>
        </p:txBody>
      </p:sp>
    </p:spTree>
    <p:extLst>
      <p:ext uri="{BB962C8B-B14F-4D97-AF65-F5344CB8AC3E}">
        <p14:creationId xmlns:p14="http://schemas.microsoft.com/office/powerpoint/2010/main" val="2092481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Domains and subdomains contain systems, business drivers, and works (reports)</a:t>
            </a:r>
          </a:p>
          <a:p>
            <a:r>
              <a:rPr lang="en-US" dirty="0"/>
              <a:t>One object can be in many domains</a:t>
            </a:r>
          </a:p>
          <a:p>
            <a:r>
              <a:rPr lang="en-US" dirty="0"/>
              <a:t>Domains are seen by the Presentation service so can be very useful to limit reporting scope</a:t>
            </a:r>
          </a:p>
          <a:p>
            <a:r>
              <a:rPr lang="en-US" dirty="0"/>
              <a:t>The way YOU wish to organize data determines the way YOU design your hierarchies</a:t>
            </a:r>
          </a:p>
          <a:p>
            <a:endParaRPr lang="en-US" dirty="0"/>
          </a:p>
          <a:p>
            <a:r>
              <a:rPr lang="en-US" dirty="0"/>
              <a:t>So what exactly does this mean to you?   Well it depends.  So lets look at two examples.</a:t>
            </a:r>
          </a:p>
          <a:p>
            <a:endParaRPr lang="en-US" dirty="0"/>
          </a:p>
          <a:p>
            <a:r>
              <a:rPr lang="en-US" dirty="0"/>
              <a:t>The company on the left apparently has a large accounting and charge back focus with ‘buckets’ for Consulting, Corporate and R&amp;D department.  This allows them to report at those four levels (big bucket, and 3 smaller buckets).  That is how they decided to answer the question “What helps my reporting?”</a:t>
            </a:r>
          </a:p>
          <a:p>
            <a:endParaRPr lang="en-US" dirty="0"/>
          </a:p>
          <a:p>
            <a:r>
              <a:rPr lang="en-US" dirty="0"/>
              <a:t>In addition there is a whole list of infrastructure groupings with potential sub groupings.  This tends to be how the ETL (Extract Transform Load) process gets data into TSCO from each data source but it could be ‘just one big bucket’.    Because an ETL tends to get a particular type of data, and capacity  planners tend to report on these same groupings, having them separated out makes perfect sense.   It should be noted that if you have an Oracle database that lives on physical equipment that object name (OracleServer438) will be listed in both sub trees.  Thus shows up in the Oracle database reports and the physical infrastructure reports.</a:t>
            </a:r>
          </a:p>
          <a:p>
            <a:endParaRPr lang="en-US" dirty="0"/>
          </a:p>
          <a:p>
            <a:r>
              <a:rPr lang="en-US" dirty="0"/>
              <a:t>To clarify further we have a “Service View” organization where we can report on the ‘E-Commerce Website’ bucket and or ‘Payroll’ bucket.  The same devices in the accounting tree and Infrastructure tree can also be in the ‘Service View’ tree.</a:t>
            </a:r>
          </a:p>
          <a:p>
            <a:endParaRPr lang="en-US" dirty="0"/>
          </a:p>
          <a:p>
            <a:r>
              <a:rPr lang="en-US" dirty="0"/>
              <a:t>While you can take this too far there is no real limit the number of trees.   </a:t>
            </a:r>
            <a:r>
              <a:rPr lang="en-US" b="1" dirty="0"/>
              <a:t>Caution:  This organization is best done within a Configuration Management Database and not ‘created by hand’</a:t>
            </a:r>
          </a:p>
          <a:p>
            <a:endParaRPr lang="en-US" dirty="0"/>
          </a:p>
          <a:p>
            <a:r>
              <a:rPr lang="en-US" dirty="0"/>
              <a:t>*</a:t>
            </a:r>
          </a:p>
          <a:p>
            <a:endParaRPr lang="en-US" dirty="0"/>
          </a:p>
          <a:p>
            <a:r>
              <a:rPr lang="en-US" dirty="0"/>
              <a:t>The other company has made the same choices (“what helps my reporting?”) but with a different result.   Integrations have several sub domains (buckets) and several major trees that give a particular ‘view’ of the environment.   Notice that they used numbers to force the order of the lists.  (is ASCII sort order)</a:t>
            </a:r>
          </a:p>
          <a:p>
            <a:endParaRPr lang="en-US" dirty="0"/>
          </a:p>
          <a:p>
            <a:r>
              <a:rPr lang="en-US" dirty="0"/>
              <a:t>*</a:t>
            </a:r>
          </a:p>
          <a:p>
            <a:endParaRPr lang="en-US" dirty="0"/>
          </a:p>
          <a:p>
            <a:r>
              <a:rPr lang="en-US" dirty="0"/>
              <a:t>This internal conversation of designing the tree is likely to take the better part of a day and is likely to be changed several times.   When the tree no longer works for your reporting, as your current questions are answered and new questions lend themselves to different hierarchies (different trees) then change, as necessary.   </a:t>
            </a:r>
          </a:p>
          <a:p>
            <a:endParaRPr lang="en-US" dirty="0"/>
          </a:p>
          <a:p>
            <a:r>
              <a:rPr lang="en-US" dirty="0"/>
              <a:t>This is an association table not an assignment table (objects are not duplicated to live in multiple places in the trees).  The objects ‘live’ in the database and are only displayed in the tree they are associated with, so feel free to change the tree as often as is helpful (and no more).</a:t>
            </a:r>
          </a:p>
          <a:p>
            <a:endParaRPr lang="en-US" dirty="0"/>
          </a:p>
          <a:p>
            <a:endParaRPr lang="en-US" dirty="0"/>
          </a:p>
          <a:p>
            <a:r>
              <a:rPr lang="en-US" dirty="0">
                <a:hlinkClick r:id="rId3"/>
              </a:rPr>
              <a:t>https://communities.bmc.com/thread/143366?q=workspace</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7</a:t>
            </a:fld>
            <a:endParaRPr lang="en-US"/>
          </a:p>
        </p:txBody>
      </p:sp>
    </p:spTree>
    <p:extLst>
      <p:ext uri="{BB962C8B-B14F-4D97-AF65-F5344CB8AC3E}">
        <p14:creationId xmlns:p14="http://schemas.microsoft.com/office/powerpoint/2010/main" val="2131058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You will quickly realize that not all items are easy to put in a tree, as the only association they have ‘at the moment’ is that they are being looked at, at the same time.   In this case you can use searches and filters (saved searches).</a:t>
            </a:r>
          </a:p>
          <a:p>
            <a:endParaRPr lang="en-US" dirty="0"/>
          </a:p>
          <a:p>
            <a:r>
              <a:rPr lang="en-US" dirty="0"/>
              <a:t>To the extent that you can tag objects, you can have the tag be part of the search.  Not just to include but also exclude items in the result.</a:t>
            </a:r>
          </a:p>
          <a:p>
            <a:endParaRPr lang="en-US" dirty="0"/>
          </a:p>
          <a:p>
            <a:r>
              <a:rPr lang="en-US" dirty="0"/>
              <a:t>The names of the object and object types are searchable data points.</a:t>
            </a:r>
          </a:p>
          <a:p>
            <a:endParaRPr lang="en-US" dirty="0"/>
          </a:p>
          <a:p>
            <a:r>
              <a:rPr lang="en-US" dirty="0"/>
              <a:t>So a search for sys:webserver123 OR sys:dbserver765 could be used to find these specific device names.  (this would also deliver system named dbserver765a and dbserver765b)</a:t>
            </a:r>
          </a:p>
          <a:p>
            <a:endParaRPr lang="en-US" dirty="0"/>
          </a:p>
          <a:p>
            <a:r>
              <a:rPr lang="en-US" dirty="0"/>
              <a:t>These pieces work together nicely but is difficult to explain.. Imagine a search that progresses like this…</a:t>
            </a:r>
          </a:p>
          <a:p>
            <a:endParaRPr lang="en-US" dirty="0"/>
          </a:p>
          <a:p>
            <a:r>
              <a:rPr lang="en-US" dirty="0"/>
              <a:t>Sys:*web*   248 items	</a:t>
            </a:r>
          </a:p>
          <a:p>
            <a:r>
              <a:rPr lang="en-US" dirty="0"/>
              <a:t>Sys:*web* -Storage   8 items</a:t>
            </a:r>
          </a:p>
          <a:p>
            <a:r>
              <a:rPr lang="en-US" dirty="0"/>
              <a:t>Sys:*web* -Storage +Tag:*   2 items</a:t>
            </a:r>
          </a:p>
          <a:p>
            <a:endParaRPr lang="en-US" dirty="0"/>
          </a:p>
          <a:p>
            <a:r>
              <a:rPr lang="en-US" dirty="0"/>
              <a:t>IF this gave you a meaningful search result, then it could be saved as a filter and reused were needed again.    If the search delivers more results as the environment grows AND that is something you wish, then the filters can ‘expand and contract’ to represent the current environment.</a:t>
            </a:r>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8</a:t>
            </a:fld>
            <a:endParaRPr lang="en-US"/>
          </a:p>
        </p:txBody>
      </p:sp>
    </p:spTree>
    <p:extLst>
      <p:ext uri="{BB962C8B-B14F-4D97-AF65-F5344CB8AC3E}">
        <p14:creationId xmlns:p14="http://schemas.microsoft.com/office/powerpoint/2010/main" val="1558512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this mean?</a:t>
            </a:r>
          </a:p>
          <a:p>
            <a:endParaRPr lang="en-US" dirty="0"/>
          </a:p>
          <a:p>
            <a:r>
              <a:rPr lang="en-US" dirty="0"/>
              <a:t>The Workspace tab is super important to making reporting ‘easy’.</a:t>
            </a:r>
          </a:p>
          <a:p>
            <a:r>
              <a:rPr lang="en-US" dirty="0"/>
              <a:t>The organization of the trees, or Hierarchies, is NOT a one size fits all.</a:t>
            </a:r>
          </a:p>
          <a:p>
            <a:r>
              <a:rPr lang="en-US" dirty="0"/>
              <a:t>The hierarchies should DIRECTLY support reporting including on the Presentation Service and on the Smart Reporting Service</a:t>
            </a:r>
          </a:p>
          <a:p>
            <a:r>
              <a:rPr lang="en-US" dirty="0"/>
              <a:t>As your reporting mission changes the hierarchies can change as well</a:t>
            </a:r>
          </a:p>
          <a:p>
            <a:r>
              <a:rPr lang="en-US" dirty="0"/>
              <a:t>You can have your cake and eat it too. Objects can live in multiple places.</a:t>
            </a:r>
          </a:p>
          <a:p>
            <a:r>
              <a:rPr lang="en-US" dirty="0"/>
              <a:t>Having an association table, like a CMDB (Configuration Management Database) allows the organization to mimic existing associations.  </a:t>
            </a:r>
            <a:r>
              <a:rPr lang="en-US" b="1" dirty="0"/>
              <a:t>Maintaining a tree ‘by hand’ is a BIG Mistake</a:t>
            </a:r>
          </a:p>
          <a:p>
            <a:endParaRPr lang="en-US" dirty="0"/>
          </a:p>
          <a:p>
            <a:r>
              <a:rPr lang="en-US" dirty="0"/>
              <a:t>All of this flexibility  </a:t>
            </a:r>
            <a:r>
              <a:rPr lang="en-US" b="1" dirty="0"/>
              <a:t>allows you completely mess it up </a:t>
            </a:r>
            <a:r>
              <a:rPr lang="en-US" dirty="0"/>
              <a:t>such that the reporting is impossible and the TSCO solution can be rendered useless.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4AEE010-6459-4F0F-A57C-F9745C102D02}" type="slidenum">
              <a:rPr lang="en-US" smtClean="0"/>
              <a:t>9</a:t>
            </a:fld>
            <a:endParaRPr lang="en-US"/>
          </a:p>
        </p:txBody>
      </p:sp>
    </p:spTree>
    <p:extLst>
      <p:ext uri="{BB962C8B-B14F-4D97-AF65-F5344CB8AC3E}">
        <p14:creationId xmlns:p14="http://schemas.microsoft.com/office/powerpoint/2010/main" val="7144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3A07-CE67-454D-9689-20508A9602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CAE2F-B816-4AEA-A031-509D789968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FC2197-4EDA-47D4-9550-01E3C16A38E2}"/>
              </a:ext>
            </a:extLst>
          </p:cNvPr>
          <p:cNvSpPr>
            <a:spLocks noGrp="1"/>
          </p:cNvSpPr>
          <p:nvPr>
            <p:ph type="dt" sz="half" idx="10"/>
          </p:nvPr>
        </p:nvSpPr>
        <p:spPr/>
        <p:txBody>
          <a:bodyPr/>
          <a:lstStyle/>
          <a:p>
            <a:fld id="{37991EBB-1F6D-4734-A93A-A355760F3A89}" type="datetimeFigureOut">
              <a:rPr lang="en-US" smtClean="0"/>
              <a:t>2020-05-08</a:t>
            </a:fld>
            <a:endParaRPr lang="en-US"/>
          </a:p>
        </p:txBody>
      </p:sp>
      <p:sp>
        <p:nvSpPr>
          <p:cNvPr id="5" name="Footer Placeholder 4">
            <a:extLst>
              <a:ext uri="{FF2B5EF4-FFF2-40B4-BE49-F238E27FC236}">
                <a16:creationId xmlns:a16="http://schemas.microsoft.com/office/drawing/2014/main" id="{76966E2A-8608-49DF-9AFC-7270B39FF6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6B6B7-0BE2-4C39-B0CA-C10507DC1CFA}"/>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207282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C118C-40EC-49DE-9C04-2D7D85388F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053119-DDBF-4C0B-B49B-7C87BBBE9E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025E24-512D-4ABC-A16B-025BAFD62A2F}"/>
              </a:ext>
            </a:extLst>
          </p:cNvPr>
          <p:cNvSpPr>
            <a:spLocks noGrp="1"/>
          </p:cNvSpPr>
          <p:nvPr>
            <p:ph type="dt" sz="half" idx="10"/>
          </p:nvPr>
        </p:nvSpPr>
        <p:spPr/>
        <p:txBody>
          <a:bodyPr/>
          <a:lstStyle/>
          <a:p>
            <a:fld id="{37991EBB-1F6D-4734-A93A-A355760F3A89}" type="datetimeFigureOut">
              <a:rPr lang="en-US" smtClean="0"/>
              <a:t>2020-05-08</a:t>
            </a:fld>
            <a:endParaRPr lang="en-US"/>
          </a:p>
        </p:txBody>
      </p:sp>
      <p:sp>
        <p:nvSpPr>
          <p:cNvPr id="5" name="Footer Placeholder 4">
            <a:extLst>
              <a:ext uri="{FF2B5EF4-FFF2-40B4-BE49-F238E27FC236}">
                <a16:creationId xmlns:a16="http://schemas.microsoft.com/office/drawing/2014/main" id="{F523271A-8273-4783-8F02-7864372BC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E8853-134D-47A5-BFC7-E92148C8FDEA}"/>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3224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5A467-2C53-4B92-8404-6B082CD744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52FDF4-24B2-4D6E-8AD9-EC6D3F5C7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B4198-6D5E-471B-A3DF-3A458CC776D6}"/>
              </a:ext>
            </a:extLst>
          </p:cNvPr>
          <p:cNvSpPr>
            <a:spLocks noGrp="1"/>
          </p:cNvSpPr>
          <p:nvPr>
            <p:ph type="dt" sz="half" idx="10"/>
          </p:nvPr>
        </p:nvSpPr>
        <p:spPr/>
        <p:txBody>
          <a:bodyPr/>
          <a:lstStyle/>
          <a:p>
            <a:fld id="{37991EBB-1F6D-4734-A93A-A355760F3A89}" type="datetimeFigureOut">
              <a:rPr lang="en-US" smtClean="0"/>
              <a:t>2020-05-08</a:t>
            </a:fld>
            <a:endParaRPr lang="en-US"/>
          </a:p>
        </p:txBody>
      </p:sp>
      <p:sp>
        <p:nvSpPr>
          <p:cNvPr id="5" name="Footer Placeholder 4">
            <a:extLst>
              <a:ext uri="{FF2B5EF4-FFF2-40B4-BE49-F238E27FC236}">
                <a16:creationId xmlns:a16="http://schemas.microsoft.com/office/drawing/2014/main" id="{2805AEF4-9C26-411C-8C51-DD6E06C69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9D64C-FD3E-41D8-A0F0-B40D86A6C95A}"/>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514303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
        <p:nvSpPr>
          <p:cNvPr id="8" name="Segnaposto testo 4"/>
          <p:cNvSpPr>
            <a:spLocks noGrp="1"/>
          </p:cNvSpPr>
          <p:nvPr>
            <p:ph type="body" sz="quarter" idx="3" hasCustomPrompt="1"/>
          </p:nvPr>
        </p:nvSpPr>
        <p:spPr>
          <a:xfrm>
            <a:off x="1199456" y="3686120"/>
            <a:ext cx="9793088" cy="462960"/>
          </a:xfrm>
          <a:prstGeom prst="rect">
            <a:avLst/>
          </a:prstGeom>
        </p:spPr>
        <p:txBody>
          <a:bodyPr anchor="t" anchorCtr="0">
            <a:noAutofit/>
          </a:bodyPr>
          <a:lstStyle>
            <a:lvl1pPr marL="0" indent="0">
              <a:spcBef>
                <a:spcPts val="480"/>
              </a:spcBef>
              <a:buNone/>
              <a:defRPr sz="2800" b="0">
                <a:solidFill>
                  <a:schemeClr val="accent3">
                    <a:lumMod val="75000"/>
                  </a:schemeClr>
                </a:solidFill>
                <a:latin typeface="+mn-lt"/>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Subtitle</a:t>
            </a:r>
          </a:p>
        </p:txBody>
      </p:sp>
      <p:sp>
        <p:nvSpPr>
          <p:cNvPr id="10" name="Text Placeholder 2"/>
          <p:cNvSpPr>
            <a:spLocks noGrp="1"/>
          </p:cNvSpPr>
          <p:nvPr>
            <p:ph type="body" sz="quarter" idx="10" hasCustomPrompt="1"/>
          </p:nvPr>
        </p:nvSpPr>
        <p:spPr>
          <a:xfrm>
            <a:off x="1200544" y="5580779"/>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Location – Date</a:t>
            </a:r>
          </a:p>
        </p:txBody>
      </p:sp>
      <p:sp>
        <p:nvSpPr>
          <p:cNvPr id="14" name="Text Placeholder 2"/>
          <p:cNvSpPr>
            <a:spLocks noGrp="1"/>
          </p:cNvSpPr>
          <p:nvPr>
            <p:ph type="body" sz="quarter" idx="12" hasCustomPrompt="1"/>
          </p:nvPr>
        </p:nvSpPr>
        <p:spPr>
          <a:xfrm>
            <a:off x="1200544" y="5932358"/>
            <a:ext cx="9792000" cy="324000"/>
          </a:xfrm>
          <a:prstGeom prst="rect">
            <a:avLst/>
          </a:prstGeom>
        </p:spPr>
        <p:txBody>
          <a:bodyPr vert="horz" anchor="ctr">
            <a:noAutofit/>
          </a:bodyPr>
          <a:lstStyle>
            <a:lvl1pPr marL="0" indent="0">
              <a:buNone/>
              <a:defRPr lang="en-US" sz="2000" b="0" baseline="0" noProof="0" dirty="0" smtClean="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marL="0" lvl="0" indent="0" algn="l" rtl="0" eaLnBrk="1" fontAlgn="base" hangingPunct="1">
              <a:spcBef>
                <a:spcPts val="480"/>
              </a:spcBef>
              <a:spcAft>
                <a:spcPct val="0"/>
              </a:spcAft>
              <a:buNone/>
            </a:pPr>
            <a:r>
              <a:rPr lang="en-US" noProof="0" dirty="0"/>
              <a:t>Author – Email</a:t>
            </a:r>
          </a:p>
        </p:txBody>
      </p:sp>
      <p:sp>
        <p:nvSpPr>
          <p:cNvPr id="2" name="Title 1"/>
          <p:cNvSpPr>
            <a:spLocks noGrp="1"/>
          </p:cNvSpPr>
          <p:nvPr>
            <p:ph type="title" hasCustomPrompt="1"/>
          </p:nvPr>
        </p:nvSpPr>
        <p:spPr>
          <a:xfrm>
            <a:off x="1199456" y="2852936"/>
            <a:ext cx="9793088" cy="757582"/>
          </a:xfrm>
          <a:prstGeom prst="rect">
            <a:avLst/>
          </a:prstGeom>
        </p:spPr>
        <p:txBody>
          <a:bodyPr anchor="b" anchorCtr="0">
            <a:noAutofit/>
          </a:bodyPr>
          <a:lstStyle>
            <a:lvl1pPr algn="l">
              <a:spcBef>
                <a:spcPts val="0"/>
              </a:spcBef>
              <a:defRPr lang="en-US" sz="4200" b="1" i="0" u="none">
                <a:solidFill>
                  <a:schemeClr val="tx1"/>
                </a:solidFill>
                <a:latin typeface="+mj-lt"/>
                <a:ea typeface="+mn-ea"/>
                <a:cs typeface="+mn-cs"/>
              </a:defRPr>
            </a:lvl1pPr>
          </a:lstStyle>
          <a:p>
            <a:pPr marL="0" lvl="0" indent="0">
              <a:spcBef>
                <a:spcPct val="20000"/>
              </a:spcBef>
              <a:buNone/>
            </a:pPr>
            <a:r>
              <a:rPr lang="en-US" noProof="0" dirty="0"/>
              <a:t>Click to edit Master title</a:t>
            </a:r>
          </a:p>
        </p:txBody>
      </p:sp>
      <p:pic>
        <p:nvPicPr>
          <p:cNvPr id="3" name="Immagin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6964" y="681830"/>
            <a:ext cx="2374896" cy="874962"/>
          </a:xfrm>
          <a:prstGeom prst="rect">
            <a:avLst/>
          </a:prstGeom>
        </p:spPr>
      </p:pic>
      <p:cxnSp>
        <p:nvCxnSpPr>
          <p:cNvPr id="7" name="Connettore 1 6"/>
          <p:cNvCxnSpPr/>
          <p:nvPr userDrawn="1"/>
        </p:nvCxnSpPr>
        <p:spPr bwMode="auto">
          <a:xfrm>
            <a:off x="1199456" y="3648319"/>
            <a:ext cx="9793088" cy="0"/>
          </a:xfrm>
          <a:prstGeom prst="line">
            <a:avLst/>
          </a:prstGeom>
          <a:noFill/>
          <a:ln w="9525">
            <a:solidFill>
              <a:schemeClr val="tx1"/>
            </a:solidFill>
            <a:miter lim="800000"/>
            <a:headEnd/>
            <a:tailEnd/>
          </a:ln>
          <a:effectLst/>
        </p:spPr>
      </p:cxnSp>
      <p:sp>
        <p:nvSpPr>
          <p:cNvPr id="25" name="Segnaposto testo 4"/>
          <p:cNvSpPr>
            <a:spLocks noGrp="1"/>
          </p:cNvSpPr>
          <p:nvPr>
            <p:ph type="body" sz="quarter" idx="13" hasCustomPrompt="1"/>
          </p:nvPr>
        </p:nvSpPr>
        <p:spPr>
          <a:xfrm>
            <a:off x="1200544" y="5216556"/>
            <a:ext cx="9792000" cy="324000"/>
          </a:xfrm>
          <a:prstGeom prst="rect">
            <a:avLst/>
          </a:prstGeom>
        </p:spPr>
        <p:txBody>
          <a:bodyPr anchor="ctr" anchorCtr="0">
            <a:noAutofit/>
          </a:bodyPr>
          <a:lstStyle>
            <a:lvl1pPr marL="0" indent="0">
              <a:spcBef>
                <a:spcPts val="480"/>
              </a:spcBef>
              <a:buNone/>
              <a:defRPr sz="2000" b="0" baseline="0">
                <a:solidFill>
                  <a:schemeClr val="accent3">
                    <a:lumMod val="75000"/>
                  </a:schemeClr>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Prepared for: Customer logo here</a:t>
            </a:r>
          </a:p>
        </p:txBody>
      </p:sp>
    </p:spTree>
    <p:extLst>
      <p:ext uri="{BB962C8B-B14F-4D97-AF65-F5344CB8AC3E}">
        <p14:creationId xmlns:p14="http://schemas.microsoft.com/office/powerpoint/2010/main" val="128942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olo 1"/>
          <p:cNvSpPr>
            <a:spLocks noGrp="1"/>
          </p:cNvSpPr>
          <p:nvPr>
            <p:ph type="title" hasCustomPrompt="1"/>
          </p:nvPr>
        </p:nvSpPr>
        <p:spPr>
          <a:xfrm>
            <a:off x="469021" y="130281"/>
            <a:ext cx="11099587" cy="1152128"/>
          </a:xfrm>
          <a:prstGeom prst="rect">
            <a:avLst/>
          </a:prstGeom>
        </p:spPr>
        <p:txBody>
          <a:bodyPr anchor="b">
            <a:noAutofit/>
          </a:bodyPr>
          <a:lstStyle>
            <a:lvl1pPr marL="0" indent="0" algn="l" rtl="0" eaLnBrk="1" fontAlgn="base" hangingPunct="1">
              <a:spcBef>
                <a:spcPct val="20000"/>
              </a:spcBef>
              <a:spcAft>
                <a:spcPct val="0"/>
              </a:spcAft>
              <a:buNone/>
              <a:defRPr lang="en-US" sz="3600" b="1" kern="0" noProof="0" dirty="0">
                <a:solidFill>
                  <a:schemeClr val="tx1"/>
                </a:solidFill>
                <a:latin typeface="+mj-lt"/>
                <a:ea typeface="+mn-ea"/>
                <a:cs typeface="+mn-cs"/>
              </a:defRPr>
            </a:lvl1pPr>
          </a:lstStyle>
          <a:p>
            <a:pPr marL="0" lvl="0" indent="0" algn="l" rtl="0" eaLnBrk="1" fontAlgn="base" hangingPunct="1">
              <a:spcBef>
                <a:spcPct val="20000"/>
              </a:spcBef>
              <a:spcAft>
                <a:spcPct val="0"/>
              </a:spcAft>
              <a:buNone/>
            </a:pPr>
            <a:r>
              <a:rPr lang="en-US" noProof="0" dirty="0"/>
              <a:t>Click to edit Master title</a:t>
            </a:r>
          </a:p>
        </p:txBody>
      </p:sp>
      <p:sp>
        <p:nvSpPr>
          <p:cNvPr id="8" name="Segnaposto numero diapositiva 19"/>
          <p:cNvSpPr txBox="1">
            <a:spLocks/>
          </p:cNvSpPr>
          <p:nvPr userDrawn="1"/>
        </p:nvSpPr>
        <p:spPr bwMode="auto">
          <a:xfrm>
            <a:off x="11280576" y="6453336"/>
            <a:ext cx="443581" cy="2310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defPPr>
              <a:defRPr lang="it-IT"/>
            </a:defPPr>
            <a:lvl1pPr algn="r" rtl="0" fontAlgn="base">
              <a:spcBef>
                <a:spcPct val="0"/>
              </a:spcBef>
              <a:spcAft>
                <a:spcPct val="0"/>
              </a:spcAft>
              <a:defRPr sz="1400" b="0" kern="1200">
                <a:solidFill>
                  <a:schemeClr val="tx1"/>
                </a:solidFill>
                <a:latin typeface="+mj-lt"/>
                <a:ea typeface="+mn-ea"/>
                <a:cs typeface="+mn-cs"/>
              </a:defRPr>
            </a:lvl1pPr>
            <a:lvl2pPr marL="457200" algn="l" rtl="0" fontAlgn="base">
              <a:spcBef>
                <a:spcPct val="0"/>
              </a:spcBef>
              <a:spcAft>
                <a:spcPct val="0"/>
              </a:spcAft>
              <a:defRPr sz="2600" b="1" kern="1200">
                <a:solidFill>
                  <a:srgbClr val="61656A"/>
                </a:solidFill>
                <a:latin typeface="Helvetica" pitchFamily="34" charset="0"/>
                <a:ea typeface="+mn-ea"/>
                <a:cs typeface="Arial" charset="0"/>
              </a:defRPr>
            </a:lvl2pPr>
            <a:lvl3pPr marL="914400" algn="l" rtl="0" fontAlgn="base">
              <a:spcBef>
                <a:spcPct val="0"/>
              </a:spcBef>
              <a:spcAft>
                <a:spcPct val="0"/>
              </a:spcAft>
              <a:defRPr sz="2600" b="1" kern="1200">
                <a:solidFill>
                  <a:srgbClr val="61656A"/>
                </a:solidFill>
                <a:latin typeface="Helvetica" pitchFamily="34" charset="0"/>
                <a:ea typeface="+mn-ea"/>
                <a:cs typeface="Arial" charset="0"/>
              </a:defRPr>
            </a:lvl3pPr>
            <a:lvl4pPr marL="1371600" algn="l" rtl="0" fontAlgn="base">
              <a:spcBef>
                <a:spcPct val="0"/>
              </a:spcBef>
              <a:spcAft>
                <a:spcPct val="0"/>
              </a:spcAft>
              <a:defRPr sz="2600" b="1" kern="1200">
                <a:solidFill>
                  <a:srgbClr val="61656A"/>
                </a:solidFill>
                <a:latin typeface="Helvetica" pitchFamily="34" charset="0"/>
                <a:ea typeface="+mn-ea"/>
                <a:cs typeface="Arial" charset="0"/>
              </a:defRPr>
            </a:lvl4pPr>
            <a:lvl5pPr marL="1828800" algn="l" rtl="0" fontAlgn="base">
              <a:spcBef>
                <a:spcPct val="0"/>
              </a:spcBef>
              <a:spcAft>
                <a:spcPct val="0"/>
              </a:spcAft>
              <a:defRPr sz="2600" b="1" kern="1200">
                <a:solidFill>
                  <a:srgbClr val="61656A"/>
                </a:solidFill>
                <a:latin typeface="Helvetica" pitchFamily="34" charset="0"/>
                <a:ea typeface="+mn-ea"/>
                <a:cs typeface="Arial" charset="0"/>
              </a:defRPr>
            </a:lvl5pPr>
            <a:lvl6pPr marL="2286000" algn="l" defTabSz="914400" rtl="0" eaLnBrk="1" latinLnBrk="0" hangingPunct="1">
              <a:defRPr sz="2600" b="1" kern="1200">
                <a:solidFill>
                  <a:srgbClr val="61656A"/>
                </a:solidFill>
                <a:latin typeface="Helvetica" pitchFamily="34" charset="0"/>
                <a:ea typeface="+mn-ea"/>
                <a:cs typeface="Arial" charset="0"/>
              </a:defRPr>
            </a:lvl6pPr>
            <a:lvl7pPr marL="2743200" algn="l" defTabSz="914400" rtl="0" eaLnBrk="1" latinLnBrk="0" hangingPunct="1">
              <a:defRPr sz="2600" b="1" kern="1200">
                <a:solidFill>
                  <a:srgbClr val="61656A"/>
                </a:solidFill>
                <a:latin typeface="Helvetica" pitchFamily="34" charset="0"/>
                <a:ea typeface="+mn-ea"/>
                <a:cs typeface="Arial" charset="0"/>
              </a:defRPr>
            </a:lvl7pPr>
            <a:lvl8pPr marL="3200400" algn="l" defTabSz="914400" rtl="0" eaLnBrk="1" latinLnBrk="0" hangingPunct="1">
              <a:defRPr sz="2600" b="1" kern="1200">
                <a:solidFill>
                  <a:srgbClr val="61656A"/>
                </a:solidFill>
                <a:latin typeface="Helvetica" pitchFamily="34" charset="0"/>
                <a:ea typeface="+mn-ea"/>
                <a:cs typeface="Arial" charset="0"/>
              </a:defRPr>
            </a:lvl8pPr>
            <a:lvl9pPr marL="3657600" algn="l" defTabSz="914400" rtl="0" eaLnBrk="1" latinLnBrk="0" hangingPunct="1">
              <a:defRPr sz="2600" b="1" kern="1200">
                <a:solidFill>
                  <a:srgbClr val="61656A"/>
                </a:solidFill>
                <a:latin typeface="Helvetica" pitchFamily="34" charset="0"/>
                <a:ea typeface="+mn-ea"/>
                <a:cs typeface="Arial" charset="0"/>
              </a:defRPr>
            </a:lvl9pPr>
          </a:lstStyle>
          <a:p>
            <a:pPr algn="l"/>
            <a:fld id="{68144B80-572D-40C5-899C-C859039AFF8F}" type="slidenum">
              <a:rPr lang="it-IT" sz="1200" noProof="0" smtClean="0">
                <a:solidFill>
                  <a:schemeClr val="tx1"/>
                </a:solidFill>
                <a:latin typeface="+mn-lt"/>
                <a:cs typeface="Arial" pitchFamily="34" charset="0"/>
              </a:rPr>
              <a:pPr algn="l"/>
              <a:t>‹#›</a:t>
            </a:fld>
            <a:endParaRPr lang="it-IT" sz="1200" noProof="0" dirty="0">
              <a:solidFill>
                <a:schemeClr val="tx1"/>
              </a:solidFill>
              <a:latin typeface="+mn-lt"/>
              <a:cs typeface="Arial" pitchFamily="34" charset="0"/>
            </a:endParaRPr>
          </a:p>
        </p:txBody>
      </p:sp>
      <p:pic>
        <p:nvPicPr>
          <p:cNvPr id="6"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6225" y="6489360"/>
            <a:ext cx="675763" cy="180000"/>
          </a:xfrm>
          <a:prstGeom prst="rect">
            <a:avLst/>
          </a:prstGeom>
        </p:spPr>
      </p:pic>
      <p:sp>
        <p:nvSpPr>
          <p:cNvPr id="7" name="Segnaposto testo 6"/>
          <p:cNvSpPr>
            <a:spLocks noGrp="1"/>
          </p:cNvSpPr>
          <p:nvPr>
            <p:ph type="body" sz="quarter" idx="10" hasCustomPrompt="1"/>
          </p:nvPr>
        </p:nvSpPr>
        <p:spPr>
          <a:xfrm>
            <a:off x="469021" y="1700213"/>
            <a:ext cx="11099587" cy="4176712"/>
          </a:xfrm>
        </p:spPr>
        <p:txBody>
          <a:bodyPr>
            <a:normAutofit/>
          </a:bodyPr>
          <a:lstStyle>
            <a:lvl1pPr marL="0" indent="-285750" algn="l" defTabSz="457181" rtl="0" eaLnBrk="1" fontAlgn="base" latinLnBrk="0" hangingPunct="1">
              <a:lnSpc>
                <a:spcPts val="2880"/>
              </a:lnSpc>
              <a:spcBef>
                <a:spcPts val="0"/>
              </a:spcBef>
              <a:spcAft>
                <a:spcPts val="0"/>
              </a:spcAft>
              <a:buFont typeface="Arial" panose="020B0604020202020204" pitchFamily="34" charset="0"/>
              <a:buChar char="•"/>
              <a:defRPr lang="it-IT" altLang="en-US" sz="2400" b="0" kern="1200" baseline="0" dirty="0">
                <a:solidFill>
                  <a:schemeClr val="tx1"/>
                </a:solidFill>
                <a:latin typeface="+mn-lt"/>
                <a:ea typeface="+mn-ea"/>
                <a:cs typeface="Arial"/>
              </a:defRPr>
            </a:lvl1pPr>
            <a:lvl2pPr>
              <a:defRPr sz="2000">
                <a:solidFill>
                  <a:schemeClr val="accent3">
                    <a:lumMod val="75000"/>
                  </a:schemeClr>
                </a:solidFill>
              </a:defRPr>
            </a:lvl2pPr>
            <a:lvl3pPr>
              <a:defRPr sz="1800">
                <a:solidFill>
                  <a:schemeClr val="accent3">
                    <a:lumMod val="75000"/>
                  </a:schemeClr>
                </a:solidFill>
              </a:defRPr>
            </a:lvl3pPr>
            <a:lvl4pPr>
              <a:defRPr sz="1600">
                <a:solidFill>
                  <a:schemeClr val="accent3">
                    <a:lumMod val="75000"/>
                  </a:schemeClr>
                </a:solidFill>
              </a:defRPr>
            </a:lvl4pPr>
            <a:lvl5pPr>
              <a:defRPr sz="1600">
                <a:solidFill>
                  <a:schemeClr val="accent3">
                    <a:lumMod val="75000"/>
                  </a:schemeClr>
                </a:solidFill>
              </a:defRPr>
            </a:lvl5pPr>
          </a:lstStyle>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1</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2</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3 </a:t>
            </a:r>
          </a:p>
          <a:p>
            <a:pPr marL="285750" lvl="0" indent="-285750" algn="l" defTabSz="457181" rtl="0" eaLnBrk="1" fontAlgn="base" latinLnBrk="0" hangingPunct="1">
              <a:spcBef>
                <a:spcPts val="1800"/>
              </a:spcBef>
              <a:spcAft>
                <a:spcPts val="600"/>
              </a:spcAft>
              <a:buFont typeface="Arial" panose="020B0604020202020204" pitchFamily="34" charset="0"/>
              <a:buChar char="•"/>
            </a:pPr>
            <a:r>
              <a:rPr lang="it-IT" altLang="en-US" noProof="0" dirty="0"/>
              <a:t>Item </a:t>
            </a:r>
            <a:r>
              <a:rPr lang="it-IT" noProof="0" dirty="0"/>
              <a:t>4</a:t>
            </a:r>
          </a:p>
        </p:txBody>
      </p:sp>
      <p:sp>
        <p:nvSpPr>
          <p:cNvPr id="3" name="Footer Placeholder 2"/>
          <p:cNvSpPr>
            <a:spLocks noGrp="1"/>
          </p:cNvSpPr>
          <p:nvPr>
            <p:ph type="ftr" sz="quarter" idx="11"/>
          </p:nvPr>
        </p:nvSpPr>
        <p:spPr/>
        <p:txBody>
          <a:bodyPr/>
          <a:lstStyle/>
          <a:p>
            <a:r>
              <a:rPr lang="en-US" noProof="0"/>
              <a:t>© 2018 Moviri – CONFIDENTIAL – All Rights Reserved</a:t>
            </a:r>
            <a:endParaRPr lang="en-US" noProof="0" dirty="0"/>
          </a:p>
        </p:txBody>
      </p:sp>
    </p:spTree>
    <p:extLst>
      <p:ext uri="{BB962C8B-B14F-4D97-AF65-F5344CB8AC3E}">
        <p14:creationId xmlns:p14="http://schemas.microsoft.com/office/powerpoint/2010/main" val="822258638"/>
      </p:ext>
    </p:extLst>
  </p:cSld>
  <p:clrMapOvr>
    <a:masterClrMapping/>
  </p:clrMapOvr>
  <p:extLst>
    <p:ext uri="{DCECCB84-F9BA-43D5-87BE-67443E8EF086}">
      <p15:sldGuideLst xmlns:p15="http://schemas.microsoft.com/office/powerpoint/2012/main">
        <p15:guide id="1" orient="horz" pos="3696">
          <p15:clr>
            <a:srgbClr val="FBAE40"/>
          </p15:clr>
        </p15:guide>
        <p15:guide id="2" pos="28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ing Slide">
    <p:bg>
      <p:bgRef idx="1001">
        <a:schemeClr val="bg1"/>
      </p:bgRef>
    </p:bg>
    <p:spTree>
      <p:nvGrpSpPr>
        <p:cNvPr id="1" name=""/>
        <p:cNvGrpSpPr/>
        <p:nvPr/>
      </p:nvGrpSpPr>
      <p:grpSpPr>
        <a:xfrm>
          <a:off x="0" y="0"/>
          <a:ext cx="0" cy="0"/>
          <a:chOff x="0" y="0"/>
          <a:chExt cx="0" cy="0"/>
        </a:xfrm>
      </p:grpSpPr>
      <p:sp>
        <p:nvSpPr>
          <p:cNvPr id="10" name="CasellaDiTesto 9"/>
          <p:cNvSpPr txBox="1"/>
          <p:nvPr userDrawn="1"/>
        </p:nvSpPr>
        <p:spPr>
          <a:xfrm>
            <a:off x="1199455" y="3719600"/>
            <a:ext cx="1440161" cy="707886"/>
          </a:xfrm>
          <a:prstGeom prst="rect">
            <a:avLst/>
          </a:prstGeom>
          <a:noFill/>
        </p:spPr>
        <p:txBody>
          <a:bodyPr wrap="square" rtlCol="0">
            <a:spAutoFit/>
          </a:bodyPr>
          <a:lstStyle/>
          <a:p>
            <a:r>
              <a:rPr lang="en-US" sz="1000" b="0" noProof="0" dirty="0">
                <a:solidFill>
                  <a:schemeClr val="tx1"/>
                </a:solidFill>
                <a:latin typeface="+mj-lt"/>
              </a:rPr>
              <a:t>Headquarters</a:t>
            </a:r>
          </a:p>
          <a:p>
            <a:r>
              <a:rPr lang="en-US" sz="1000" b="0" noProof="0" dirty="0">
                <a:solidFill>
                  <a:schemeClr val="accent3">
                    <a:lumMod val="75000"/>
                  </a:schemeClr>
                </a:solidFill>
                <a:latin typeface="+mj-lt"/>
              </a:rPr>
              <a:t>Via Schiaffino</a:t>
            </a:r>
            <a:r>
              <a:rPr lang="en-US" sz="1000" b="0" baseline="0" noProof="0" dirty="0">
                <a:solidFill>
                  <a:schemeClr val="accent3">
                    <a:lumMod val="75000"/>
                  </a:schemeClr>
                </a:solidFill>
                <a:latin typeface="+mj-lt"/>
              </a:rPr>
              <a:t> 11</a:t>
            </a:r>
          </a:p>
          <a:p>
            <a:r>
              <a:rPr lang="en-US" sz="1000" b="0" baseline="0" noProof="0" dirty="0">
                <a:solidFill>
                  <a:schemeClr val="accent3">
                    <a:lumMod val="75000"/>
                  </a:schemeClr>
                </a:solidFill>
                <a:latin typeface="+mj-lt"/>
              </a:rPr>
              <a:t>20158 Milan Italy</a:t>
            </a:r>
          </a:p>
          <a:p>
            <a:r>
              <a:rPr lang="en-US" sz="1000" b="0" baseline="0" noProof="0" dirty="0">
                <a:solidFill>
                  <a:schemeClr val="accent3">
                    <a:lumMod val="75000"/>
                  </a:schemeClr>
                </a:solidFill>
                <a:latin typeface="+mj-lt"/>
              </a:rPr>
              <a:t>T +39-02-4951-7001</a:t>
            </a:r>
            <a:endParaRPr lang="en-US" sz="1000" b="0" noProof="0" dirty="0">
              <a:solidFill>
                <a:schemeClr val="accent3">
                  <a:lumMod val="75000"/>
                </a:schemeClr>
              </a:solidFill>
              <a:latin typeface="+mj-lt"/>
            </a:endParaRPr>
          </a:p>
        </p:txBody>
      </p:sp>
      <p:sp>
        <p:nvSpPr>
          <p:cNvPr id="11" name="CasellaDiTesto 10"/>
          <p:cNvSpPr txBox="1"/>
          <p:nvPr userDrawn="1"/>
        </p:nvSpPr>
        <p:spPr>
          <a:xfrm>
            <a:off x="3102555" y="3719600"/>
            <a:ext cx="1625293"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East</a:t>
            </a:r>
          </a:p>
          <a:p>
            <a:pPr algn="l" rtl="0" fontAlgn="base">
              <a:spcBef>
                <a:spcPct val="0"/>
              </a:spcBef>
              <a:spcAft>
                <a:spcPct val="0"/>
              </a:spcAft>
            </a:pPr>
            <a:r>
              <a:rPr lang="en-US" sz="1000" b="0" kern="1200">
                <a:solidFill>
                  <a:schemeClr val="accent3">
                    <a:lumMod val="75000"/>
                  </a:schemeClr>
                </a:solidFill>
                <a:latin typeface="+mj-lt"/>
                <a:ea typeface="+mn-ea"/>
                <a:cs typeface="Arial" charset="0"/>
              </a:rPr>
              <a:t>211 Congress </a:t>
            </a:r>
            <a:r>
              <a:rPr lang="en-US" sz="1000" b="0" kern="1200" dirty="0">
                <a:solidFill>
                  <a:schemeClr val="accent3">
                    <a:lumMod val="75000"/>
                  </a:schemeClr>
                </a:solidFill>
                <a:latin typeface="+mj-lt"/>
                <a:ea typeface="+mn-ea"/>
                <a:cs typeface="Arial" charset="0"/>
              </a:rPr>
              <a:t>Street</a:t>
            </a:r>
            <a:br>
              <a:rPr lang="en-US" sz="1000" b="0" kern="1200" dirty="0">
                <a:solidFill>
                  <a:schemeClr val="accent3">
                    <a:lumMod val="75000"/>
                  </a:schemeClr>
                </a:solidFill>
                <a:latin typeface="+mj-lt"/>
                <a:ea typeface="+mn-ea"/>
                <a:cs typeface="Arial" charset="0"/>
              </a:rPr>
            </a:br>
            <a:r>
              <a:rPr lang="en-US" sz="1000" b="0" kern="1200" dirty="0">
                <a:solidFill>
                  <a:schemeClr val="accent3">
                    <a:lumMod val="75000"/>
                  </a:schemeClr>
                </a:solidFill>
                <a:latin typeface="+mj-lt"/>
                <a:ea typeface="+mn-ea"/>
                <a:cs typeface="Arial" charset="0"/>
              </a:rPr>
              <a:t>Boston, MA 02110</a:t>
            </a:r>
            <a:br>
              <a:rPr lang="en-US" sz="1000" b="0" kern="1200" dirty="0">
                <a:solidFill>
                  <a:schemeClr val="accent3">
                    <a:lumMod val="75000"/>
                  </a:schemeClr>
                </a:solidFill>
                <a:latin typeface="+mj-lt"/>
                <a:ea typeface="+mn-ea"/>
                <a:cs typeface="Arial" charset="0"/>
              </a:rPr>
            </a:br>
            <a:r>
              <a:rPr lang="en-US" sz="1000" b="0" kern="1200" dirty="0">
                <a:solidFill>
                  <a:schemeClr val="accent3">
                    <a:lumMod val="75000"/>
                  </a:schemeClr>
                </a:solidFill>
                <a:latin typeface="+mj-lt"/>
                <a:ea typeface="+mn-ea"/>
                <a:cs typeface="Arial" charset="0"/>
              </a:rPr>
              <a:t>T: +1-617-936-0212</a:t>
            </a:r>
            <a:endParaRPr lang="en-US" sz="1000" b="0" kern="1200" noProof="0" dirty="0">
              <a:solidFill>
                <a:schemeClr val="accent3">
                  <a:lumMod val="75000"/>
                </a:schemeClr>
              </a:solidFill>
              <a:latin typeface="+mj-lt"/>
              <a:ea typeface="+mn-ea"/>
              <a:cs typeface="Arial" charset="0"/>
            </a:endParaRPr>
          </a:p>
        </p:txBody>
      </p:sp>
      <p:sp>
        <p:nvSpPr>
          <p:cNvPr id="12" name="CasellaDiTesto 11"/>
          <p:cNvSpPr txBox="1"/>
          <p:nvPr userDrawn="1"/>
        </p:nvSpPr>
        <p:spPr>
          <a:xfrm>
            <a:off x="5129074" y="3719600"/>
            <a:ext cx="1542990" cy="707886"/>
          </a:xfrm>
          <a:prstGeom prst="rect">
            <a:avLst/>
          </a:prstGeom>
          <a:noFill/>
        </p:spPr>
        <p:txBody>
          <a:bodyPr wrap="square" rtlCol="0">
            <a:spAutoFit/>
          </a:bodyPr>
          <a:lstStyle/>
          <a:p>
            <a:pPr algn="l" rtl="0" fontAlgn="base">
              <a:spcBef>
                <a:spcPct val="0"/>
              </a:spcBef>
              <a:spcAft>
                <a:spcPct val="0"/>
              </a:spcAft>
            </a:pPr>
            <a:r>
              <a:rPr lang="en-US" sz="1000" b="0" kern="1200" noProof="0" dirty="0">
                <a:solidFill>
                  <a:schemeClr val="tx1"/>
                </a:solidFill>
                <a:latin typeface="+mj-lt"/>
                <a:ea typeface="+mn-ea"/>
                <a:cs typeface="Arial" charset="0"/>
              </a:rPr>
              <a:t>USA West</a:t>
            </a:r>
          </a:p>
          <a:p>
            <a:r>
              <a:rPr lang="en-US" sz="1000" b="0" noProof="0" dirty="0">
                <a:solidFill>
                  <a:schemeClr val="accent3">
                    <a:lumMod val="75000"/>
                  </a:schemeClr>
                </a:solidFill>
                <a:latin typeface="+mj-lt"/>
              </a:rPr>
              <a:t>12655 W. Jefferson Blvd</a:t>
            </a:r>
            <a:endParaRPr lang="en-US" sz="1000" b="0" baseline="0" noProof="0" dirty="0">
              <a:solidFill>
                <a:schemeClr val="accent3">
                  <a:lumMod val="75000"/>
                </a:schemeClr>
              </a:solidFill>
              <a:latin typeface="+mj-lt"/>
            </a:endParaRPr>
          </a:p>
          <a:p>
            <a:r>
              <a:rPr lang="en-US" sz="1000" b="0" baseline="0" noProof="0" dirty="0">
                <a:solidFill>
                  <a:schemeClr val="accent3">
                    <a:lumMod val="75000"/>
                  </a:schemeClr>
                </a:solidFill>
                <a:latin typeface="+mj-lt"/>
              </a:rPr>
              <a:t>Los Angeles, CA 90066</a:t>
            </a:r>
          </a:p>
          <a:p>
            <a:r>
              <a:rPr lang="en-US" sz="1000" b="0" baseline="0" noProof="0" dirty="0">
                <a:solidFill>
                  <a:schemeClr val="accent3">
                    <a:lumMod val="75000"/>
                  </a:schemeClr>
                </a:solidFill>
                <a:latin typeface="+mj-lt"/>
              </a:rPr>
              <a:t>T +1-323-524-0524</a:t>
            </a:r>
            <a:endParaRPr lang="en-US" sz="1000" b="0" noProof="0" dirty="0">
              <a:solidFill>
                <a:schemeClr val="accent3">
                  <a:lumMod val="75000"/>
                </a:schemeClr>
              </a:solidFill>
              <a:latin typeface="+mj-lt"/>
            </a:endParaRPr>
          </a:p>
        </p:txBody>
      </p:sp>
      <p:cxnSp>
        <p:nvCxnSpPr>
          <p:cNvPr id="25" name="Connettore 1 24"/>
          <p:cNvCxnSpPr/>
          <p:nvPr userDrawn="1"/>
        </p:nvCxnSpPr>
        <p:spPr bwMode="auto">
          <a:xfrm>
            <a:off x="1199456" y="3650887"/>
            <a:ext cx="9793088" cy="0"/>
          </a:xfrm>
          <a:prstGeom prst="line">
            <a:avLst/>
          </a:prstGeom>
          <a:noFill/>
          <a:ln w="9525">
            <a:solidFill>
              <a:schemeClr val="tx1"/>
            </a:solidFill>
            <a:miter lim="800000"/>
            <a:headEnd/>
            <a:tailEnd/>
          </a:ln>
          <a:effectLst/>
        </p:spPr>
      </p:cxnSp>
      <p:sp>
        <p:nvSpPr>
          <p:cNvPr id="5" name="CasellaDiTesto 4"/>
          <p:cNvSpPr txBox="1"/>
          <p:nvPr userDrawn="1"/>
        </p:nvSpPr>
        <p:spPr>
          <a:xfrm>
            <a:off x="1199455" y="3212976"/>
            <a:ext cx="1104726" cy="400110"/>
          </a:xfrm>
          <a:prstGeom prst="rect">
            <a:avLst/>
          </a:prstGeom>
          <a:noFill/>
        </p:spPr>
        <p:txBody>
          <a:bodyPr wrap="none" rtlCol="0">
            <a:spAutoFit/>
          </a:bodyPr>
          <a:lstStyle/>
          <a:p>
            <a:r>
              <a:rPr lang="en-US" sz="2000" b="1" i="0" u="none" noProof="0" dirty="0">
                <a:solidFill>
                  <a:schemeClr val="tx1"/>
                </a:solidFill>
                <a:latin typeface="+mj-lt"/>
                <a:ea typeface="+mn-ea"/>
                <a:cs typeface="+mn-cs"/>
              </a:rPr>
              <a:t>Contacts</a:t>
            </a:r>
          </a:p>
        </p:txBody>
      </p:sp>
      <p:grpSp>
        <p:nvGrpSpPr>
          <p:cNvPr id="9" name="Gruppo 8"/>
          <p:cNvGrpSpPr/>
          <p:nvPr userDrawn="1"/>
        </p:nvGrpSpPr>
        <p:grpSpPr>
          <a:xfrm>
            <a:off x="10056440" y="3680760"/>
            <a:ext cx="891109" cy="764253"/>
            <a:chOff x="10020456" y="3668347"/>
            <a:chExt cx="891109" cy="764253"/>
          </a:xfrm>
        </p:grpSpPr>
        <p:pic>
          <p:nvPicPr>
            <p:cNvPr id="4" name="Immagin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8456" y="3899820"/>
              <a:ext cx="144000" cy="144000"/>
            </a:xfrm>
            <a:prstGeom prst="rect">
              <a:avLst/>
            </a:prstGeom>
          </p:spPr>
        </p:pic>
        <p:pic>
          <p:nvPicPr>
            <p:cNvPr id="6" name="Immagin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0456" y="4226782"/>
              <a:ext cx="180000" cy="180000"/>
            </a:xfrm>
            <a:prstGeom prst="rect">
              <a:avLst/>
            </a:prstGeom>
          </p:spPr>
        </p:pic>
        <p:pic>
          <p:nvPicPr>
            <p:cNvPr id="7" name="Immagin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38456" y="4063301"/>
              <a:ext cx="144000" cy="144000"/>
            </a:xfrm>
            <a:prstGeom prst="rect">
              <a:avLst/>
            </a:prstGeom>
          </p:spPr>
        </p:pic>
        <p:pic>
          <p:nvPicPr>
            <p:cNvPr id="8" name="Immagin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8456" y="3736339"/>
              <a:ext cx="144000" cy="144000"/>
            </a:xfrm>
            <a:prstGeom prst="rect">
              <a:avLst/>
            </a:prstGeom>
          </p:spPr>
        </p:pic>
        <p:sp>
          <p:nvSpPr>
            <p:cNvPr id="26" name="CasellaDiTesto 25"/>
            <p:cNvSpPr txBox="1"/>
            <p:nvPr userDrawn="1"/>
          </p:nvSpPr>
          <p:spPr>
            <a:xfrm>
              <a:off x="10147800" y="3668347"/>
              <a:ext cx="630301" cy="246221"/>
            </a:xfrm>
            <a:prstGeom prst="rect">
              <a:avLst/>
            </a:prstGeom>
            <a:noFill/>
          </p:spPr>
          <p:txBody>
            <a:bodyPr wrap="none" rtlCol="0">
              <a:spAutoFit/>
            </a:bodyPr>
            <a:lstStyle/>
            <a:p>
              <a:r>
                <a:rPr lang="en-US" sz="1000">
                  <a:solidFill>
                    <a:schemeClr val="accent3">
                      <a:lumMod val="75000"/>
                    </a:schemeClr>
                  </a:solidFill>
                  <a:latin typeface="+mn-lt"/>
                </a:rPr>
                <a:t>@moviri</a:t>
              </a:r>
              <a:endParaRPr lang="en-US" sz="1000" dirty="0">
                <a:solidFill>
                  <a:schemeClr val="accent3">
                    <a:lumMod val="75000"/>
                  </a:schemeClr>
                </a:solidFill>
                <a:latin typeface="+mn-lt"/>
              </a:endParaRPr>
            </a:p>
          </p:txBody>
        </p:sp>
        <p:sp>
          <p:nvSpPr>
            <p:cNvPr id="29" name="CasellaDiTesto 28"/>
            <p:cNvSpPr txBox="1"/>
            <p:nvPr userDrawn="1"/>
          </p:nvSpPr>
          <p:spPr>
            <a:xfrm>
              <a:off x="10162642" y="3834420"/>
              <a:ext cx="748923" cy="246221"/>
            </a:xfrm>
            <a:prstGeom prst="rect">
              <a:avLst/>
            </a:prstGeom>
            <a:noFill/>
          </p:spPr>
          <p:txBody>
            <a:bodyPr wrap="none" rtlCol="0">
              <a:spAutoFit/>
            </a:bodyPr>
            <a:lstStyle/>
            <a:p>
              <a:r>
                <a:rPr lang="en-US" sz="1000">
                  <a:solidFill>
                    <a:schemeClr val="accent3">
                      <a:lumMod val="75000"/>
                    </a:schemeClr>
                  </a:solidFill>
                  <a:latin typeface="+mn-lt"/>
                </a:rPr>
                <a:t>moviricorp</a:t>
              </a:r>
              <a:endParaRPr lang="en-US" sz="1000" dirty="0">
                <a:solidFill>
                  <a:schemeClr val="accent3">
                    <a:lumMod val="75000"/>
                  </a:schemeClr>
                </a:solidFill>
                <a:latin typeface="+mn-lt"/>
              </a:endParaRPr>
            </a:p>
          </p:txBody>
        </p:sp>
        <p:sp>
          <p:nvSpPr>
            <p:cNvPr id="30" name="CasellaDiTesto 29"/>
            <p:cNvSpPr txBox="1"/>
            <p:nvPr userDrawn="1"/>
          </p:nvSpPr>
          <p:spPr>
            <a:xfrm>
              <a:off x="10158274" y="4005275"/>
              <a:ext cx="514885" cy="246221"/>
            </a:xfrm>
            <a:prstGeom prst="rect">
              <a:avLst/>
            </a:prstGeom>
            <a:noFill/>
          </p:spPr>
          <p:txBody>
            <a:bodyPr wrap="none" rtlCol="0">
              <a:spAutoFit/>
            </a:bodyPr>
            <a:lstStyle/>
            <a:p>
              <a:r>
                <a:rPr lang="en-US" sz="1000">
                  <a:solidFill>
                    <a:schemeClr val="accent3">
                      <a:lumMod val="75000"/>
                    </a:schemeClr>
                  </a:solidFill>
                  <a:latin typeface="+mn-lt"/>
                </a:rPr>
                <a:t>moviri</a:t>
              </a:r>
              <a:endParaRPr lang="en-US" sz="1000" dirty="0">
                <a:solidFill>
                  <a:schemeClr val="accent3">
                    <a:lumMod val="75000"/>
                  </a:schemeClr>
                </a:solidFill>
                <a:latin typeface="+mn-lt"/>
              </a:endParaRPr>
            </a:p>
          </p:txBody>
        </p:sp>
        <p:sp>
          <p:nvSpPr>
            <p:cNvPr id="31" name="CasellaDiTesto 30"/>
            <p:cNvSpPr txBox="1"/>
            <p:nvPr userDrawn="1"/>
          </p:nvSpPr>
          <p:spPr>
            <a:xfrm>
              <a:off x="10153827" y="4186379"/>
              <a:ext cx="579005" cy="246221"/>
            </a:xfrm>
            <a:prstGeom prst="rect">
              <a:avLst/>
            </a:prstGeom>
            <a:noFill/>
          </p:spPr>
          <p:txBody>
            <a:bodyPr wrap="none" rtlCol="0">
              <a:spAutoFit/>
            </a:bodyPr>
            <a:lstStyle/>
            <a:p>
              <a:r>
                <a:rPr lang="en-US" sz="1000">
                  <a:solidFill>
                    <a:schemeClr val="accent3">
                      <a:lumMod val="75000"/>
                    </a:schemeClr>
                  </a:solidFill>
                  <a:latin typeface="+mn-lt"/>
                </a:rPr>
                <a:t>+moviri</a:t>
              </a:r>
              <a:endParaRPr lang="en-US" sz="1000" dirty="0">
                <a:solidFill>
                  <a:schemeClr val="accent3">
                    <a:lumMod val="75000"/>
                  </a:schemeClr>
                </a:solidFill>
                <a:latin typeface="+mn-lt"/>
              </a:endParaRPr>
            </a:p>
          </p:txBody>
        </p:sp>
      </p:grpSp>
      <p:pic>
        <p:nvPicPr>
          <p:cNvPr id="27" name="Immagin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16781" y="6241438"/>
            <a:ext cx="675763" cy="180000"/>
          </a:xfrm>
          <a:prstGeom prst="rect">
            <a:avLst/>
          </a:prstGeom>
        </p:spPr>
      </p:pic>
    </p:spTree>
    <p:extLst>
      <p:ext uri="{BB962C8B-B14F-4D97-AF65-F5344CB8AC3E}">
        <p14:creationId xmlns:p14="http://schemas.microsoft.com/office/powerpoint/2010/main" val="31800230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D2B6-8D37-408A-B4AB-40597A9435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8545CE-4695-4C69-BA97-1F95846885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8D7440-113E-4298-98D6-413682252570}"/>
              </a:ext>
            </a:extLst>
          </p:cNvPr>
          <p:cNvSpPr>
            <a:spLocks noGrp="1"/>
          </p:cNvSpPr>
          <p:nvPr>
            <p:ph type="dt" sz="half" idx="10"/>
          </p:nvPr>
        </p:nvSpPr>
        <p:spPr/>
        <p:txBody>
          <a:bodyPr/>
          <a:lstStyle/>
          <a:p>
            <a:fld id="{37991EBB-1F6D-4734-A93A-A355760F3A89}" type="datetimeFigureOut">
              <a:rPr lang="en-US" smtClean="0"/>
              <a:t>2020-05-08</a:t>
            </a:fld>
            <a:endParaRPr lang="en-US"/>
          </a:p>
        </p:txBody>
      </p:sp>
      <p:sp>
        <p:nvSpPr>
          <p:cNvPr id="5" name="Footer Placeholder 4">
            <a:extLst>
              <a:ext uri="{FF2B5EF4-FFF2-40B4-BE49-F238E27FC236}">
                <a16:creationId xmlns:a16="http://schemas.microsoft.com/office/drawing/2014/main" id="{81B15DF3-D109-4614-A5D7-05DB2B5E7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737214-D132-479A-872D-9D2C01D3F69B}"/>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98565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7C08-7527-4121-8E79-A7A1C49D92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E24E34-266F-43D2-9BE9-A463A16F63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3E5B24-A80F-4919-9B0E-1F1808543856}"/>
              </a:ext>
            </a:extLst>
          </p:cNvPr>
          <p:cNvSpPr>
            <a:spLocks noGrp="1"/>
          </p:cNvSpPr>
          <p:nvPr>
            <p:ph type="dt" sz="half" idx="10"/>
          </p:nvPr>
        </p:nvSpPr>
        <p:spPr/>
        <p:txBody>
          <a:bodyPr/>
          <a:lstStyle/>
          <a:p>
            <a:fld id="{37991EBB-1F6D-4734-A93A-A355760F3A89}" type="datetimeFigureOut">
              <a:rPr lang="en-US" smtClean="0"/>
              <a:t>2020-05-08</a:t>
            </a:fld>
            <a:endParaRPr lang="en-US"/>
          </a:p>
        </p:txBody>
      </p:sp>
      <p:sp>
        <p:nvSpPr>
          <p:cNvPr id="5" name="Footer Placeholder 4">
            <a:extLst>
              <a:ext uri="{FF2B5EF4-FFF2-40B4-BE49-F238E27FC236}">
                <a16:creationId xmlns:a16="http://schemas.microsoft.com/office/drawing/2014/main" id="{51F0B4F7-C301-4D86-8068-5D52657A34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9782A-C8D9-4A23-8F6B-A24900FDF117}"/>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50964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46D8-2BC2-455D-B6E8-0DBE99A96E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73045E-9D93-450D-9DEF-06D111C216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15A6C9-B447-45A3-A4B3-E508875755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A6E9B5-75BD-4D04-8CDC-F48C42AF56D6}"/>
              </a:ext>
            </a:extLst>
          </p:cNvPr>
          <p:cNvSpPr>
            <a:spLocks noGrp="1"/>
          </p:cNvSpPr>
          <p:nvPr>
            <p:ph type="dt" sz="half" idx="10"/>
          </p:nvPr>
        </p:nvSpPr>
        <p:spPr/>
        <p:txBody>
          <a:bodyPr/>
          <a:lstStyle/>
          <a:p>
            <a:fld id="{37991EBB-1F6D-4734-A93A-A355760F3A89}" type="datetimeFigureOut">
              <a:rPr lang="en-US" smtClean="0"/>
              <a:t>2020-05-08</a:t>
            </a:fld>
            <a:endParaRPr lang="en-US"/>
          </a:p>
        </p:txBody>
      </p:sp>
      <p:sp>
        <p:nvSpPr>
          <p:cNvPr id="6" name="Footer Placeholder 5">
            <a:extLst>
              <a:ext uri="{FF2B5EF4-FFF2-40B4-BE49-F238E27FC236}">
                <a16:creationId xmlns:a16="http://schemas.microsoft.com/office/drawing/2014/main" id="{07A3E1CD-1934-47D7-9B0B-67BAE37909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0FD96-8173-48DE-B320-2B78BC23E773}"/>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3282322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4740-7E9E-4047-A950-F5AE657565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6F57CC-B359-4B27-AC5F-518214481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2189CB-4B0A-4664-8660-404A199E33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08C3EC-0A2E-4AF7-BA6A-43A0CA985E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3520CA-39A9-4901-B8CA-D9A3D8EB75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FE9766-DF64-42D6-9DE9-0EBA3CE7BF42}"/>
              </a:ext>
            </a:extLst>
          </p:cNvPr>
          <p:cNvSpPr>
            <a:spLocks noGrp="1"/>
          </p:cNvSpPr>
          <p:nvPr>
            <p:ph type="dt" sz="half" idx="10"/>
          </p:nvPr>
        </p:nvSpPr>
        <p:spPr/>
        <p:txBody>
          <a:bodyPr/>
          <a:lstStyle/>
          <a:p>
            <a:fld id="{37991EBB-1F6D-4734-A93A-A355760F3A89}" type="datetimeFigureOut">
              <a:rPr lang="en-US" smtClean="0"/>
              <a:t>2020-05-08</a:t>
            </a:fld>
            <a:endParaRPr lang="en-US"/>
          </a:p>
        </p:txBody>
      </p:sp>
      <p:sp>
        <p:nvSpPr>
          <p:cNvPr id="8" name="Footer Placeholder 7">
            <a:extLst>
              <a:ext uri="{FF2B5EF4-FFF2-40B4-BE49-F238E27FC236}">
                <a16:creationId xmlns:a16="http://schemas.microsoft.com/office/drawing/2014/main" id="{1789C26F-D8C5-4FED-AB75-B2574DF8F6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0A03B0-6911-42CF-8598-0FB7650B0F6C}"/>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112895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C1752-A55F-424B-BB36-1494406859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50427F-861A-451E-A810-C156E4021E20}"/>
              </a:ext>
            </a:extLst>
          </p:cNvPr>
          <p:cNvSpPr>
            <a:spLocks noGrp="1"/>
          </p:cNvSpPr>
          <p:nvPr>
            <p:ph type="dt" sz="half" idx="10"/>
          </p:nvPr>
        </p:nvSpPr>
        <p:spPr/>
        <p:txBody>
          <a:bodyPr/>
          <a:lstStyle/>
          <a:p>
            <a:fld id="{37991EBB-1F6D-4734-A93A-A355760F3A89}" type="datetimeFigureOut">
              <a:rPr lang="en-US" smtClean="0"/>
              <a:t>2020-05-08</a:t>
            </a:fld>
            <a:endParaRPr lang="en-US"/>
          </a:p>
        </p:txBody>
      </p:sp>
      <p:sp>
        <p:nvSpPr>
          <p:cNvPr id="4" name="Footer Placeholder 3">
            <a:extLst>
              <a:ext uri="{FF2B5EF4-FFF2-40B4-BE49-F238E27FC236}">
                <a16:creationId xmlns:a16="http://schemas.microsoft.com/office/drawing/2014/main" id="{8B7DAF48-DBE8-40AF-A00E-B83E50A9A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8FC0A2-815F-4142-A519-FA7C985ECE9B}"/>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4059522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C2DBAC-FC19-432D-B4F8-BA3698A0F24F}"/>
              </a:ext>
            </a:extLst>
          </p:cNvPr>
          <p:cNvSpPr>
            <a:spLocks noGrp="1"/>
          </p:cNvSpPr>
          <p:nvPr>
            <p:ph type="dt" sz="half" idx="10"/>
          </p:nvPr>
        </p:nvSpPr>
        <p:spPr/>
        <p:txBody>
          <a:bodyPr/>
          <a:lstStyle/>
          <a:p>
            <a:fld id="{37991EBB-1F6D-4734-A93A-A355760F3A89}" type="datetimeFigureOut">
              <a:rPr lang="en-US" smtClean="0"/>
              <a:t>2020-05-08</a:t>
            </a:fld>
            <a:endParaRPr lang="en-US"/>
          </a:p>
        </p:txBody>
      </p:sp>
      <p:sp>
        <p:nvSpPr>
          <p:cNvPr id="3" name="Footer Placeholder 2">
            <a:extLst>
              <a:ext uri="{FF2B5EF4-FFF2-40B4-BE49-F238E27FC236}">
                <a16:creationId xmlns:a16="http://schemas.microsoft.com/office/drawing/2014/main" id="{A99CAD15-547C-4E0D-B209-51A7D107FE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BF65FA-A2C2-4F84-A9F2-5520ADE0DDE3}"/>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418746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9E62-6AAF-408F-B3A0-C5B3D0D625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73D079-D46A-401B-94F9-6552F608B3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EBE2F3-99A6-42D2-87E1-82A0B6E58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D7350-9969-471E-BF86-C4C548C66FC7}"/>
              </a:ext>
            </a:extLst>
          </p:cNvPr>
          <p:cNvSpPr>
            <a:spLocks noGrp="1"/>
          </p:cNvSpPr>
          <p:nvPr>
            <p:ph type="dt" sz="half" idx="10"/>
          </p:nvPr>
        </p:nvSpPr>
        <p:spPr/>
        <p:txBody>
          <a:bodyPr/>
          <a:lstStyle/>
          <a:p>
            <a:fld id="{37991EBB-1F6D-4734-A93A-A355760F3A89}" type="datetimeFigureOut">
              <a:rPr lang="en-US" smtClean="0"/>
              <a:t>2020-05-08</a:t>
            </a:fld>
            <a:endParaRPr lang="en-US"/>
          </a:p>
        </p:txBody>
      </p:sp>
      <p:sp>
        <p:nvSpPr>
          <p:cNvPr id="6" name="Footer Placeholder 5">
            <a:extLst>
              <a:ext uri="{FF2B5EF4-FFF2-40B4-BE49-F238E27FC236}">
                <a16:creationId xmlns:a16="http://schemas.microsoft.com/office/drawing/2014/main" id="{1DE4A5B2-C61D-4A82-81E5-E4E9FDCF9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617CB5-3031-40D6-87C1-DCFB64DE6194}"/>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2427800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D40E-D704-40A2-AA1C-87529388F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E4DB3DE-BC38-403E-881C-BAEE8E7AF8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2A80D3-008D-4F53-AF62-4EB235F05F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77610D-622E-4B1A-818A-5DEDBD5BA783}"/>
              </a:ext>
            </a:extLst>
          </p:cNvPr>
          <p:cNvSpPr>
            <a:spLocks noGrp="1"/>
          </p:cNvSpPr>
          <p:nvPr>
            <p:ph type="dt" sz="half" idx="10"/>
          </p:nvPr>
        </p:nvSpPr>
        <p:spPr/>
        <p:txBody>
          <a:bodyPr/>
          <a:lstStyle/>
          <a:p>
            <a:fld id="{37991EBB-1F6D-4734-A93A-A355760F3A89}" type="datetimeFigureOut">
              <a:rPr lang="en-US" smtClean="0"/>
              <a:t>2020-05-08</a:t>
            </a:fld>
            <a:endParaRPr lang="en-US"/>
          </a:p>
        </p:txBody>
      </p:sp>
      <p:sp>
        <p:nvSpPr>
          <p:cNvPr id="6" name="Footer Placeholder 5">
            <a:extLst>
              <a:ext uri="{FF2B5EF4-FFF2-40B4-BE49-F238E27FC236}">
                <a16:creationId xmlns:a16="http://schemas.microsoft.com/office/drawing/2014/main" id="{577AD552-8A45-4589-A0D4-DDFA7C06AB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FCBE5-8E60-4E4C-A956-D96AFD561375}"/>
              </a:ext>
            </a:extLst>
          </p:cNvPr>
          <p:cNvSpPr>
            <a:spLocks noGrp="1"/>
          </p:cNvSpPr>
          <p:nvPr>
            <p:ph type="sldNum" sz="quarter" idx="12"/>
          </p:nvPr>
        </p:nvSpPr>
        <p:spPr/>
        <p:txBody>
          <a:bodyPr/>
          <a:lstStyle/>
          <a:p>
            <a:fld id="{FAFA762A-F07B-46FD-8B07-B4193F1C534F}" type="slidenum">
              <a:rPr lang="en-US" smtClean="0"/>
              <a:t>‹#›</a:t>
            </a:fld>
            <a:endParaRPr lang="en-US"/>
          </a:p>
        </p:txBody>
      </p:sp>
    </p:spTree>
    <p:extLst>
      <p:ext uri="{BB962C8B-B14F-4D97-AF65-F5344CB8AC3E}">
        <p14:creationId xmlns:p14="http://schemas.microsoft.com/office/powerpoint/2010/main" val="205794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1BF49E-62B6-455D-A27D-2574287D41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D907FD-B5CE-46F7-B71E-F111FF47D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585727-8E72-47FC-9832-3EC3584762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91EBB-1F6D-4734-A93A-A355760F3A89}" type="datetimeFigureOut">
              <a:rPr lang="en-US" smtClean="0"/>
              <a:t>2020-05-08</a:t>
            </a:fld>
            <a:endParaRPr lang="en-US"/>
          </a:p>
        </p:txBody>
      </p:sp>
      <p:sp>
        <p:nvSpPr>
          <p:cNvPr id="5" name="Footer Placeholder 4">
            <a:extLst>
              <a:ext uri="{FF2B5EF4-FFF2-40B4-BE49-F238E27FC236}">
                <a16:creationId xmlns:a16="http://schemas.microsoft.com/office/drawing/2014/main" id="{8AD12921-4A58-40A6-9977-F459E7865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F08FCF-2041-423B-9B7E-B8EBBEA105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A762A-F07B-46FD-8B07-B4193F1C534F}" type="slidenum">
              <a:rPr lang="en-US" smtClean="0"/>
              <a:t>‹#›</a:t>
            </a:fld>
            <a:endParaRPr lang="en-US"/>
          </a:p>
        </p:txBody>
      </p:sp>
    </p:spTree>
    <p:extLst>
      <p:ext uri="{BB962C8B-B14F-4D97-AF65-F5344CB8AC3E}">
        <p14:creationId xmlns:p14="http://schemas.microsoft.com/office/powerpoint/2010/main" val="3205817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3"/>
          </p:nvPr>
        </p:nvSpPr>
        <p:spPr/>
        <p:txBody>
          <a:bodyPr/>
          <a:lstStyle/>
          <a:p>
            <a:r>
              <a:rPr lang="en-US" dirty="0"/>
              <a:t>TSCO Workspace Tab Design and Organization</a:t>
            </a:r>
          </a:p>
        </p:txBody>
      </p:sp>
      <p:sp>
        <p:nvSpPr>
          <p:cNvPr id="3" name="Segnaposto testo 2"/>
          <p:cNvSpPr>
            <a:spLocks noGrp="1"/>
          </p:cNvSpPr>
          <p:nvPr>
            <p:ph type="body" sz="quarter" idx="10"/>
          </p:nvPr>
        </p:nvSpPr>
        <p:spPr/>
        <p:txBody>
          <a:bodyPr/>
          <a:lstStyle/>
          <a:p>
            <a:r>
              <a:rPr lang="en-US" dirty="0"/>
              <a:t>Conversations about TSCO </a:t>
            </a:r>
          </a:p>
        </p:txBody>
      </p:sp>
      <p:sp>
        <p:nvSpPr>
          <p:cNvPr id="4" name="Segnaposto testo 3"/>
          <p:cNvSpPr>
            <a:spLocks noGrp="1"/>
          </p:cNvSpPr>
          <p:nvPr>
            <p:ph type="body" sz="quarter" idx="12"/>
          </p:nvPr>
        </p:nvSpPr>
        <p:spPr/>
        <p:txBody>
          <a:bodyPr/>
          <a:lstStyle/>
          <a:p>
            <a:r>
              <a:rPr lang="en-US" dirty="0"/>
              <a:t>Andrea Gallo – </a:t>
            </a:r>
            <a:r>
              <a:rPr lang="en-US" err="1"/>
              <a:t>andrea</a:t>
            </a:r>
            <a:r>
              <a:rPr lang="en-US"/>
              <a:t>.gallo@moviri.com</a:t>
            </a:r>
            <a:endParaRPr lang="en-US" dirty="0"/>
          </a:p>
        </p:txBody>
      </p:sp>
      <p:sp>
        <p:nvSpPr>
          <p:cNvPr id="5" name="Titolo 4"/>
          <p:cNvSpPr>
            <a:spLocks noGrp="1"/>
          </p:cNvSpPr>
          <p:nvPr>
            <p:ph type="title"/>
          </p:nvPr>
        </p:nvSpPr>
        <p:spPr/>
        <p:txBody>
          <a:bodyPr/>
          <a:lstStyle/>
          <a:p>
            <a:r>
              <a:rPr lang="en-US" dirty="0"/>
              <a:t>Quest for Actionable Intelligence</a:t>
            </a:r>
            <a:endParaRPr lang="it-IT" dirty="0"/>
          </a:p>
        </p:txBody>
      </p:sp>
    </p:spTree>
    <p:extLst>
      <p:ext uri="{BB962C8B-B14F-4D97-AF65-F5344CB8AC3E}">
        <p14:creationId xmlns:p14="http://schemas.microsoft.com/office/powerpoint/2010/main" val="253832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8668-8DA9-48CC-8973-83A984F858FC}"/>
              </a:ext>
            </a:extLst>
          </p:cNvPr>
          <p:cNvSpPr>
            <a:spLocks noGrp="1"/>
          </p:cNvSpPr>
          <p:nvPr>
            <p:ph type="title"/>
          </p:nvPr>
        </p:nvSpPr>
        <p:spPr/>
        <p:txBody>
          <a:bodyPr/>
          <a:lstStyle/>
          <a:p>
            <a:r>
              <a:rPr lang="en-US" dirty="0"/>
              <a:t>Trees and the Presentation Service</a:t>
            </a:r>
            <a:br>
              <a:rPr lang="en-US" dirty="0"/>
            </a:br>
            <a:r>
              <a:rPr lang="en-US" dirty="0"/>
              <a:t>&amp; Smart Reporting Service</a:t>
            </a:r>
          </a:p>
        </p:txBody>
      </p:sp>
      <p:sp>
        <p:nvSpPr>
          <p:cNvPr id="3" name="Text Placeholder 2">
            <a:extLst>
              <a:ext uri="{FF2B5EF4-FFF2-40B4-BE49-F238E27FC236}">
                <a16:creationId xmlns:a16="http://schemas.microsoft.com/office/drawing/2014/main" id="{05B222C2-370F-4F95-B080-DD367C479839}"/>
              </a:ext>
            </a:extLst>
          </p:cNvPr>
          <p:cNvSpPr>
            <a:spLocks noGrp="1"/>
          </p:cNvSpPr>
          <p:nvPr>
            <p:ph type="body" sz="quarter" idx="10"/>
          </p:nvPr>
        </p:nvSpPr>
        <p:spPr>
          <a:xfrm>
            <a:off x="3122106" y="1409303"/>
            <a:ext cx="4166611" cy="5027507"/>
          </a:xfrm>
        </p:spPr>
        <p:txBody>
          <a:bodyPr>
            <a:normAutofit fontScale="92500"/>
          </a:bodyPr>
          <a:lstStyle/>
          <a:p>
            <a:r>
              <a:rPr lang="en-US" dirty="0"/>
              <a:t>The tree structure in the workspace tab (right) are useable in the Presentation Service (left)</a:t>
            </a:r>
          </a:p>
          <a:p>
            <a:r>
              <a:rPr lang="en-US" dirty="0"/>
              <a:t>The tree should be as complicated as necessary BUT NO MORE</a:t>
            </a:r>
          </a:p>
          <a:p>
            <a:endParaRPr lang="en-US" dirty="0"/>
          </a:p>
          <a:p>
            <a:r>
              <a:rPr lang="en-US" dirty="0"/>
              <a:t>Design ‘rules’ should be made and followed.</a:t>
            </a:r>
          </a:p>
          <a:p>
            <a:r>
              <a:rPr lang="en-US" dirty="0"/>
              <a:t>The description section should be used as domains are setup to clarify the focus of the tree reporting mission</a:t>
            </a:r>
          </a:p>
        </p:txBody>
      </p:sp>
      <p:pic>
        <p:nvPicPr>
          <p:cNvPr id="4" name="Picture 3">
            <a:extLst>
              <a:ext uri="{FF2B5EF4-FFF2-40B4-BE49-F238E27FC236}">
                <a16:creationId xmlns:a16="http://schemas.microsoft.com/office/drawing/2014/main" id="{D297CDC2-B799-4DE6-84A1-9AD758809430}"/>
              </a:ext>
            </a:extLst>
          </p:cNvPr>
          <p:cNvPicPr>
            <a:picLocks noChangeAspect="1"/>
          </p:cNvPicPr>
          <p:nvPr/>
        </p:nvPicPr>
        <p:blipFill>
          <a:blip r:embed="rId3"/>
          <a:stretch>
            <a:fillRect/>
          </a:stretch>
        </p:blipFill>
        <p:spPr>
          <a:xfrm>
            <a:off x="7982465" y="130280"/>
            <a:ext cx="3586143" cy="6634365"/>
          </a:xfrm>
          <a:prstGeom prst="rect">
            <a:avLst/>
          </a:prstGeom>
        </p:spPr>
      </p:pic>
      <p:pic>
        <p:nvPicPr>
          <p:cNvPr id="9" name="Picture 8">
            <a:extLst>
              <a:ext uri="{FF2B5EF4-FFF2-40B4-BE49-F238E27FC236}">
                <a16:creationId xmlns:a16="http://schemas.microsoft.com/office/drawing/2014/main" id="{8DB5CD28-EC33-47BB-B5D9-AFFE97AAA044}"/>
              </a:ext>
            </a:extLst>
          </p:cNvPr>
          <p:cNvPicPr>
            <a:picLocks noChangeAspect="1"/>
          </p:cNvPicPr>
          <p:nvPr/>
        </p:nvPicPr>
        <p:blipFill>
          <a:blip r:embed="rId4"/>
          <a:stretch>
            <a:fillRect/>
          </a:stretch>
        </p:blipFill>
        <p:spPr>
          <a:xfrm>
            <a:off x="623392" y="1884706"/>
            <a:ext cx="2038350" cy="4076700"/>
          </a:xfrm>
          <a:prstGeom prst="rect">
            <a:avLst/>
          </a:prstGeom>
        </p:spPr>
      </p:pic>
    </p:spTree>
    <p:extLst>
      <p:ext uri="{BB962C8B-B14F-4D97-AF65-F5344CB8AC3E}">
        <p14:creationId xmlns:p14="http://schemas.microsoft.com/office/powerpoint/2010/main" val="123224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8F00E-573D-452C-8456-44937705002F}"/>
              </a:ext>
            </a:extLst>
          </p:cNvPr>
          <p:cNvSpPr>
            <a:spLocks noGrp="1"/>
          </p:cNvSpPr>
          <p:nvPr>
            <p:ph type="title"/>
          </p:nvPr>
        </p:nvSpPr>
        <p:spPr>
          <a:xfrm rot="16200000">
            <a:off x="-1405750" y="2879518"/>
            <a:ext cx="3691225" cy="849329"/>
          </a:xfrm>
        </p:spPr>
        <p:txBody>
          <a:bodyPr/>
          <a:lstStyle/>
          <a:p>
            <a:pPr algn="ctr"/>
            <a:r>
              <a:rPr lang="en-US" dirty="0"/>
              <a:t>Example Trees</a:t>
            </a:r>
          </a:p>
        </p:txBody>
      </p:sp>
      <p:pic>
        <p:nvPicPr>
          <p:cNvPr id="4" name="Picture 3">
            <a:extLst>
              <a:ext uri="{FF2B5EF4-FFF2-40B4-BE49-F238E27FC236}">
                <a16:creationId xmlns:a16="http://schemas.microsoft.com/office/drawing/2014/main" id="{48216FE3-293B-4973-9AB0-3A8D8910FC74}"/>
              </a:ext>
            </a:extLst>
          </p:cNvPr>
          <p:cNvPicPr>
            <a:picLocks noChangeAspect="1"/>
          </p:cNvPicPr>
          <p:nvPr/>
        </p:nvPicPr>
        <p:blipFill>
          <a:blip r:embed="rId3"/>
          <a:stretch>
            <a:fillRect/>
          </a:stretch>
        </p:blipFill>
        <p:spPr>
          <a:xfrm>
            <a:off x="9574137" y="499915"/>
            <a:ext cx="2462997" cy="433463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6E911BA-214E-4616-910A-DD168A17CA15}"/>
              </a:ext>
            </a:extLst>
          </p:cNvPr>
          <p:cNvPicPr>
            <a:picLocks noChangeAspect="1"/>
          </p:cNvPicPr>
          <p:nvPr/>
        </p:nvPicPr>
        <p:blipFill>
          <a:blip r:embed="rId4"/>
          <a:stretch>
            <a:fillRect/>
          </a:stretch>
        </p:blipFill>
        <p:spPr>
          <a:xfrm>
            <a:off x="6704820" y="655243"/>
            <a:ext cx="2505075" cy="611505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5F79F9FE-87BD-48D1-B4F9-7FEB1352946C}"/>
              </a:ext>
            </a:extLst>
          </p:cNvPr>
          <p:cNvPicPr>
            <a:picLocks noChangeAspect="1"/>
          </p:cNvPicPr>
          <p:nvPr/>
        </p:nvPicPr>
        <p:blipFill>
          <a:blip r:embed="rId5"/>
          <a:stretch>
            <a:fillRect/>
          </a:stretch>
        </p:blipFill>
        <p:spPr>
          <a:xfrm>
            <a:off x="3967741" y="392316"/>
            <a:ext cx="2511770" cy="522472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7760CC6-76CA-40D6-BA93-DF045934E94D}"/>
              </a:ext>
            </a:extLst>
          </p:cNvPr>
          <p:cNvPicPr>
            <a:picLocks noChangeAspect="1"/>
          </p:cNvPicPr>
          <p:nvPr/>
        </p:nvPicPr>
        <p:blipFill>
          <a:blip r:embed="rId6"/>
          <a:stretch>
            <a:fillRect/>
          </a:stretch>
        </p:blipFill>
        <p:spPr>
          <a:xfrm>
            <a:off x="1242855" y="0"/>
            <a:ext cx="2499577" cy="53344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345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71237-E68E-452E-AFD5-2F6FCB7E2046}"/>
              </a:ext>
            </a:extLst>
          </p:cNvPr>
          <p:cNvSpPr>
            <a:spLocks noGrp="1"/>
          </p:cNvSpPr>
          <p:nvPr>
            <p:ph type="title"/>
          </p:nvPr>
        </p:nvSpPr>
        <p:spPr/>
        <p:txBody>
          <a:bodyPr/>
          <a:lstStyle/>
          <a:p>
            <a:r>
              <a:rPr lang="en-US" dirty="0"/>
              <a:t>Filter Based Reporting Tree</a:t>
            </a:r>
          </a:p>
        </p:txBody>
      </p:sp>
      <p:sp>
        <p:nvSpPr>
          <p:cNvPr id="3" name="Text Placeholder 2">
            <a:extLst>
              <a:ext uri="{FF2B5EF4-FFF2-40B4-BE49-F238E27FC236}">
                <a16:creationId xmlns:a16="http://schemas.microsoft.com/office/drawing/2014/main" id="{679B6EF3-C60E-4732-8432-838444BCDE3F}"/>
              </a:ext>
            </a:extLst>
          </p:cNvPr>
          <p:cNvSpPr>
            <a:spLocks noGrp="1"/>
          </p:cNvSpPr>
          <p:nvPr>
            <p:ph type="body" sz="quarter" idx="10"/>
          </p:nvPr>
        </p:nvSpPr>
        <p:spPr>
          <a:xfrm>
            <a:off x="4438996" y="1700212"/>
            <a:ext cx="7129612" cy="4586287"/>
          </a:xfrm>
        </p:spPr>
        <p:txBody>
          <a:bodyPr>
            <a:normAutofit/>
          </a:bodyPr>
          <a:lstStyle/>
          <a:p>
            <a:r>
              <a:rPr lang="en-US" dirty="0"/>
              <a:t>Filter based reporting assembles items by virtue of being in a filter.  This is very powerful as there is no need to create a tree for short lived associations.</a:t>
            </a:r>
          </a:p>
          <a:p>
            <a:endParaRPr lang="en-US" dirty="0"/>
          </a:p>
          <a:p>
            <a:r>
              <a:rPr lang="en-US" dirty="0"/>
              <a:t>Cleaver use of wildcards, negative filters, and combining filters can yield an expansive reporting method.</a:t>
            </a:r>
          </a:p>
          <a:p>
            <a:endParaRPr lang="en-US" dirty="0"/>
          </a:p>
          <a:p>
            <a:r>
              <a:rPr lang="en-US" dirty="0"/>
              <a:t>This series has specific topics covering “Exception Reporting” and “Filter Based Reporting”</a:t>
            </a:r>
          </a:p>
          <a:p>
            <a:endParaRPr lang="en-US" dirty="0"/>
          </a:p>
          <a:p>
            <a:r>
              <a:rPr lang="en-US" b="1" dirty="0"/>
              <a:t>Tags are useable in filters – HUGE opportunity here</a:t>
            </a:r>
          </a:p>
        </p:txBody>
      </p:sp>
      <p:pic>
        <p:nvPicPr>
          <p:cNvPr id="4" name="Picture 3">
            <a:extLst>
              <a:ext uri="{FF2B5EF4-FFF2-40B4-BE49-F238E27FC236}">
                <a16:creationId xmlns:a16="http://schemas.microsoft.com/office/drawing/2014/main" id="{562F161A-B125-4F4A-A62A-81E6EC6DA98F}"/>
              </a:ext>
            </a:extLst>
          </p:cNvPr>
          <p:cNvPicPr>
            <a:picLocks noChangeAspect="1"/>
          </p:cNvPicPr>
          <p:nvPr/>
        </p:nvPicPr>
        <p:blipFill>
          <a:blip r:embed="rId3"/>
          <a:stretch>
            <a:fillRect/>
          </a:stretch>
        </p:blipFill>
        <p:spPr>
          <a:xfrm>
            <a:off x="469021" y="1700213"/>
            <a:ext cx="3819246" cy="4176712"/>
          </a:xfrm>
          <a:prstGeom prst="rect">
            <a:avLst/>
          </a:prstGeom>
        </p:spPr>
      </p:pic>
    </p:spTree>
    <p:extLst>
      <p:ext uri="{BB962C8B-B14F-4D97-AF65-F5344CB8AC3E}">
        <p14:creationId xmlns:p14="http://schemas.microsoft.com/office/powerpoint/2010/main" val="1772532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1623D-7763-44C3-B92B-969367422603}"/>
              </a:ext>
            </a:extLst>
          </p:cNvPr>
          <p:cNvSpPr>
            <a:spLocks noGrp="1"/>
          </p:cNvSpPr>
          <p:nvPr>
            <p:ph type="title"/>
          </p:nvPr>
        </p:nvSpPr>
        <p:spPr/>
        <p:txBody>
          <a:bodyPr/>
          <a:lstStyle/>
          <a:p>
            <a:r>
              <a:rPr lang="en-US" dirty="0"/>
              <a:t>Call To Action</a:t>
            </a:r>
          </a:p>
        </p:txBody>
      </p:sp>
      <p:sp>
        <p:nvSpPr>
          <p:cNvPr id="3" name="Text Placeholder 2">
            <a:extLst>
              <a:ext uri="{FF2B5EF4-FFF2-40B4-BE49-F238E27FC236}">
                <a16:creationId xmlns:a16="http://schemas.microsoft.com/office/drawing/2014/main" id="{A8CB8AA7-6D3D-46F1-8AA9-116D1B8C389C}"/>
              </a:ext>
            </a:extLst>
          </p:cNvPr>
          <p:cNvSpPr>
            <a:spLocks noGrp="1"/>
          </p:cNvSpPr>
          <p:nvPr>
            <p:ph type="body" sz="quarter" idx="10"/>
          </p:nvPr>
        </p:nvSpPr>
        <p:spPr/>
        <p:txBody>
          <a:bodyPr/>
          <a:lstStyle/>
          <a:p>
            <a:r>
              <a:rPr lang="en-US" dirty="0"/>
              <a:t>Planning goes a long way but…. Just do it.    </a:t>
            </a:r>
          </a:p>
          <a:p>
            <a:endParaRPr lang="en-US" dirty="0"/>
          </a:p>
          <a:p>
            <a:r>
              <a:rPr lang="en-US" dirty="0"/>
              <a:t>Make as many trees as is necessary to support reporting – and NO MORE</a:t>
            </a:r>
          </a:p>
          <a:p>
            <a:endParaRPr lang="en-US" dirty="0"/>
          </a:p>
          <a:p>
            <a:r>
              <a:rPr lang="en-US" dirty="0"/>
              <a:t>Keep your automatic trees automatic; and your manual trees manual (actually… avoid manual trees)</a:t>
            </a:r>
          </a:p>
          <a:p>
            <a:endParaRPr lang="en-US" dirty="0"/>
          </a:p>
          <a:p>
            <a:r>
              <a:rPr lang="en-US" dirty="0"/>
              <a:t>Use Filters to augment tree reporting</a:t>
            </a:r>
          </a:p>
          <a:p>
            <a:endParaRPr lang="en-US" dirty="0"/>
          </a:p>
          <a:p>
            <a:r>
              <a:rPr lang="en-US" dirty="0"/>
              <a:t>Use Tags to augment filters</a:t>
            </a:r>
          </a:p>
        </p:txBody>
      </p:sp>
    </p:spTree>
    <p:extLst>
      <p:ext uri="{BB962C8B-B14F-4D97-AF65-F5344CB8AC3E}">
        <p14:creationId xmlns:p14="http://schemas.microsoft.com/office/powerpoint/2010/main" val="546552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204B-65CE-44A9-8CB7-98E90491ED32}"/>
              </a:ext>
            </a:extLst>
          </p:cNvPr>
          <p:cNvSpPr>
            <a:spLocks noGrp="1"/>
          </p:cNvSpPr>
          <p:nvPr>
            <p:ph type="title"/>
          </p:nvPr>
        </p:nvSpPr>
        <p:spPr>
          <a:xfrm rot="16200000">
            <a:off x="-3465181" y="2769427"/>
            <a:ext cx="7455779" cy="721366"/>
          </a:xfrm>
        </p:spPr>
        <p:txBody>
          <a:bodyPr/>
          <a:lstStyle/>
          <a:p>
            <a:r>
              <a:rPr lang="en-US" dirty="0"/>
              <a:t>Review, Questions and Conversation</a:t>
            </a:r>
          </a:p>
        </p:txBody>
      </p:sp>
      <p:sp>
        <p:nvSpPr>
          <p:cNvPr id="3" name="Text Placeholder 2">
            <a:extLst>
              <a:ext uri="{FF2B5EF4-FFF2-40B4-BE49-F238E27FC236}">
                <a16:creationId xmlns:a16="http://schemas.microsoft.com/office/drawing/2014/main" id="{61CF90FF-E335-4D4C-A67F-3FC058E98EE5}"/>
              </a:ext>
            </a:extLst>
          </p:cNvPr>
          <p:cNvSpPr>
            <a:spLocks noGrp="1"/>
          </p:cNvSpPr>
          <p:nvPr>
            <p:ph type="body" sz="quarter" idx="10"/>
          </p:nvPr>
        </p:nvSpPr>
        <p:spPr>
          <a:xfrm>
            <a:off x="1029271" y="611471"/>
            <a:ext cx="7090611" cy="1574106"/>
          </a:xfrm>
        </p:spPr>
        <p:txBody>
          <a:bodyPr>
            <a:normAutofit/>
          </a:bodyPr>
          <a:lstStyle/>
          <a:p>
            <a:pPr marL="342900" indent="-342900">
              <a:buFont typeface="Wingdings" panose="05000000000000000000" pitchFamily="2" charset="2"/>
              <a:buChar char="q"/>
            </a:pPr>
            <a:r>
              <a:rPr lang="en-US" sz="2800" dirty="0"/>
              <a:t>Focus on ways to organize the Workspace tab</a:t>
            </a:r>
          </a:p>
          <a:p>
            <a:pPr marL="342900" indent="-342900">
              <a:buFont typeface="Wingdings" panose="05000000000000000000" pitchFamily="2" charset="2"/>
              <a:buChar char="q"/>
            </a:pPr>
            <a:r>
              <a:rPr lang="en-US" sz="2800" dirty="0"/>
              <a:t>Implications on the Presentation Service, and Smart Reporting Service</a:t>
            </a:r>
          </a:p>
          <a:p>
            <a:pPr marL="342900" indent="-342900">
              <a:buFont typeface="Wingdings" panose="05000000000000000000" pitchFamily="2" charset="2"/>
              <a:buChar char="q"/>
            </a:pPr>
            <a:r>
              <a:rPr lang="en-US" sz="2800" dirty="0"/>
              <a:t>Tags, Filters and Search</a:t>
            </a:r>
          </a:p>
          <a:p>
            <a:pPr indent="0">
              <a:buNone/>
            </a:pPr>
            <a:endParaRPr lang="en-US" sz="2800" dirty="0"/>
          </a:p>
        </p:txBody>
      </p:sp>
      <p:pic>
        <p:nvPicPr>
          <p:cNvPr id="4" name="Picture 3">
            <a:extLst>
              <a:ext uri="{FF2B5EF4-FFF2-40B4-BE49-F238E27FC236}">
                <a16:creationId xmlns:a16="http://schemas.microsoft.com/office/drawing/2014/main" id="{028711F4-375B-40BE-B8BC-9E6A1DBC4FEA}"/>
              </a:ext>
            </a:extLst>
          </p:cNvPr>
          <p:cNvPicPr>
            <a:picLocks noChangeAspect="1"/>
          </p:cNvPicPr>
          <p:nvPr/>
        </p:nvPicPr>
        <p:blipFill>
          <a:blip r:embed="rId3"/>
          <a:stretch>
            <a:fillRect/>
          </a:stretch>
        </p:blipFill>
        <p:spPr>
          <a:xfrm>
            <a:off x="8429182" y="109440"/>
            <a:ext cx="3590855" cy="6639119"/>
          </a:xfrm>
          <a:prstGeom prst="rect">
            <a:avLst/>
          </a:prstGeom>
        </p:spPr>
      </p:pic>
      <p:sp>
        <p:nvSpPr>
          <p:cNvPr id="5" name="TextBox 4">
            <a:extLst>
              <a:ext uri="{FF2B5EF4-FFF2-40B4-BE49-F238E27FC236}">
                <a16:creationId xmlns:a16="http://schemas.microsoft.com/office/drawing/2014/main" id="{E5D2ED4A-AFA0-4547-BDB4-80F3BB3EAE27}"/>
              </a:ext>
            </a:extLst>
          </p:cNvPr>
          <p:cNvSpPr txBox="1"/>
          <p:nvPr/>
        </p:nvSpPr>
        <p:spPr>
          <a:xfrm>
            <a:off x="2906499" y="2185577"/>
            <a:ext cx="5368033" cy="1754326"/>
          </a:xfrm>
          <a:prstGeom prst="rect">
            <a:avLst/>
          </a:prstGeom>
          <a:noFill/>
        </p:spPr>
        <p:txBody>
          <a:bodyPr wrap="square" rtlCol="0">
            <a:spAutoFit/>
          </a:bodyPr>
          <a:lstStyle/>
          <a:p>
            <a:r>
              <a:rPr lang="en-US" b="1" dirty="0"/>
              <a:t>Draw it out </a:t>
            </a:r>
            <a:r>
              <a:rPr lang="en-US" dirty="0"/>
              <a:t>several times</a:t>
            </a:r>
          </a:p>
          <a:p>
            <a:r>
              <a:rPr lang="en-US" dirty="0"/>
              <a:t>Where are the </a:t>
            </a:r>
            <a:r>
              <a:rPr lang="en-US" b="1" dirty="0"/>
              <a:t>association tables</a:t>
            </a:r>
            <a:r>
              <a:rPr lang="en-US" dirty="0"/>
              <a:t>?</a:t>
            </a:r>
          </a:p>
          <a:p>
            <a:r>
              <a:rPr lang="en-US" b="1" dirty="0"/>
              <a:t>Design for now  </a:t>
            </a:r>
            <a:r>
              <a:rPr lang="en-US" dirty="0"/>
              <a:t>allow for redesign</a:t>
            </a:r>
          </a:p>
          <a:p>
            <a:endParaRPr lang="en-US" dirty="0"/>
          </a:p>
          <a:p>
            <a:r>
              <a:rPr lang="en-US" b="1" dirty="0"/>
              <a:t>Get help </a:t>
            </a:r>
            <a:r>
              <a:rPr lang="en-US" dirty="0"/>
              <a:t>– A trusted partner with experienced power user can help you from messing it up – a real possibility</a:t>
            </a:r>
          </a:p>
        </p:txBody>
      </p:sp>
      <p:pic>
        <p:nvPicPr>
          <p:cNvPr id="7" name="Picture 6">
            <a:extLst>
              <a:ext uri="{FF2B5EF4-FFF2-40B4-BE49-F238E27FC236}">
                <a16:creationId xmlns:a16="http://schemas.microsoft.com/office/drawing/2014/main" id="{E227F389-5BDF-441D-B0B0-A09878BDA601}"/>
              </a:ext>
            </a:extLst>
          </p:cNvPr>
          <p:cNvPicPr>
            <a:picLocks noChangeAspect="1"/>
          </p:cNvPicPr>
          <p:nvPr/>
        </p:nvPicPr>
        <p:blipFill>
          <a:blip r:embed="rId4"/>
          <a:stretch>
            <a:fillRect/>
          </a:stretch>
        </p:blipFill>
        <p:spPr>
          <a:xfrm>
            <a:off x="932692" y="4498656"/>
            <a:ext cx="6981825" cy="1828800"/>
          </a:xfrm>
          <a:prstGeom prst="rect">
            <a:avLst/>
          </a:prstGeom>
        </p:spPr>
      </p:pic>
    </p:spTree>
    <p:extLst>
      <p:ext uri="{BB962C8B-B14F-4D97-AF65-F5344CB8AC3E}">
        <p14:creationId xmlns:p14="http://schemas.microsoft.com/office/powerpoint/2010/main" val="1705579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7EA12-A78C-4BFC-A7FE-98F3C815495A}"/>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F72E83B2-3457-45B9-8602-CC5B2DA99F19}"/>
              </a:ext>
            </a:extLst>
          </p:cNvPr>
          <p:cNvSpPr>
            <a:spLocks noGrp="1"/>
          </p:cNvSpPr>
          <p:nvPr>
            <p:ph type="body" sz="quarter" idx="10"/>
          </p:nvPr>
        </p:nvSpPr>
        <p:spPr>
          <a:xfrm>
            <a:off x="469020" y="1382712"/>
            <a:ext cx="11099587" cy="4814888"/>
          </a:xfrm>
        </p:spPr>
        <p:txBody>
          <a:bodyPr>
            <a:normAutofit lnSpcReduction="10000"/>
          </a:bodyPr>
          <a:lstStyle/>
          <a:p>
            <a:r>
              <a:rPr lang="en-US" dirty="0"/>
              <a:t>Can I delete the tree and start over?   Short answer: Yes.   Long answer: Yes But</a:t>
            </a:r>
          </a:p>
          <a:p>
            <a:pPr lvl="1"/>
            <a:r>
              <a:rPr lang="en-US" dirty="0"/>
              <a:t>Yes but as trees are removed the objects will eventually go to “Unassigned” . When the ETLs run, if they are set to make a place in a tree, the tree will become rebuilt to the extent the ETLs are set to make the trees.   As the tree rebuilds the ‘unassigned’ devices will be associated to the new tree.</a:t>
            </a:r>
          </a:p>
          <a:p>
            <a:pPr lvl="1"/>
            <a:r>
              <a:rPr lang="en-US" u="sng" dirty="0"/>
              <a:t>There is more nuance to this answer</a:t>
            </a:r>
          </a:p>
          <a:p>
            <a:r>
              <a:rPr lang="en-US" dirty="0"/>
              <a:t>Can I automate a tree that I am maintaining by hand? Short answer: Yes.   Long answer: Yes But</a:t>
            </a:r>
          </a:p>
          <a:p>
            <a:pPr lvl="1"/>
            <a:r>
              <a:rPr lang="en-US" dirty="0"/>
              <a:t>Yes you can use a CMDB type data source to build the tree. The structure can be ‘the same’ or not to how it is managed manually, but the manual additions will have to be removed manually as well.</a:t>
            </a:r>
          </a:p>
          <a:p>
            <a:r>
              <a:rPr lang="en-US" dirty="0"/>
              <a:t>Can I have several trees from several CMDB sources?  Short answer: Yes</a:t>
            </a:r>
          </a:p>
          <a:p>
            <a:pPr lvl="1"/>
            <a:r>
              <a:rPr lang="en-US" dirty="0"/>
              <a:t>We have done this and label the tree as “reality according to Server team”,  “Reality according to Application team”, and “Reality according to finance team”.  Each team has their own reporting requirements and each tree supports those specific requirements.</a:t>
            </a:r>
          </a:p>
          <a:p>
            <a:pPr lvl="1"/>
            <a:r>
              <a:rPr lang="en-US" dirty="0"/>
              <a:t>Configuration data from each source augments the objects data. This enhances the understanding of how objects relate to each other.   Remember the tree is an association list and objects can be associated to any number of domains.</a:t>
            </a:r>
          </a:p>
        </p:txBody>
      </p:sp>
    </p:spTree>
    <p:extLst>
      <p:ext uri="{BB962C8B-B14F-4D97-AF65-F5344CB8AC3E}">
        <p14:creationId xmlns:p14="http://schemas.microsoft.com/office/powerpoint/2010/main" val="373977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8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D204B-65CE-44A9-8CB7-98E90491ED32}"/>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61CF90FF-E335-4D4C-A67F-3FC058E98EE5}"/>
              </a:ext>
            </a:extLst>
          </p:cNvPr>
          <p:cNvSpPr>
            <a:spLocks noGrp="1"/>
          </p:cNvSpPr>
          <p:nvPr>
            <p:ph type="body" sz="quarter" idx="10"/>
          </p:nvPr>
        </p:nvSpPr>
        <p:spPr>
          <a:xfrm>
            <a:off x="469021" y="1461702"/>
            <a:ext cx="11099587" cy="4544651"/>
          </a:xfrm>
        </p:spPr>
        <p:txBody>
          <a:bodyPr>
            <a:normAutofit/>
          </a:bodyPr>
          <a:lstStyle/>
          <a:p>
            <a:pPr marL="342900" indent="-342900">
              <a:buFont typeface="Wingdings" panose="05000000000000000000" pitchFamily="2" charset="2"/>
              <a:buChar char="q"/>
            </a:pPr>
            <a:r>
              <a:rPr lang="en-US" sz="2800" dirty="0"/>
              <a:t>Introduce Moviri</a:t>
            </a:r>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Review the TSCO Layout, Business Model Canvas, and Value Proposition</a:t>
            </a:r>
          </a:p>
          <a:p>
            <a:pPr marL="342900" indent="-342900">
              <a:buFont typeface="Wingdings" panose="05000000000000000000" pitchFamily="2" charset="2"/>
              <a:buChar char="q"/>
            </a:pPr>
            <a:r>
              <a:rPr lang="en-US" sz="2800" dirty="0"/>
              <a:t>Review our Value Proposition for Capacity Manager </a:t>
            </a:r>
          </a:p>
          <a:p>
            <a:pPr marL="342900" indent="-342900">
              <a:buFont typeface="Wingdings" panose="05000000000000000000" pitchFamily="2" charset="2"/>
              <a:buChar char="q"/>
            </a:pPr>
            <a:r>
              <a:rPr lang="en-US" sz="2800" dirty="0"/>
              <a:t>Expand that Value proposition</a:t>
            </a:r>
          </a:p>
          <a:p>
            <a:pPr marL="342900" indent="-342900">
              <a:buFont typeface="Wingdings" panose="05000000000000000000" pitchFamily="2" charset="2"/>
              <a:buChar char="q"/>
            </a:pPr>
            <a:endParaRPr lang="en-US" sz="2800" dirty="0"/>
          </a:p>
          <a:p>
            <a:pPr marL="342900" indent="-342900">
              <a:buFont typeface="Wingdings" panose="05000000000000000000" pitchFamily="2" charset="2"/>
              <a:buChar char="q"/>
            </a:pPr>
            <a:r>
              <a:rPr lang="en-US" sz="2800" dirty="0"/>
              <a:t>Focus on ways to organize the Workspace tab</a:t>
            </a:r>
          </a:p>
          <a:p>
            <a:pPr marL="342900" indent="-342900">
              <a:buFont typeface="Wingdings" panose="05000000000000000000" pitchFamily="2" charset="2"/>
              <a:buChar char="q"/>
            </a:pPr>
            <a:r>
              <a:rPr lang="en-US" sz="2800" dirty="0"/>
              <a:t>Implications on the Presentation Service</a:t>
            </a:r>
          </a:p>
          <a:p>
            <a:pPr marL="342900" indent="-342900">
              <a:buFont typeface="Wingdings" panose="05000000000000000000" pitchFamily="2" charset="2"/>
              <a:buChar char="q"/>
            </a:pPr>
            <a:r>
              <a:rPr lang="en-US" sz="2800" dirty="0"/>
              <a:t>Tags, Filters and Search</a:t>
            </a:r>
          </a:p>
          <a:p>
            <a:pPr indent="0">
              <a:buNone/>
            </a:pPr>
            <a:endParaRPr lang="en-US" sz="2800" dirty="0"/>
          </a:p>
          <a:p>
            <a:pPr marL="457200" indent="-457200">
              <a:buFont typeface="Wingdings" panose="05000000000000000000" pitchFamily="2" charset="2"/>
              <a:buChar char="q"/>
            </a:pPr>
            <a:r>
              <a:rPr lang="en-US" sz="2800" dirty="0"/>
              <a:t>Call to action</a:t>
            </a:r>
          </a:p>
          <a:p>
            <a:pPr marL="342900" indent="-342900">
              <a:buFont typeface="Wingdings" panose="05000000000000000000" pitchFamily="2" charset="2"/>
              <a:buChar char="q"/>
            </a:pPr>
            <a:r>
              <a:rPr lang="en-US" sz="2800" dirty="0"/>
              <a:t>Review, Questions and Conversation</a:t>
            </a:r>
          </a:p>
        </p:txBody>
      </p:sp>
    </p:spTree>
    <p:extLst>
      <p:ext uri="{BB962C8B-B14F-4D97-AF65-F5344CB8AC3E}">
        <p14:creationId xmlns:p14="http://schemas.microsoft.com/office/powerpoint/2010/main" val="441331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D6DE-1EA5-4BCF-9A55-12C749642598}"/>
              </a:ext>
            </a:extLst>
          </p:cNvPr>
          <p:cNvSpPr>
            <a:spLocks noGrp="1"/>
          </p:cNvSpPr>
          <p:nvPr>
            <p:ph type="title"/>
          </p:nvPr>
        </p:nvSpPr>
        <p:spPr>
          <a:xfrm>
            <a:off x="3990864" y="365125"/>
            <a:ext cx="7362936" cy="1325563"/>
          </a:xfrm>
        </p:spPr>
        <p:txBody>
          <a:bodyPr/>
          <a:lstStyle/>
          <a:p>
            <a:r>
              <a:rPr lang="en-US" dirty="0"/>
              <a:t>Why Listen To Us</a:t>
            </a:r>
          </a:p>
        </p:txBody>
      </p:sp>
      <p:sp>
        <p:nvSpPr>
          <p:cNvPr id="3" name="Content Placeholder 2">
            <a:extLst>
              <a:ext uri="{FF2B5EF4-FFF2-40B4-BE49-F238E27FC236}">
                <a16:creationId xmlns:a16="http://schemas.microsoft.com/office/drawing/2014/main" id="{60BD374B-089C-4FB5-88E1-78D277A17BFB}"/>
              </a:ext>
            </a:extLst>
          </p:cNvPr>
          <p:cNvSpPr>
            <a:spLocks noGrp="1"/>
          </p:cNvSpPr>
          <p:nvPr>
            <p:ph idx="1"/>
          </p:nvPr>
        </p:nvSpPr>
        <p:spPr>
          <a:xfrm>
            <a:off x="838200" y="1743117"/>
            <a:ext cx="9920288" cy="4697329"/>
          </a:xfrm>
        </p:spPr>
        <p:txBody>
          <a:bodyPr>
            <a:normAutofit fontScale="85000" lnSpcReduction="20000"/>
          </a:bodyPr>
          <a:lstStyle/>
          <a:p>
            <a:r>
              <a:rPr lang="en-US" dirty="0"/>
              <a:t>Movìri is a global IT consultancy with multiple offices in the US and around the globe</a:t>
            </a:r>
          </a:p>
          <a:p>
            <a:r>
              <a:rPr lang="en-US" dirty="0"/>
              <a:t>More than 200 engineers worldwide  </a:t>
            </a:r>
          </a:p>
          <a:p>
            <a:pPr lvl="1"/>
            <a:r>
              <a:rPr lang="en-US" dirty="0"/>
              <a:t>More Doctors than most hospitals </a:t>
            </a:r>
            <a:r>
              <a:rPr lang="en-US" dirty="0">
                <a:sym typeface="Wingdings" panose="05000000000000000000" pitchFamily="2" charset="2"/>
              </a:rPr>
              <a:t></a:t>
            </a:r>
            <a:endParaRPr lang="en-US" dirty="0"/>
          </a:p>
          <a:p>
            <a:r>
              <a:rPr lang="en-US" b="1" dirty="0"/>
              <a:t>Developers of Caplan, become BMC TrueSight Capacity Optimization</a:t>
            </a:r>
          </a:p>
          <a:p>
            <a:r>
              <a:rPr lang="en-US" dirty="0"/>
              <a:t>Movìri has several lines of business:  </a:t>
            </a:r>
          </a:p>
          <a:p>
            <a:pPr lvl="1"/>
            <a:r>
              <a:rPr lang="en-US" dirty="0"/>
              <a:t>Testing &amp; Optimization</a:t>
            </a:r>
          </a:p>
          <a:p>
            <a:pPr lvl="1"/>
            <a:r>
              <a:rPr lang="en-US" dirty="0"/>
              <a:t>Monitoring</a:t>
            </a:r>
          </a:p>
          <a:p>
            <a:pPr lvl="1"/>
            <a:r>
              <a:rPr lang="en-US" dirty="0"/>
              <a:t>Operations and Cloud</a:t>
            </a:r>
          </a:p>
          <a:p>
            <a:pPr lvl="1"/>
            <a:r>
              <a:rPr lang="en-US" dirty="0"/>
              <a:t>Security, Analytics</a:t>
            </a:r>
          </a:p>
          <a:p>
            <a:pPr lvl="1"/>
            <a:r>
              <a:rPr lang="en-US" dirty="0"/>
              <a:t>Capacity Management </a:t>
            </a:r>
          </a:p>
          <a:p>
            <a:r>
              <a:rPr lang="en-US" dirty="0"/>
              <a:t>Big picture, many disciplines, much experience</a:t>
            </a:r>
          </a:p>
          <a:p>
            <a:pPr lvl="1"/>
            <a:r>
              <a:rPr lang="en-US" dirty="0"/>
              <a:t>ContentWise.com;  Cleafy.com; AKAMAS.IO</a:t>
            </a:r>
          </a:p>
          <a:p>
            <a:r>
              <a:rPr lang="en-US" sz="3800" dirty="0"/>
              <a:t>We can help you do this quickly and cleanly</a:t>
            </a:r>
          </a:p>
        </p:txBody>
      </p:sp>
      <p:sp>
        <p:nvSpPr>
          <p:cNvPr id="5" name="Star: 5 Points 4">
            <a:extLst>
              <a:ext uri="{FF2B5EF4-FFF2-40B4-BE49-F238E27FC236}">
                <a16:creationId xmlns:a16="http://schemas.microsoft.com/office/drawing/2014/main" id="{F763545D-9FE4-4BE0-9BC7-D93E92455CEC}"/>
              </a:ext>
            </a:extLst>
          </p:cNvPr>
          <p:cNvSpPr/>
          <p:nvPr/>
        </p:nvSpPr>
        <p:spPr>
          <a:xfrm>
            <a:off x="11069052" y="113506"/>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2">
            <a:extLst>
              <a:ext uri="{FF2B5EF4-FFF2-40B4-BE49-F238E27FC236}">
                <a16:creationId xmlns:a16="http://schemas.microsoft.com/office/drawing/2014/main" id="{0FB32158-9838-48F8-BC87-5F9396960D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199" y="417554"/>
            <a:ext cx="3152665" cy="1160840"/>
          </a:xfrm>
          <a:prstGeom prst="rect">
            <a:avLst/>
          </a:prstGeom>
        </p:spPr>
      </p:pic>
      <p:pic>
        <p:nvPicPr>
          <p:cNvPr id="4" name="Picture 3">
            <a:extLst>
              <a:ext uri="{FF2B5EF4-FFF2-40B4-BE49-F238E27FC236}">
                <a16:creationId xmlns:a16="http://schemas.microsoft.com/office/drawing/2014/main" id="{A4165303-49E9-4779-9605-E6C2F31527C3}"/>
              </a:ext>
            </a:extLst>
          </p:cNvPr>
          <p:cNvPicPr>
            <a:picLocks noChangeAspect="1"/>
          </p:cNvPicPr>
          <p:nvPr/>
        </p:nvPicPr>
        <p:blipFill>
          <a:blip r:embed="rId4"/>
          <a:stretch>
            <a:fillRect/>
          </a:stretch>
        </p:blipFill>
        <p:spPr>
          <a:xfrm>
            <a:off x="10334625" y="4091781"/>
            <a:ext cx="1019175" cy="323850"/>
          </a:xfrm>
          <a:prstGeom prst="rect">
            <a:avLst/>
          </a:prstGeom>
        </p:spPr>
      </p:pic>
      <p:pic>
        <p:nvPicPr>
          <p:cNvPr id="9" name="Picture 8">
            <a:extLst>
              <a:ext uri="{FF2B5EF4-FFF2-40B4-BE49-F238E27FC236}">
                <a16:creationId xmlns:a16="http://schemas.microsoft.com/office/drawing/2014/main" id="{7B170E0A-321D-4698-97A3-7D8CEE9C74EF}"/>
              </a:ext>
            </a:extLst>
          </p:cNvPr>
          <p:cNvPicPr>
            <a:picLocks noChangeAspect="1"/>
          </p:cNvPicPr>
          <p:nvPr/>
        </p:nvPicPr>
        <p:blipFill>
          <a:blip r:embed="rId5"/>
          <a:stretch>
            <a:fillRect/>
          </a:stretch>
        </p:blipFill>
        <p:spPr>
          <a:xfrm>
            <a:off x="10315575" y="4655811"/>
            <a:ext cx="1038225" cy="504825"/>
          </a:xfrm>
          <a:prstGeom prst="rect">
            <a:avLst/>
          </a:prstGeom>
        </p:spPr>
      </p:pic>
      <p:pic>
        <p:nvPicPr>
          <p:cNvPr id="10" name="Picture 9">
            <a:extLst>
              <a:ext uri="{FF2B5EF4-FFF2-40B4-BE49-F238E27FC236}">
                <a16:creationId xmlns:a16="http://schemas.microsoft.com/office/drawing/2014/main" id="{2EAAE661-B0DC-41DA-9A83-214EA8638F71}"/>
              </a:ext>
            </a:extLst>
          </p:cNvPr>
          <p:cNvPicPr>
            <a:picLocks noChangeAspect="1"/>
          </p:cNvPicPr>
          <p:nvPr/>
        </p:nvPicPr>
        <p:blipFill>
          <a:blip r:embed="rId6"/>
          <a:stretch>
            <a:fillRect/>
          </a:stretch>
        </p:blipFill>
        <p:spPr>
          <a:xfrm>
            <a:off x="10110787" y="5400816"/>
            <a:ext cx="1447800" cy="314325"/>
          </a:xfrm>
          <a:prstGeom prst="rect">
            <a:avLst/>
          </a:prstGeom>
        </p:spPr>
      </p:pic>
    </p:spTree>
    <p:extLst>
      <p:ext uri="{BB962C8B-B14F-4D97-AF65-F5344CB8AC3E}">
        <p14:creationId xmlns:p14="http://schemas.microsoft.com/office/powerpoint/2010/main" val="133954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694BE-2B98-499F-8F4C-ABD739A35314}"/>
              </a:ext>
            </a:extLst>
          </p:cNvPr>
          <p:cNvSpPr>
            <a:spLocks noGrp="1"/>
          </p:cNvSpPr>
          <p:nvPr>
            <p:ph type="title"/>
          </p:nvPr>
        </p:nvSpPr>
        <p:spPr>
          <a:xfrm rot="16200000">
            <a:off x="-2696174" y="2814900"/>
            <a:ext cx="6065505" cy="673158"/>
          </a:xfrm>
        </p:spPr>
        <p:txBody>
          <a:bodyPr/>
          <a:lstStyle/>
          <a:p>
            <a:pPr algn="ctr"/>
            <a:r>
              <a:rPr lang="en-US" dirty="0"/>
              <a:t>Quick Review</a:t>
            </a:r>
          </a:p>
        </p:txBody>
      </p:sp>
      <p:pic>
        <p:nvPicPr>
          <p:cNvPr id="4" name="Picture 3">
            <a:extLst>
              <a:ext uri="{FF2B5EF4-FFF2-40B4-BE49-F238E27FC236}">
                <a16:creationId xmlns:a16="http://schemas.microsoft.com/office/drawing/2014/main" id="{EE55C658-F321-4B6E-A701-4F0F0618F5D4}"/>
              </a:ext>
            </a:extLst>
          </p:cNvPr>
          <p:cNvPicPr>
            <a:picLocks noChangeAspect="1"/>
          </p:cNvPicPr>
          <p:nvPr/>
        </p:nvPicPr>
        <p:blipFill>
          <a:blip r:embed="rId3"/>
          <a:stretch>
            <a:fillRect/>
          </a:stretch>
        </p:blipFill>
        <p:spPr>
          <a:xfrm>
            <a:off x="1590735" y="25757"/>
            <a:ext cx="5040534" cy="3175028"/>
          </a:xfrm>
          <a:prstGeom prst="rect">
            <a:avLst/>
          </a:prstGeom>
        </p:spPr>
      </p:pic>
      <p:pic>
        <p:nvPicPr>
          <p:cNvPr id="5" name="Picture 4">
            <a:extLst>
              <a:ext uri="{FF2B5EF4-FFF2-40B4-BE49-F238E27FC236}">
                <a16:creationId xmlns:a16="http://schemas.microsoft.com/office/drawing/2014/main" id="{D39E60AC-3AD0-49BF-A420-BC3CE1C6A151}"/>
              </a:ext>
            </a:extLst>
          </p:cNvPr>
          <p:cNvPicPr>
            <a:picLocks noChangeAspect="1"/>
          </p:cNvPicPr>
          <p:nvPr/>
        </p:nvPicPr>
        <p:blipFill>
          <a:blip r:embed="rId4"/>
          <a:stretch>
            <a:fillRect/>
          </a:stretch>
        </p:blipFill>
        <p:spPr>
          <a:xfrm>
            <a:off x="673156" y="3082302"/>
            <a:ext cx="6756331" cy="4176712"/>
          </a:xfrm>
          <a:prstGeom prst="rect">
            <a:avLst/>
          </a:prstGeom>
        </p:spPr>
      </p:pic>
      <p:pic>
        <p:nvPicPr>
          <p:cNvPr id="6" name="Picture 5">
            <a:extLst>
              <a:ext uri="{FF2B5EF4-FFF2-40B4-BE49-F238E27FC236}">
                <a16:creationId xmlns:a16="http://schemas.microsoft.com/office/drawing/2014/main" id="{CCE477A8-8277-44CD-9B85-3269FA055CB7}"/>
              </a:ext>
            </a:extLst>
          </p:cNvPr>
          <p:cNvPicPr>
            <a:picLocks noChangeAspect="1"/>
          </p:cNvPicPr>
          <p:nvPr/>
        </p:nvPicPr>
        <p:blipFill>
          <a:blip r:embed="rId5"/>
          <a:stretch>
            <a:fillRect/>
          </a:stretch>
        </p:blipFill>
        <p:spPr>
          <a:xfrm>
            <a:off x="7069876" y="-236871"/>
            <a:ext cx="5596205" cy="3699019"/>
          </a:xfrm>
          <a:prstGeom prst="rect">
            <a:avLst/>
          </a:prstGeom>
        </p:spPr>
      </p:pic>
      <p:sp>
        <p:nvSpPr>
          <p:cNvPr id="7" name="Rectangle 6">
            <a:extLst>
              <a:ext uri="{FF2B5EF4-FFF2-40B4-BE49-F238E27FC236}">
                <a16:creationId xmlns:a16="http://schemas.microsoft.com/office/drawing/2014/main" id="{8EE61926-FCA4-4C45-8507-6682AC6598C9}"/>
              </a:ext>
            </a:extLst>
          </p:cNvPr>
          <p:cNvSpPr/>
          <p:nvPr/>
        </p:nvSpPr>
        <p:spPr>
          <a:xfrm>
            <a:off x="7188857" y="3384859"/>
            <a:ext cx="5011166" cy="3539430"/>
          </a:xfrm>
          <a:prstGeom prst="rect">
            <a:avLst/>
          </a:prstGeom>
        </p:spPr>
        <p:txBody>
          <a:bodyPr wrap="square">
            <a:spAutoFit/>
          </a:bodyPr>
          <a:lstStyle/>
          <a:p>
            <a:r>
              <a:rPr lang="en-US" sz="2800" dirty="0"/>
              <a:t>Make </a:t>
            </a:r>
            <a:r>
              <a:rPr lang="en-US" sz="2800" b="1" dirty="0"/>
              <a:t>actionable intelligence easily available </a:t>
            </a:r>
            <a:r>
              <a:rPr lang="en-US" sz="2800" dirty="0"/>
              <a:t>to our Capacity Manager Customer such that they can </a:t>
            </a:r>
            <a:r>
              <a:rPr lang="en-US" sz="2800" b="1" dirty="0"/>
              <a:t>effectively address </a:t>
            </a:r>
            <a:r>
              <a:rPr lang="en-US" sz="2800" dirty="0"/>
              <a:t>their IT </a:t>
            </a:r>
            <a:r>
              <a:rPr lang="en-US" sz="2800" b="1" dirty="0"/>
              <a:t>capacity, trending, forecasting and anomaly detection concerns </a:t>
            </a:r>
            <a:r>
              <a:rPr lang="en-US" sz="2800" dirty="0"/>
              <a:t>in IT and Business terms</a:t>
            </a:r>
          </a:p>
        </p:txBody>
      </p:sp>
    </p:spTree>
    <p:extLst>
      <p:ext uri="{BB962C8B-B14F-4D97-AF65-F5344CB8AC3E}">
        <p14:creationId xmlns:p14="http://schemas.microsoft.com/office/powerpoint/2010/main" val="190526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6319BE5-6E6E-4B7A-8C3E-8A5BAD0A9ECF}"/>
              </a:ext>
            </a:extLst>
          </p:cNvPr>
          <p:cNvPicPr>
            <a:picLocks noChangeAspect="1"/>
          </p:cNvPicPr>
          <p:nvPr/>
        </p:nvPicPr>
        <p:blipFill>
          <a:blip r:embed="rId3">
            <a:alphaModFix amt="24000"/>
          </a:blip>
          <a:stretch>
            <a:fillRect/>
          </a:stretch>
        </p:blipFill>
        <p:spPr>
          <a:xfrm>
            <a:off x="-153744" y="-649706"/>
            <a:ext cx="13191888" cy="8157411"/>
          </a:xfrm>
          <a:prstGeom prst="rect">
            <a:avLst/>
          </a:prstGeom>
        </p:spPr>
      </p:pic>
      <p:sp>
        <p:nvSpPr>
          <p:cNvPr id="2" name="Title 1">
            <a:extLst>
              <a:ext uri="{FF2B5EF4-FFF2-40B4-BE49-F238E27FC236}">
                <a16:creationId xmlns:a16="http://schemas.microsoft.com/office/drawing/2014/main" id="{05E52CD0-C257-4818-8AED-256157F48004}"/>
              </a:ext>
            </a:extLst>
          </p:cNvPr>
          <p:cNvSpPr>
            <a:spLocks noGrp="1"/>
          </p:cNvSpPr>
          <p:nvPr>
            <p:ph type="title"/>
          </p:nvPr>
        </p:nvSpPr>
        <p:spPr>
          <a:xfrm>
            <a:off x="469021" y="130281"/>
            <a:ext cx="11099587" cy="687866"/>
          </a:xfrm>
        </p:spPr>
        <p:txBody>
          <a:bodyPr/>
          <a:lstStyle/>
          <a:p>
            <a:pPr algn="ctr"/>
            <a:r>
              <a:rPr lang="en-US" dirty="0"/>
              <a:t>Value Proposition for Capacity Manager</a:t>
            </a:r>
          </a:p>
        </p:txBody>
      </p:sp>
      <p:pic>
        <p:nvPicPr>
          <p:cNvPr id="4" name="Picture 3">
            <a:extLst>
              <a:ext uri="{FF2B5EF4-FFF2-40B4-BE49-F238E27FC236}">
                <a16:creationId xmlns:a16="http://schemas.microsoft.com/office/drawing/2014/main" id="{2FF84481-DAEC-40E5-A0EA-B45C81A4C6D0}"/>
              </a:ext>
            </a:extLst>
          </p:cNvPr>
          <p:cNvPicPr>
            <a:picLocks noChangeAspect="1"/>
          </p:cNvPicPr>
          <p:nvPr/>
        </p:nvPicPr>
        <p:blipFill>
          <a:blip r:embed="rId4"/>
          <a:stretch>
            <a:fillRect/>
          </a:stretch>
        </p:blipFill>
        <p:spPr>
          <a:xfrm>
            <a:off x="5007769" y="1340939"/>
            <a:ext cx="2176461" cy="4176122"/>
          </a:xfrm>
          <a:prstGeom prst="rect">
            <a:avLst/>
          </a:prstGeom>
        </p:spPr>
      </p:pic>
      <p:sp>
        <p:nvSpPr>
          <p:cNvPr id="6" name="TextBox 5">
            <a:extLst>
              <a:ext uri="{FF2B5EF4-FFF2-40B4-BE49-F238E27FC236}">
                <a16:creationId xmlns:a16="http://schemas.microsoft.com/office/drawing/2014/main" id="{3CB28B9B-37D4-4E86-97EB-08687C3CF073}"/>
              </a:ext>
            </a:extLst>
          </p:cNvPr>
          <p:cNvSpPr txBox="1"/>
          <p:nvPr/>
        </p:nvSpPr>
        <p:spPr>
          <a:xfrm>
            <a:off x="164034" y="1442946"/>
            <a:ext cx="2610431" cy="3970318"/>
          </a:xfrm>
          <a:prstGeom prst="rect">
            <a:avLst/>
          </a:prstGeom>
          <a:noFill/>
        </p:spPr>
        <p:txBody>
          <a:bodyPr wrap="square" rtlCol="0">
            <a:spAutoFit/>
          </a:bodyPr>
          <a:lstStyle/>
          <a:p>
            <a:r>
              <a:rPr lang="en-US" sz="2000" dirty="0"/>
              <a:t>Products and Services</a:t>
            </a:r>
          </a:p>
          <a:p>
            <a:pPr marL="285750" indent="-285750">
              <a:buFont typeface="Wingdings" panose="05000000000000000000" pitchFamily="2" charset="2"/>
              <a:buChar char="q"/>
            </a:pPr>
            <a:r>
              <a:rPr lang="en-US" b="1" dirty="0"/>
              <a:t>Workspace tab</a:t>
            </a:r>
          </a:p>
          <a:p>
            <a:pPr marL="285750" indent="-285750">
              <a:buFont typeface="Wingdings" panose="05000000000000000000" pitchFamily="2" charset="2"/>
              <a:buChar char="q"/>
            </a:pPr>
            <a:r>
              <a:rPr lang="en-US" dirty="0"/>
              <a:t>Scheduled reports</a:t>
            </a:r>
          </a:p>
          <a:p>
            <a:pPr marL="285750" indent="-285750">
              <a:buFont typeface="Wingdings" panose="05000000000000000000" pitchFamily="2" charset="2"/>
              <a:buChar char="q"/>
            </a:pPr>
            <a:r>
              <a:rPr lang="en-US" dirty="0"/>
              <a:t>Ad hoc reports</a:t>
            </a:r>
          </a:p>
          <a:p>
            <a:pPr marL="285750" indent="-285750">
              <a:buFont typeface="Wingdings" panose="05000000000000000000" pitchFamily="2" charset="2"/>
              <a:buChar char="q"/>
            </a:pPr>
            <a:r>
              <a:rPr lang="en-US" dirty="0"/>
              <a:t>Filter based reports</a:t>
            </a:r>
          </a:p>
          <a:p>
            <a:pPr marL="285750" indent="-285750">
              <a:buFont typeface="Wingdings" panose="05000000000000000000" pitchFamily="2" charset="2"/>
              <a:buChar char="q"/>
            </a:pPr>
            <a:r>
              <a:rPr lang="en-US" b="1" dirty="0"/>
              <a:t>Exception reports</a:t>
            </a:r>
          </a:p>
          <a:p>
            <a:pPr marL="285750" indent="-285750">
              <a:buFont typeface="Wingdings" panose="05000000000000000000" pitchFamily="2" charset="2"/>
              <a:buChar char="q"/>
            </a:pPr>
            <a:r>
              <a:rPr lang="en-US" dirty="0"/>
              <a:t>Tag based reports</a:t>
            </a:r>
          </a:p>
          <a:p>
            <a:pPr marL="285750" indent="-285750">
              <a:buFont typeface="Wingdings" panose="05000000000000000000" pitchFamily="2" charset="2"/>
              <a:buChar char="q"/>
            </a:pPr>
            <a:r>
              <a:rPr lang="en-US" b="1" dirty="0"/>
              <a:t>Presentation Service</a:t>
            </a:r>
          </a:p>
          <a:p>
            <a:pPr marL="285750" indent="-285750">
              <a:buFont typeface="Wingdings" panose="05000000000000000000" pitchFamily="2" charset="2"/>
              <a:buChar char="q"/>
            </a:pPr>
            <a:r>
              <a:rPr lang="en-US" dirty="0"/>
              <a:t>Technology based reports</a:t>
            </a:r>
          </a:p>
          <a:p>
            <a:pPr marL="285750" indent="-285750">
              <a:buFont typeface="Wingdings" panose="05000000000000000000" pitchFamily="2" charset="2"/>
              <a:buChar char="q"/>
            </a:pPr>
            <a:r>
              <a:rPr lang="en-US" dirty="0"/>
              <a:t>Custom reporting</a:t>
            </a:r>
          </a:p>
          <a:p>
            <a:pPr marL="285750" indent="-285750">
              <a:buFont typeface="Wingdings" panose="05000000000000000000" pitchFamily="2" charset="2"/>
              <a:buChar char="q"/>
            </a:pPr>
            <a:r>
              <a:rPr lang="en-US" dirty="0"/>
              <a:t>Interactive drill down reporting</a:t>
            </a:r>
          </a:p>
          <a:p>
            <a:pPr marL="285750" indent="-285750">
              <a:buFont typeface="Wingdings" panose="05000000000000000000" pitchFamily="2" charset="2"/>
              <a:buChar char="q"/>
            </a:pPr>
            <a:r>
              <a:rPr lang="en-US" dirty="0"/>
              <a:t>Summary reporting</a:t>
            </a:r>
          </a:p>
        </p:txBody>
      </p:sp>
      <p:sp>
        <p:nvSpPr>
          <p:cNvPr id="7" name="TextBox 6">
            <a:extLst>
              <a:ext uri="{FF2B5EF4-FFF2-40B4-BE49-F238E27FC236}">
                <a16:creationId xmlns:a16="http://schemas.microsoft.com/office/drawing/2014/main" id="{D220FD6D-F4AC-4D6A-8BE4-D4FEBC34A5E0}"/>
              </a:ext>
            </a:extLst>
          </p:cNvPr>
          <p:cNvSpPr txBox="1"/>
          <p:nvPr/>
        </p:nvSpPr>
        <p:spPr>
          <a:xfrm>
            <a:off x="2774465" y="1442946"/>
            <a:ext cx="3667735" cy="2062103"/>
          </a:xfrm>
          <a:prstGeom prst="rect">
            <a:avLst/>
          </a:prstGeom>
          <a:noFill/>
        </p:spPr>
        <p:txBody>
          <a:bodyPr wrap="none" rtlCol="0">
            <a:spAutoFit/>
          </a:bodyPr>
          <a:lstStyle/>
          <a:p>
            <a:r>
              <a:rPr lang="en-US" sz="2000" dirty="0"/>
              <a:t>Gain Creators</a:t>
            </a:r>
          </a:p>
          <a:p>
            <a:pPr marL="285750" indent="-285750">
              <a:buFont typeface="Wingdings" panose="05000000000000000000" pitchFamily="2" charset="2"/>
              <a:buChar char="q"/>
            </a:pPr>
            <a:r>
              <a:rPr lang="en-US" dirty="0"/>
              <a:t>Self service reporting</a:t>
            </a:r>
          </a:p>
          <a:p>
            <a:pPr marL="285750" indent="-285750">
              <a:buFont typeface="Wingdings" panose="05000000000000000000" pitchFamily="2" charset="2"/>
              <a:buChar char="q"/>
            </a:pPr>
            <a:r>
              <a:rPr lang="en-US" dirty="0"/>
              <a:t>Automatic report generation</a:t>
            </a:r>
          </a:p>
          <a:p>
            <a:pPr marL="285750" indent="-285750">
              <a:buFont typeface="Wingdings" panose="05000000000000000000" pitchFamily="2" charset="2"/>
              <a:buChar char="q"/>
            </a:pPr>
            <a:r>
              <a:rPr lang="en-US" dirty="0"/>
              <a:t>Robust reporting and visualization</a:t>
            </a:r>
          </a:p>
          <a:p>
            <a:pPr marL="285750" indent="-285750">
              <a:buFont typeface="Wingdings" panose="05000000000000000000" pitchFamily="2" charset="2"/>
              <a:buChar char="q"/>
            </a:pPr>
            <a:r>
              <a:rPr lang="en-US" dirty="0"/>
              <a:t>Settable thresholds</a:t>
            </a:r>
          </a:p>
          <a:p>
            <a:pPr marL="285750" indent="-285750">
              <a:buFont typeface="Wingdings" panose="05000000000000000000" pitchFamily="2" charset="2"/>
              <a:buChar char="q"/>
            </a:pPr>
            <a:r>
              <a:rPr lang="en-US" dirty="0"/>
              <a:t>Threshold based reporting</a:t>
            </a:r>
          </a:p>
          <a:p>
            <a:pPr marL="285750" indent="-285750">
              <a:buFont typeface="Wingdings" panose="05000000000000000000" pitchFamily="2" charset="2"/>
              <a:buChar char="q"/>
            </a:pPr>
            <a:r>
              <a:rPr lang="en-US" dirty="0"/>
              <a:t>Business counts and analysis</a:t>
            </a:r>
          </a:p>
        </p:txBody>
      </p:sp>
      <p:sp>
        <p:nvSpPr>
          <p:cNvPr id="8" name="TextBox 7">
            <a:extLst>
              <a:ext uri="{FF2B5EF4-FFF2-40B4-BE49-F238E27FC236}">
                <a16:creationId xmlns:a16="http://schemas.microsoft.com/office/drawing/2014/main" id="{D1C2F4A2-A313-4C9A-A96C-44A5BAF8886B}"/>
              </a:ext>
            </a:extLst>
          </p:cNvPr>
          <p:cNvSpPr txBox="1"/>
          <p:nvPr/>
        </p:nvSpPr>
        <p:spPr>
          <a:xfrm>
            <a:off x="2717573" y="3753852"/>
            <a:ext cx="3921202" cy="1785104"/>
          </a:xfrm>
          <a:prstGeom prst="rect">
            <a:avLst/>
          </a:prstGeom>
          <a:noFill/>
        </p:spPr>
        <p:txBody>
          <a:bodyPr wrap="none" rtlCol="0">
            <a:spAutoFit/>
          </a:bodyPr>
          <a:lstStyle/>
          <a:p>
            <a:r>
              <a:rPr lang="en-US" sz="2000" dirty="0"/>
              <a:t>Pain Relievers</a:t>
            </a:r>
          </a:p>
          <a:p>
            <a:pPr marL="285750" indent="-285750">
              <a:buFont typeface="Wingdings" panose="05000000000000000000" pitchFamily="2" charset="2"/>
              <a:buChar char="q"/>
            </a:pPr>
            <a:r>
              <a:rPr lang="en-US" dirty="0"/>
              <a:t>Data in one place</a:t>
            </a:r>
          </a:p>
          <a:p>
            <a:pPr marL="285750" indent="-285750">
              <a:buFont typeface="Wingdings" panose="05000000000000000000" pitchFamily="2" charset="2"/>
              <a:buChar char="q"/>
            </a:pPr>
            <a:r>
              <a:rPr lang="en-US" dirty="0"/>
              <a:t>Quality data presentation methods</a:t>
            </a:r>
          </a:p>
          <a:p>
            <a:pPr marL="285750" indent="-285750">
              <a:buFont typeface="Wingdings" panose="05000000000000000000" pitchFamily="2" charset="2"/>
              <a:buChar char="q"/>
            </a:pPr>
            <a:r>
              <a:rPr lang="en-US" dirty="0"/>
              <a:t>Web based for easy access</a:t>
            </a:r>
          </a:p>
          <a:p>
            <a:pPr marL="285750" indent="-285750">
              <a:buFont typeface="Wingdings" panose="05000000000000000000" pitchFamily="2" charset="2"/>
              <a:buChar char="q"/>
            </a:pPr>
            <a:r>
              <a:rPr lang="en-US" dirty="0"/>
              <a:t>Gather ‘non capacity’ data</a:t>
            </a:r>
          </a:p>
          <a:p>
            <a:pPr marL="285750" indent="-285750">
              <a:buFont typeface="Wingdings" panose="05000000000000000000" pitchFamily="2" charset="2"/>
              <a:buChar char="q"/>
            </a:pPr>
            <a:r>
              <a:rPr lang="en-US" dirty="0"/>
              <a:t>Automatic processes for data update</a:t>
            </a:r>
          </a:p>
        </p:txBody>
      </p:sp>
      <p:sp>
        <p:nvSpPr>
          <p:cNvPr id="9" name="TextBox 8">
            <a:extLst>
              <a:ext uri="{FF2B5EF4-FFF2-40B4-BE49-F238E27FC236}">
                <a16:creationId xmlns:a16="http://schemas.microsoft.com/office/drawing/2014/main" id="{55B35B69-1387-4519-8E7B-1508C55D5F6F}"/>
              </a:ext>
            </a:extLst>
          </p:cNvPr>
          <p:cNvSpPr txBox="1"/>
          <p:nvPr/>
        </p:nvSpPr>
        <p:spPr>
          <a:xfrm>
            <a:off x="6444705" y="3753852"/>
            <a:ext cx="2972829" cy="2062103"/>
          </a:xfrm>
          <a:prstGeom prst="rect">
            <a:avLst/>
          </a:prstGeom>
          <a:noFill/>
        </p:spPr>
        <p:txBody>
          <a:bodyPr wrap="square" rtlCol="0">
            <a:spAutoFit/>
          </a:bodyPr>
          <a:lstStyle/>
          <a:p>
            <a:r>
              <a:rPr lang="en-US" sz="2000" dirty="0"/>
              <a:t>Pains</a:t>
            </a:r>
          </a:p>
          <a:p>
            <a:pPr marL="285750" indent="-285750">
              <a:buFont typeface="Wingdings" panose="05000000000000000000" pitchFamily="2" charset="2"/>
              <a:buChar char="q"/>
            </a:pPr>
            <a:r>
              <a:rPr lang="en-US" dirty="0"/>
              <a:t>Difficult to gather data</a:t>
            </a:r>
          </a:p>
          <a:p>
            <a:pPr marL="285750" indent="-285750">
              <a:buFont typeface="Wingdings" panose="05000000000000000000" pitchFamily="2" charset="2"/>
              <a:buChar char="q"/>
            </a:pPr>
            <a:r>
              <a:rPr lang="en-US" dirty="0"/>
              <a:t>Coordinate with business</a:t>
            </a:r>
          </a:p>
          <a:p>
            <a:pPr marL="285750" indent="-285750">
              <a:buFont typeface="Wingdings" panose="05000000000000000000" pitchFamily="2" charset="2"/>
              <a:buChar char="q"/>
            </a:pPr>
            <a:r>
              <a:rPr lang="en-US" dirty="0"/>
              <a:t>Communicate with business and tech owners</a:t>
            </a:r>
          </a:p>
          <a:p>
            <a:pPr marL="285750" indent="-285750">
              <a:buFont typeface="Wingdings" panose="05000000000000000000" pitchFamily="2" charset="2"/>
              <a:buChar char="q"/>
            </a:pPr>
            <a:r>
              <a:rPr lang="en-US" dirty="0"/>
              <a:t>Present data in clear concise ways</a:t>
            </a:r>
          </a:p>
        </p:txBody>
      </p:sp>
      <p:sp>
        <p:nvSpPr>
          <p:cNvPr id="10" name="TextBox 9">
            <a:extLst>
              <a:ext uri="{FF2B5EF4-FFF2-40B4-BE49-F238E27FC236}">
                <a16:creationId xmlns:a16="http://schemas.microsoft.com/office/drawing/2014/main" id="{6EFBE0EE-35F6-4986-B2E2-0CA16CB7390E}"/>
              </a:ext>
            </a:extLst>
          </p:cNvPr>
          <p:cNvSpPr txBox="1"/>
          <p:nvPr/>
        </p:nvSpPr>
        <p:spPr>
          <a:xfrm>
            <a:off x="6444705" y="1442946"/>
            <a:ext cx="3029721" cy="2062103"/>
          </a:xfrm>
          <a:prstGeom prst="rect">
            <a:avLst/>
          </a:prstGeom>
          <a:noFill/>
        </p:spPr>
        <p:txBody>
          <a:bodyPr wrap="square" rtlCol="0">
            <a:spAutoFit/>
          </a:bodyPr>
          <a:lstStyle/>
          <a:p>
            <a:r>
              <a:rPr lang="en-US" sz="2000" dirty="0"/>
              <a:t>Gains</a:t>
            </a:r>
          </a:p>
          <a:p>
            <a:pPr marL="285750" indent="-285750">
              <a:buFont typeface="Wingdings" panose="05000000000000000000" pitchFamily="2" charset="2"/>
              <a:buChar char="q"/>
            </a:pPr>
            <a:r>
              <a:rPr lang="en-US" dirty="0"/>
              <a:t>Guess less</a:t>
            </a:r>
          </a:p>
          <a:p>
            <a:pPr marL="285750" indent="-285750">
              <a:buFont typeface="Wingdings" panose="05000000000000000000" pitchFamily="2" charset="2"/>
              <a:buChar char="q"/>
            </a:pPr>
            <a:r>
              <a:rPr lang="en-US" dirty="0"/>
              <a:t>Be right more often</a:t>
            </a:r>
          </a:p>
          <a:p>
            <a:pPr marL="285750" indent="-285750">
              <a:buFont typeface="Wingdings" panose="05000000000000000000" pitchFamily="2" charset="2"/>
              <a:buChar char="q"/>
            </a:pPr>
            <a:r>
              <a:rPr lang="en-US" dirty="0"/>
              <a:t>Confident in analysis</a:t>
            </a:r>
          </a:p>
          <a:p>
            <a:pPr marL="285750" indent="-285750">
              <a:buFont typeface="Wingdings" panose="05000000000000000000" pitchFamily="2" charset="2"/>
              <a:buChar char="q"/>
            </a:pPr>
            <a:r>
              <a:rPr lang="en-US" dirty="0"/>
              <a:t>Quickly deliver answers</a:t>
            </a:r>
          </a:p>
          <a:p>
            <a:pPr marL="285750" indent="-285750">
              <a:buFont typeface="Wingdings" panose="05000000000000000000" pitchFamily="2" charset="2"/>
              <a:buChar char="q"/>
            </a:pPr>
            <a:r>
              <a:rPr lang="en-US" dirty="0"/>
              <a:t>Talk to business in business language and metrics</a:t>
            </a:r>
          </a:p>
        </p:txBody>
      </p:sp>
      <p:sp>
        <p:nvSpPr>
          <p:cNvPr id="11" name="TextBox 10">
            <a:extLst>
              <a:ext uri="{FF2B5EF4-FFF2-40B4-BE49-F238E27FC236}">
                <a16:creationId xmlns:a16="http://schemas.microsoft.com/office/drawing/2014/main" id="{9D54BA32-781E-4376-83D2-BB1D33D26F07}"/>
              </a:ext>
            </a:extLst>
          </p:cNvPr>
          <p:cNvSpPr txBox="1"/>
          <p:nvPr/>
        </p:nvSpPr>
        <p:spPr>
          <a:xfrm>
            <a:off x="9417534" y="1340939"/>
            <a:ext cx="2610432" cy="3970318"/>
          </a:xfrm>
          <a:prstGeom prst="rect">
            <a:avLst/>
          </a:prstGeom>
          <a:noFill/>
        </p:spPr>
        <p:txBody>
          <a:bodyPr wrap="square" rtlCol="0">
            <a:spAutoFit/>
          </a:bodyPr>
          <a:lstStyle/>
          <a:p>
            <a:r>
              <a:rPr lang="en-US" sz="2000" dirty="0"/>
              <a:t>Customer Jobs</a:t>
            </a:r>
          </a:p>
          <a:p>
            <a:pPr marL="285750" indent="-285750">
              <a:buFont typeface="Wingdings" panose="05000000000000000000" pitchFamily="2" charset="2"/>
              <a:buChar char="q"/>
            </a:pPr>
            <a:r>
              <a:rPr lang="en-US" dirty="0"/>
              <a:t>Current Inventory</a:t>
            </a:r>
          </a:p>
          <a:p>
            <a:pPr marL="285750" indent="-285750">
              <a:buFont typeface="Wingdings" panose="05000000000000000000" pitchFamily="2" charset="2"/>
              <a:buChar char="q"/>
            </a:pPr>
            <a:r>
              <a:rPr lang="en-US" dirty="0"/>
              <a:t>Forecast need</a:t>
            </a:r>
          </a:p>
          <a:p>
            <a:pPr marL="285750" indent="-285750">
              <a:buFont typeface="Wingdings" panose="05000000000000000000" pitchFamily="2" charset="2"/>
              <a:buChar char="q"/>
            </a:pPr>
            <a:r>
              <a:rPr lang="en-US" dirty="0"/>
              <a:t>Control costs</a:t>
            </a:r>
          </a:p>
          <a:p>
            <a:pPr marL="285750" indent="-285750">
              <a:buFont typeface="Wingdings" panose="05000000000000000000" pitchFamily="2" charset="2"/>
              <a:buChar char="q"/>
            </a:pPr>
            <a:r>
              <a:rPr lang="en-US" dirty="0"/>
              <a:t>Accommodate business requests</a:t>
            </a:r>
          </a:p>
          <a:p>
            <a:pPr marL="285750" indent="-285750">
              <a:buFont typeface="Wingdings" panose="05000000000000000000" pitchFamily="2" charset="2"/>
              <a:buChar char="q"/>
            </a:pPr>
            <a:r>
              <a:rPr lang="en-US" dirty="0"/>
              <a:t>Gracefully add new technology</a:t>
            </a:r>
          </a:p>
          <a:p>
            <a:pPr marL="285750" indent="-285750">
              <a:buFont typeface="Wingdings" panose="05000000000000000000" pitchFamily="2" charset="2"/>
              <a:buChar char="q"/>
            </a:pPr>
            <a:r>
              <a:rPr lang="en-US" dirty="0"/>
              <a:t>Gracefully remove old technology</a:t>
            </a:r>
          </a:p>
          <a:p>
            <a:pPr marL="285750" indent="-285750">
              <a:buFont typeface="Wingdings" panose="05000000000000000000" pitchFamily="2" charset="2"/>
              <a:buChar char="q"/>
            </a:pPr>
            <a:r>
              <a:rPr lang="en-US" dirty="0"/>
              <a:t>Provide adequate performance at an acceptable price</a:t>
            </a:r>
          </a:p>
          <a:p>
            <a:pPr marL="285750" indent="-285750">
              <a:buFont typeface="Wingdings" panose="05000000000000000000" pitchFamily="2" charset="2"/>
              <a:buChar char="q"/>
            </a:pPr>
            <a:endParaRPr lang="en-US" dirty="0"/>
          </a:p>
        </p:txBody>
      </p:sp>
      <p:sp>
        <p:nvSpPr>
          <p:cNvPr id="12" name="TextBox 11">
            <a:extLst>
              <a:ext uri="{FF2B5EF4-FFF2-40B4-BE49-F238E27FC236}">
                <a16:creationId xmlns:a16="http://schemas.microsoft.com/office/drawing/2014/main" id="{5B881ECA-BFE8-44DD-8D83-3293343FA675}"/>
              </a:ext>
            </a:extLst>
          </p:cNvPr>
          <p:cNvSpPr txBox="1"/>
          <p:nvPr/>
        </p:nvSpPr>
        <p:spPr>
          <a:xfrm>
            <a:off x="8133346" y="966250"/>
            <a:ext cx="1394869" cy="461665"/>
          </a:xfrm>
          <a:prstGeom prst="rect">
            <a:avLst/>
          </a:prstGeom>
          <a:noFill/>
        </p:spPr>
        <p:txBody>
          <a:bodyPr wrap="none" rtlCol="0">
            <a:spAutoFit/>
          </a:bodyPr>
          <a:lstStyle/>
          <a:p>
            <a:r>
              <a:rPr lang="en-US" sz="2400" dirty="0"/>
              <a:t>Customer</a:t>
            </a:r>
            <a:endParaRPr lang="en-US" dirty="0"/>
          </a:p>
        </p:txBody>
      </p:sp>
      <p:sp>
        <p:nvSpPr>
          <p:cNvPr id="13" name="TextBox 12">
            <a:extLst>
              <a:ext uri="{FF2B5EF4-FFF2-40B4-BE49-F238E27FC236}">
                <a16:creationId xmlns:a16="http://schemas.microsoft.com/office/drawing/2014/main" id="{59DD30ED-CFD1-40A6-802E-49936F186B32}"/>
              </a:ext>
            </a:extLst>
          </p:cNvPr>
          <p:cNvSpPr txBox="1"/>
          <p:nvPr/>
        </p:nvSpPr>
        <p:spPr>
          <a:xfrm>
            <a:off x="1848753" y="989072"/>
            <a:ext cx="1425903" cy="461665"/>
          </a:xfrm>
          <a:prstGeom prst="rect">
            <a:avLst/>
          </a:prstGeom>
          <a:noFill/>
        </p:spPr>
        <p:txBody>
          <a:bodyPr wrap="none" rtlCol="0">
            <a:spAutoFit/>
          </a:bodyPr>
          <a:lstStyle/>
          <a:p>
            <a:r>
              <a:rPr lang="en-US" sz="2400" dirty="0"/>
              <a:t>TSCO Tool</a:t>
            </a:r>
          </a:p>
        </p:txBody>
      </p:sp>
      <p:sp>
        <p:nvSpPr>
          <p:cNvPr id="14" name="Rectangle 13">
            <a:extLst>
              <a:ext uri="{FF2B5EF4-FFF2-40B4-BE49-F238E27FC236}">
                <a16:creationId xmlns:a16="http://schemas.microsoft.com/office/drawing/2014/main" id="{5E84A4A0-88D8-4504-AF00-3A9425901F61}"/>
              </a:ext>
            </a:extLst>
          </p:cNvPr>
          <p:cNvSpPr/>
          <p:nvPr/>
        </p:nvSpPr>
        <p:spPr>
          <a:xfrm>
            <a:off x="1355727" y="5905995"/>
            <a:ext cx="10172945" cy="830997"/>
          </a:xfrm>
          <a:prstGeom prst="rect">
            <a:avLst/>
          </a:prstGeom>
        </p:spPr>
        <p:txBody>
          <a:bodyPr wrap="square">
            <a:spAutoFit/>
          </a:bodyPr>
          <a:lstStyle/>
          <a:p>
            <a:pPr algn="ctr"/>
            <a:r>
              <a:rPr lang="en-US" sz="2400" dirty="0"/>
              <a:t>‘</a:t>
            </a:r>
            <a:r>
              <a:rPr lang="en-US" sz="2400" b="1" dirty="0"/>
              <a:t>Develop and maintain an organization that is ‘simple’, intuitive, flexible, maintainable, and accommodates multiple customers with multiple use cases</a:t>
            </a:r>
            <a:r>
              <a:rPr lang="en-US" sz="2400" dirty="0"/>
              <a:t>’</a:t>
            </a:r>
            <a:endParaRPr lang="en-US" sz="2400" b="1" dirty="0"/>
          </a:p>
        </p:txBody>
      </p:sp>
    </p:spTree>
    <p:extLst>
      <p:ext uri="{BB962C8B-B14F-4D97-AF65-F5344CB8AC3E}">
        <p14:creationId xmlns:p14="http://schemas.microsoft.com/office/powerpoint/2010/main" val="927005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8668-8DA9-48CC-8973-83A984F858FC}"/>
              </a:ext>
            </a:extLst>
          </p:cNvPr>
          <p:cNvSpPr>
            <a:spLocks noGrp="1"/>
          </p:cNvSpPr>
          <p:nvPr>
            <p:ph type="title"/>
          </p:nvPr>
        </p:nvSpPr>
        <p:spPr/>
        <p:txBody>
          <a:bodyPr/>
          <a:lstStyle/>
          <a:p>
            <a:r>
              <a:rPr lang="en-US" dirty="0"/>
              <a:t>Workspace Domains, Tools and Techniques</a:t>
            </a:r>
          </a:p>
        </p:txBody>
      </p:sp>
      <p:sp>
        <p:nvSpPr>
          <p:cNvPr id="3" name="Text Placeholder 2">
            <a:extLst>
              <a:ext uri="{FF2B5EF4-FFF2-40B4-BE49-F238E27FC236}">
                <a16:creationId xmlns:a16="http://schemas.microsoft.com/office/drawing/2014/main" id="{05B222C2-370F-4F95-B080-DD367C479839}"/>
              </a:ext>
            </a:extLst>
          </p:cNvPr>
          <p:cNvSpPr>
            <a:spLocks noGrp="1"/>
          </p:cNvSpPr>
          <p:nvPr>
            <p:ph type="body" sz="quarter" idx="10"/>
          </p:nvPr>
        </p:nvSpPr>
        <p:spPr>
          <a:xfrm>
            <a:off x="469021" y="1700213"/>
            <a:ext cx="3766095" cy="4176712"/>
          </a:xfrm>
        </p:spPr>
        <p:txBody>
          <a:bodyPr/>
          <a:lstStyle/>
          <a:p>
            <a:r>
              <a:rPr lang="en-US" dirty="0"/>
              <a:t>All systems &amp; Bus Drivers</a:t>
            </a:r>
          </a:p>
          <a:p>
            <a:r>
              <a:rPr lang="en-US" dirty="0"/>
              <a:t>Administration Domains</a:t>
            </a:r>
          </a:p>
          <a:p>
            <a:endParaRPr lang="en-US" dirty="0"/>
          </a:p>
          <a:p>
            <a:r>
              <a:rPr lang="en-US" dirty="0"/>
              <a:t>Domains</a:t>
            </a:r>
          </a:p>
          <a:p>
            <a:r>
              <a:rPr lang="en-US" dirty="0"/>
              <a:t>Sub Domains</a:t>
            </a:r>
          </a:p>
          <a:p>
            <a:r>
              <a:rPr lang="en-US" dirty="0"/>
              <a:t>Hierarchies</a:t>
            </a:r>
          </a:p>
          <a:p>
            <a:endParaRPr lang="en-US" dirty="0"/>
          </a:p>
          <a:p>
            <a:r>
              <a:rPr lang="en-US" dirty="0"/>
              <a:t>Tags</a:t>
            </a:r>
          </a:p>
          <a:p>
            <a:r>
              <a:rPr lang="en-US" dirty="0"/>
              <a:t>Filters (search)</a:t>
            </a:r>
          </a:p>
          <a:p>
            <a:r>
              <a:rPr lang="en-US" dirty="0"/>
              <a:t>Search</a:t>
            </a:r>
          </a:p>
        </p:txBody>
      </p:sp>
      <p:pic>
        <p:nvPicPr>
          <p:cNvPr id="4" name="Picture 3">
            <a:extLst>
              <a:ext uri="{FF2B5EF4-FFF2-40B4-BE49-F238E27FC236}">
                <a16:creationId xmlns:a16="http://schemas.microsoft.com/office/drawing/2014/main" id="{D8748F45-4A18-4C01-9E38-7A798EEC7F2E}"/>
              </a:ext>
            </a:extLst>
          </p:cNvPr>
          <p:cNvPicPr>
            <a:picLocks noChangeAspect="1"/>
          </p:cNvPicPr>
          <p:nvPr/>
        </p:nvPicPr>
        <p:blipFill>
          <a:blip r:embed="rId3"/>
          <a:stretch>
            <a:fillRect/>
          </a:stretch>
        </p:blipFill>
        <p:spPr>
          <a:xfrm>
            <a:off x="4445390" y="1471253"/>
            <a:ext cx="7529022" cy="4989027"/>
          </a:xfrm>
          <a:prstGeom prst="rect">
            <a:avLst/>
          </a:prstGeom>
        </p:spPr>
      </p:pic>
      <p:sp>
        <p:nvSpPr>
          <p:cNvPr id="5" name="TextBox 4">
            <a:extLst>
              <a:ext uri="{FF2B5EF4-FFF2-40B4-BE49-F238E27FC236}">
                <a16:creationId xmlns:a16="http://schemas.microsoft.com/office/drawing/2014/main" id="{C50FE728-A243-40BB-B376-C2E7DD45046E}"/>
              </a:ext>
            </a:extLst>
          </p:cNvPr>
          <p:cNvSpPr txBox="1"/>
          <p:nvPr/>
        </p:nvSpPr>
        <p:spPr>
          <a:xfrm>
            <a:off x="2864741" y="4685784"/>
            <a:ext cx="1370375" cy="369332"/>
          </a:xfrm>
          <a:prstGeom prst="rect">
            <a:avLst/>
          </a:prstGeom>
          <a:noFill/>
        </p:spPr>
        <p:txBody>
          <a:bodyPr wrap="none" rtlCol="0">
            <a:spAutoFit/>
          </a:bodyPr>
          <a:lstStyle/>
          <a:p>
            <a:r>
              <a:rPr lang="en-US" dirty="0"/>
              <a:t>Superheroes</a:t>
            </a:r>
          </a:p>
        </p:txBody>
      </p:sp>
      <p:sp>
        <p:nvSpPr>
          <p:cNvPr id="6" name="Right Brace 5">
            <a:extLst>
              <a:ext uri="{FF2B5EF4-FFF2-40B4-BE49-F238E27FC236}">
                <a16:creationId xmlns:a16="http://schemas.microsoft.com/office/drawing/2014/main" id="{CE152178-7B56-4B8E-A38F-9F6FE5E0427E}"/>
              </a:ext>
            </a:extLst>
          </p:cNvPr>
          <p:cNvSpPr/>
          <p:nvPr/>
        </p:nvSpPr>
        <p:spPr>
          <a:xfrm>
            <a:off x="2539999" y="4152900"/>
            <a:ext cx="324741" cy="14351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44534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8668-8DA9-48CC-8973-83A984F858FC}"/>
              </a:ext>
            </a:extLst>
          </p:cNvPr>
          <p:cNvSpPr>
            <a:spLocks noGrp="1"/>
          </p:cNvSpPr>
          <p:nvPr>
            <p:ph type="title"/>
          </p:nvPr>
        </p:nvSpPr>
        <p:spPr/>
        <p:txBody>
          <a:bodyPr/>
          <a:lstStyle/>
          <a:p>
            <a:r>
              <a:rPr lang="en-US" dirty="0"/>
              <a:t>Domains, Subdomains And Hierarchies</a:t>
            </a:r>
          </a:p>
        </p:txBody>
      </p:sp>
      <p:sp>
        <p:nvSpPr>
          <p:cNvPr id="3" name="Text Placeholder 2">
            <a:extLst>
              <a:ext uri="{FF2B5EF4-FFF2-40B4-BE49-F238E27FC236}">
                <a16:creationId xmlns:a16="http://schemas.microsoft.com/office/drawing/2014/main" id="{05B222C2-370F-4F95-B080-DD367C479839}"/>
              </a:ext>
            </a:extLst>
          </p:cNvPr>
          <p:cNvSpPr>
            <a:spLocks noGrp="1"/>
          </p:cNvSpPr>
          <p:nvPr>
            <p:ph type="body" sz="quarter" idx="10"/>
          </p:nvPr>
        </p:nvSpPr>
        <p:spPr>
          <a:xfrm>
            <a:off x="2967788" y="1700213"/>
            <a:ext cx="4792255" cy="4176712"/>
          </a:xfrm>
        </p:spPr>
        <p:txBody>
          <a:bodyPr/>
          <a:lstStyle/>
          <a:p>
            <a:r>
              <a:rPr lang="en-US" dirty="0"/>
              <a:t>Domains and subdomains contain systems, business drivers and works (reports)</a:t>
            </a:r>
          </a:p>
          <a:p>
            <a:r>
              <a:rPr lang="en-US" dirty="0"/>
              <a:t>One object can be in many domains</a:t>
            </a:r>
          </a:p>
          <a:p>
            <a:r>
              <a:rPr lang="en-US" dirty="0"/>
              <a:t>Domains are seen by the Presentation service so can be very useful to limit reporting scope</a:t>
            </a:r>
          </a:p>
          <a:p>
            <a:r>
              <a:rPr lang="en-US" dirty="0"/>
              <a:t>The way YOU wish to organize data determines the way YOU design your hierarchies</a:t>
            </a:r>
          </a:p>
        </p:txBody>
      </p:sp>
      <p:pic>
        <p:nvPicPr>
          <p:cNvPr id="4" name="Picture 3">
            <a:extLst>
              <a:ext uri="{FF2B5EF4-FFF2-40B4-BE49-F238E27FC236}">
                <a16:creationId xmlns:a16="http://schemas.microsoft.com/office/drawing/2014/main" id="{D297CDC2-B799-4DE6-84A1-9AD758809430}"/>
              </a:ext>
            </a:extLst>
          </p:cNvPr>
          <p:cNvPicPr>
            <a:picLocks noChangeAspect="1"/>
          </p:cNvPicPr>
          <p:nvPr/>
        </p:nvPicPr>
        <p:blipFill>
          <a:blip r:embed="rId3"/>
          <a:stretch>
            <a:fillRect/>
          </a:stretch>
        </p:blipFill>
        <p:spPr>
          <a:xfrm>
            <a:off x="7982465" y="130280"/>
            <a:ext cx="3586143" cy="6634365"/>
          </a:xfrm>
          <a:prstGeom prst="rect">
            <a:avLst/>
          </a:prstGeom>
        </p:spPr>
      </p:pic>
      <p:pic>
        <p:nvPicPr>
          <p:cNvPr id="5" name="Picture 4">
            <a:extLst>
              <a:ext uri="{FF2B5EF4-FFF2-40B4-BE49-F238E27FC236}">
                <a16:creationId xmlns:a16="http://schemas.microsoft.com/office/drawing/2014/main" id="{C7747C3D-DC13-497E-B2A1-4A34479430E0}"/>
              </a:ext>
            </a:extLst>
          </p:cNvPr>
          <p:cNvPicPr>
            <a:picLocks noChangeAspect="1"/>
          </p:cNvPicPr>
          <p:nvPr/>
        </p:nvPicPr>
        <p:blipFill>
          <a:blip r:embed="rId4"/>
          <a:stretch>
            <a:fillRect/>
          </a:stretch>
        </p:blipFill>
        <p:spPr>
          <a:xfrm>
            <a:off x="469021" y="1700212"/>
            <a:ext cx="2498768" cy="4793555"/>
          </a:xfrm>
          <a:prstGeom prst="rect">
            <a:avLst/>
          </a:prstGeom>
        </p:spPr>
      </p:pic>
    </p:spTree>
    <p:extLst>
      <p:ext uri="{BB962C8B-B14F-4D97-AF65-F5344CB8AC3E}">
        <p14:creationId xmlns:p14="http://schemas.microsoft.com/office/powerpoint/2010/main" val="1723891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8668-8DA9-48CC-8973-83A984F858FC}"/>
              </a:ext>
            </a:extLst>
          </p:cNvPr>
          <p:cNvSpPr>
            <a:spLocks noGrp="1"/>
          </p:cNvSpPr>
          <p:nvPr>
            <p:ph type="title"/>
          </p:nvPr>
        </p:nvSpPr>
        <p:spPr>
          <a:xfrm rot="16200000">
            <a:off x="-2011381" y="2861759"/>
            <a:ext cx="4905084" cy="882318"/>
          </a:xfrm>
        </p:spPr>
        <p:txBody>
          <a:bodyPr/>
          <a:lstStyle/>
          <a:p>
            <a:pPr algn="ctr"/>
            <a:r>
              <a:rPr lang="en-US" dirty="0"/>
              <a:t>Tags, Filters, and Search</a:t>
            </a:r>
          </a:p>
        </p:txBody>
      </p:sp>
      <p:pic>
        <p:nvPicPr>
          <p:cNvPr id="4" name="Picture 3">
            <a:extLst>
              <a:ext uri="{FF2B5EF4-FFF2-40B4-BE49-F238E27FC236}">
                <a16:creationId xmlns:a16="http://schemas.microsoft.com/office/drawing/2014/main" id="{70905387-7891-4089-809F-1BF10672D99B}"/>
              </a:ext>
            </a:extLst>
          </p:cNvPr>
          <p:cNvPicPr>
            <a:picLocks noChangeAspect="1"/>
          </p:cNvPicPr>
          <p:nvPr/>
        </p:nvPicPr>
        <p:blipFill>
          <a:blip r:embed="rId3"/>
          <a:stretch>
            <a:fillRect/>
          </a:stretch>
        </p:blipFill>
        <p:spPr>
          <a:xfrm>
            <a:off x="1830556" y="148891"/>
            <a:ext cx="3933825" cy="405765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679DE38B-0864-4E35-A052-7CFC371EAB13}"/>
              </a:ext>
            </a:extLst>
          </p:cNvPr>
          <p:cNvPicPr>
            <a:picLocks noChangeAspect="1"/>
          </p:cNvPicPr>
          <p:nvPr/>
        </p:nvPicPr>
        <p:blipFill>
          <a:blip r:embed="rId4"/>
          <a:stretch>
            <a:fillRect/>
          </a:stretch>
        </p:blipFill>
        <p:spPr>
          <a:xfrm>
            <a:off x="1704975" y="4350919"/>
            <a:ext cx="8782050" cy="2324351"/>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8B402970-1B01-497C-B014-BA7B690FE768}"/>
              </a:ext>
            </a:extLst>
          </p:cNvPr>
          <p:cNvPicPr>
            <a:picLocks noChangeAspect="1"/>
          </p:cNvPicPr>
          <p:nvPr/>
        </p:nvPicPr>
        <p:blipFill>
          <a:blip r:embed="rId5"/>
          <a:stretch>
            <a:fillRect/>
          </a:stretch>
        </p:blipFill>
        <p:spPr>
          <a:xfrm>
            <a:off x="7395412" y="-61928"/>
            <a:ext cx="3428998" cy="4635684"/>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4C26A594-610C-4C65-83AB-219B17059D9C}"/>
              </a:ext>
            </a:extLst>
          </p:cNvPr>
          <p:cNvSpPr txBox="1"/>
          <p:nvPr/>
        </p:nvSpPr>
        <p:spPr>
          <a:xfrm>
            <a:off x="4219074" y="5155295"/>
            <a:ext cx="3877985" cy="923330"/>
          </a:xfrm>
          <a:prstGeom prst="rect">
            <a:avLst/>
          </a:prstGeom>
          <a:solidFill>
            <a:schemeClr val="accent5">
              <a:alpha val="50000"/>
            </a:schemeClr>
          </a:solidFill>
          <a:ln>
            <a:noFill/>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none" rtlCol="0">
            <a:spAutoFit/>
          </a:bodyPr>
          <a:lstStyle/>
          <a:p>
            <a:r>
              <a:rPr lang="en-US" dirty="0">
                <a:solidFill>
                  <a:schemeClr val="tx1"/>
                </a:solidFill>
              </a:rPr>
              <a:t>Sys:*web*   		248 items	</a:t>
            </a:r>
          </a:p>
          <a:p>
            <a:r>
              <a:rPr lang="en-US" dirty="0">
                <a:solidFill>
                  <a:schemeClr val="tx1"/>
                </a:solidFill>
              </a:rPr>
              <a:t>Sys:*web* -Storage  	 8 items</a:t>
            </a:r>
          </a:p>
          <a:p>
            <a:r>
              <a:rPr lang="en-US" dirty="0">
                <a:solidFill>
                  <a:schemeClr val="tx1"/>
                </a:solidFill>
              </a:rPr>
              <a:t>Sys:*web* -Storage +Tag:*   	2 items</a:t>
            </a:r>
          </a:p>
        </p:txBody>
      </p:sp>
    </p:spTree>
    <p:extLst>
      <p:ext uri="{BB962C8B-B14F-4D97-AF65-F5344CB8AC3E}">
        <p14:creationId xmlns:p14="http://schemas.microsoft.com/office/powerpoint/2010/main" val="209522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4E0A9-FB2A-41B3-8449-A41637CDF4C7}"/>
              </a:ext>
            </a:extLst>
          </p:cNvPr>
          <p:cNvSpPr>
            <a:spLocks noGrp="1"/>
          </p:cNvSpPr>
          <p:nvPr>
            <p:ph type="title"/>
          </p:nvPr>
        </p:nvSpPr>
        <p:spPr/>
        <p:txBody>
          <a:bodyPr/>
          <a:lstStyle/>
          <a:p>
            <a:r>
              <a:rPr lang="en-US" dirty="0"/>
              <a:t>So What Does This MEAN?</a:t>
            </a:r>
          </a:p>
        </p:txBody>
      </p:sp>
      <p:sp>
        <p:nvSpPr>
          <p:cNvPr id="3" name="Text Placeholder 2">
            <a:extLst>
              <a:ext uri="{FF2B5EF4-FFF2-40B4-BE49-F238E27FC236}">
                <a16:creationId xmlns:a16="http://schemas.microsoft.com/office/drawing/2014/main" id="{89CA190D-536D-422C-AD3F-8B59473441B5}"/>
              </a:ext>
            </a:extLst>
          </p:cNvPr>
          <p:cNvSpPr>
            <a:spLocks noGrp="1"/>
          </p:cNvSpPr>
          <p:nvPr>
            <p:ph type="body" sz="quarter" idx="10"/>
          </p:nvPr>
        </p:nvSpPr>
        <p:spPr>
          <a:xfrm>
            <a:off x="469021" y="1700213"/>
            <a:ext cx="11099587" cy="2711366"/>
          </a:xfrm>
        </p:spPr>
        <p:txBody>
          <a:bodyPr>
            <a:normAutofit/>
          </a:bodyPr>
          <a:lstStyle/>
          <a:p>
            <a:pPr>
              <a:buFont typeface="Wingdings" panose="05000000000000000000" pitchFamily="2" charset="2"/>
              <a:buChar char="q"/>
            </a:pPr>
            <a:r>
              <a:rPr lang="en-US" dirty="0"/>
              <a:t>Workspace tab is IMPORTANT</a:t>
            </a:r>
          </a:p>
          <a:p>
            <a:pPr>
              <a:buFont typeface="Wingdings" panose="05000000000000000000" pitchFamily="2" charset="2"/>
              <a:buChar char="q"/>
            </a:pPr>
            <a:r>
              <a:rPr lang="en-US" dirty="0"/>
              <a:t>NOT one size fits all</a:t>
            </a:r>
          </a:p>
          <a:p>
            <a:pPr>
              <a:buFont typeface="Wingdings" panose="05000000000000000000" pitchFamily="2" charset="2"/>
              <a:buChar char="q"/>
            </a:pPr>
            <a:r>
              <a:rPr lang="en-US" dirty="0"/>
              <a:t>Trees </a:t>
            </a:r>
            <a:r>
              <a:rPr lang="en-US" b="1" cap="all" dirty="0"/>
              <a:t>Directly</a:t>
            </a:r>
            <a:r>
              <a:rPr lang="en-US" dirty="0"/>
              <a:t> support reporting</a:t>
            </a:r>
          </a:p>
          <a:p>
            <a:pPr>
              <a:buFont typeface="Wingdings" panose="05000000000000000000" pitchFamily="2" charset="2"/>
              <a:buChar char="q"/>
            </a:pPr>
            <a:r>
              <a:rPr lang="en-US" dirty="0"/>
              <a:t>As the reporting mission changes so can the trees</a:t>
            </a:r>
          </a:p>
          <a:p>
            <a:pPr>
              <a:buFont typeface="Wingdings" panose="05000000000000000000" pitchFamily="2" charset="2"/>
              <a:buChar char="q"/>
            </a:pPr>
            <a:r>
              <a:rPr lang="en-US" dirty="0"/>
              <a:t>Object can ‘live’ in multiple places</a:t>
            </a:r>
          </a:p>
          <a:p>
            <a:pPr>
              <a:buFont typeface="Wingdings" panose="05000000000000000000" pitchFamily="2" charset="2"/>
              <a:buChar char="q"/>
            </a:pPr>
            <a:r>
              <a:rPr lang="en-US" dirty="0"/>
              <a:t>CMDB are critical to maintain associations</a:t>
            </a:r>
          </a:p>
          <a:p>
            <a:pPr indent="0">
              <a:buNone/>
            </a:pPr>
            <a:r>
              <a:rPr lang="en-US" dirty="0"/>
              <a:t>	(maintaining a tree ‘by hand’ is a </a:t>
            </a:r>
            <a:r>
              <a:rPr lang="en-US" b="1" dirty="0"/>
              <a:t>BIG</a:t>
            </a:r>
            <a:r>
              <a:rPr lang="en-US" dirty="0"/>
              <a:t> mistake)</a:t>
            </a:r>
          </a:p>
        </p:txBody>
      </p:sp>
      <p:sp>
        <p:nvSpPr>
          <p:cNvPr id="4" name="TextBox 3">
            <a:extLst>
              <a:ext uri="{FF2B5EF4-FFF2-40B4-BE49-F238E27FC236}">
                <a16:creationId xmlns:a16="http://schemas.microsoft.com/office/drawing/2014/main" id="{ABEC3A40-C1A0-41DA-9A90-F7027E35A8B8}"/>
              </a:ext>
            </a:extLst>
          </p:cNvPr>
          <p:cNvSpPr txBox="1"/>
          <p:nvPr/>
        </p:nvSpPr>
        <p:spPr>
          <a:xfrm>
            <a:off x="1126350" y="4829383"/>
            <a:ext cx="9784928" cy="2092881"/>
          </a:xfrm>
          <a:prstGeom prst="rect">
            <a:avLst/>
          </a:prstGeom>
          <a:noFill/>
        </p:spPr>
        <p:txBody>
          <a:bodyPr wrap="square" rtlCol="0">
            <a:spAutoFit/>
          </a:bodyPr>
          <a:lstStyle/>
          <a:p>
            <a:pPr algn="ctr"/>
            <a:r>
              <a:rPr lang="en-US" sz="2400" dirty="0"/>
              <a:t>All of this flexibility allows you completely mess it up such that the reporting is impossible, and the TSCO solution can be rendered virtually useless.</a:t>
            </a:r>
          </a:p>
          <a:p>
            <a:pPr algn="ctr"/>
            <a:r>
              <a:rPr lang="en-US" sz="3200" b="1" dirty="0"/>
              <a:t>Trees are used in the Presentation Service</a:t>
            </a:r>
          </a:p>
          <a:p>
            <a:pPr algn="ctr"/>
            <a:r>
              <a:rPr lang="en-US" sz="3200" b="1" dirty="0"/>
              <a:t>And in the Smart Reporting Service.</a:t>
            </a:r>
          </a:p>
          <a:p>
            <a:endParaRPr lang="en-US" dirty="0"/>
          </a:p>
        </p:txBody>
      </p:sp>
      <p:sp>
        <p:nvSpPr>
          <p:cNvPr id="5" name="TextBox 4">
            <a:extLst>
              <a:ext uri="{FF2B5EF4-FFF2-40B4-BE49-F238E27FC236}">
                <a16:creationId xmlns:a16="http://schemas.microsoft.com/office/drawing/2014/main" id="{E6EE2D70-F013-4015-8DB2-ADD737F086E2}"/>
              </a:ext>
            </a:extLst>
          </p:cNvPr>
          <p:cNvSpPr txBox="1"/>
          <p:nvPr/>
        </p:nvSpPr>
        <p:spPr>
          <a:xfrm>
            <a:off x="7395411" y="2124040"/>
            <a:ext cx="3914274" cy="2031325"/>
          </a:xfrm>
          <a:prstGeom prst="rect">
            <a:avLst/>
          </a:prstGeom>
          <a:noFill/>
        </p:spPr>
        <p:txBody>
          <a:bodyPr wrap="square" rtlCol="0">
            <a:spAutoFit/>
          </a:bodyPr>
          <a:lstStyle/>
          <a:p>
            <a:r>
              <a:rPr lang="en-US" b="1" dirty="0"/>
              <a:t>Draw it out </a:t>
            </a:r>
            <a:r>
              <a:rPr lang="en-US" dirty="0"/>
              <a:t>several times</a:t>
            </a:r>
          </a:p>
          <a:p>
            <a:r>
              <a:rPr lang="en-US" dirty="0"/>
              <a:t>Where are the </a:t>
            </a:r>
            <a:r>
              <a:rPr lang="en-US" b="1" dirty="0"/>
              <a:t>association tables</a:t>
            </a:r>
            <a:r>
              <a:rPr lang="en-US" dirty="0"/>
              <a:t>?</a:t>
            </a:r>
          </a:p>
          <a:p>
            <a:r>
              <a:rPr lang="en-US" b="1" dirty="0"/>
              <a:t>Design for now  </a:t>
            </a:r>
            <a:r>
              <a:rPr lang="en-US" dirty="0"/>
              <a:t>allow for redesign</a:t>
            </a:r>
          </a:p>
          <a:p>
            <a:endParaRPr lang="en-US" dirty="0"/>
          </a:p>
          <a:p>
            <a:r>
              <a:rPr lang="en-US" b="1" dirty="0"/>
              <a:t>Get help </a:t>
            </a:r>
            <a:r>
              <a:rPr lang="en-US" dirty="0"/>
              <a:t>– A trusted partner with experienced power user can help you from messing it up – a real possibility</a:t>
            </a:r>
          </a:p>
        </p:txBody>
      </p:sp>
    </p:spTree>
    <p:extLst>
      <p:ext uri="{BB962C8B-B14F-4D97-AF65-F5344CB8AC3E}">
        <p14:creationId xmlns:p14="http://schemas.microsoft.com/office/powerpoint/2010/main" val="2832423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12521</TotalTime>
  <Words>3890</Words>
  <Application>Microsoft Office PowerPoint</Application>
  <PresentationFormat>Widescreen</PresentationFormat>
  <Paragraphs>412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Quest for Actionable Intelligence</vt:lpstr>
      <vt:lpstr>Agenda</vt:lpstr>
      <vt:lpstr>Why Listen To Us</vt:lpstr>
      <vt:lpstr>Quick Review</vt:lpstr>
      <vt:lpstr>Value Proposition for Capacity Manager</vt:lpstr>
      <vt:lpstr>Workspace Domains, Tools and Techniques</vt:lpstr>
      <vt:lpstr>Domains, Subdomains And Hierarchies</vt:lpstr>
      <vt:lpstr>Tags, Filters, and Search</vt:lpstr>
      <vt:lpstr>So What Does This MEAN?</vt:lpstr>
      <vt:lpstr>Trees and the Presentation Service &amp; Smart Reporting Service</vt:lpstr>
      <vt:lpstr>Example Trees</vt:lpstr>
      <vt:lpstr>Filter Based Reporting Tree</vt:lpstr>
      <vt:lpstr>Call To Action</vt:lpstr>
      <vt:lpstr>Review, Questions and Conversation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Davies</dc:creator>
  <cp:lastModifiedBy>Ben Davies</cp:lastModifiedBy>
  <cp:revision>95</cp:revision>
  <cp:lastPrinted>2020-05-06T19:22:15Z</cp:lastPrinted>
  <dcterms:created xsi:type="dcterms:W3CDTF">2019-12-06T15:43:33Z</dcterms:created>
  <dcterms:modified xsi:type="dcterms:W3CDTF">2020-05-08T06:31:47Z</dcterms:modified>
</cp:coreProperties>
</file>